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charts/chart3.xml" ContentType="application/vnd.openxmlformats-officedocument.drawingml.char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31"/>
  </p:notesMasterIdLst>
  <p:sldIdLst>
    <p:sldId id="288" r:id="rId2"/>
    <p:sldId id="310" r:id="rId3"/>
    <p:sldId id="296" r:id="rId4"/>
    <p:sldId id="319" r:id="rId5"/>
    <p:sldId id="306" r:id="rId6"/>
    <p:sldId id="311" r:id="rId7"/>
    <p:sldId id="321" r:id="rId8"/>
    <p:sldId id="322" r:id="rId9"/>
    <p:sldId id="323" r:id="rId10"/>
    <p:sldId id="324" r:id="rId11"/>
    <p:sldId id="325" r:id="rId12"/>
    <p:sldId id="326" r:id="rId13"/>
    <p:sldId id="327" r:id="rId14"/>
    <p:sldId id="328" r:id="rId15"/>
    <p:sldId id="329" r:id="rId16"/>
    <p:sldId id="330" r:id="rId17"/>
    <p:sldId id="331" r:id="rId18"/>
    <p:sldId id="332" r:id="rId19"/>
    <p:sldId id="333" r:id="rId20"/>
    <p:sldId id="334" r:id="rId21"/>
    <p:sldId id="335" r:id="rId22"/>
    <p:sldId id="336" r:id="rId23"/>
    <p:sldId id="337" r:id="rId24"/>
    <p:sldId id="338" r:id="rId25"/>
    <p:sldId id="339" r:id="rId26"/>
    <p:sldId id="340" r:id="rId27"/>
    <p:sldId id="343" r:id="rId28"/>
    <p:sldId id="342" r:id="rId29"/>
    <p:sldId id="344" r:id="rId30"/>
  </p:sldIdLst>
  <p:sldSz cx="7556500" cy="10693400"/>
  <p:notesSz cx="7556500" cy="10693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8" userDrawn="1">
          <p15:clr>
            <a:srgbClr val="A4A3A4"/>
          </p15:clr>
        </p15:guide>
        <p15:guide id="2" pos="2556" userDrawn="1">
          <p15:clr>
            <a:srgbClr val="A4A3A4"/>
          </p15:clr>
        </p15:guide>
        <p15:guide id="3" orient="horz" pos="1928" userDrawn="1">
          <p15:clr>
            <a:srgbClr val="A4A3A4"/>
          </p15:clr>
        </p15:guide>
        <p15:guide id="4" orient="horz" pos="252" userDrawn="1">
          <p15:clr>
            <a:srgbClr val="A4A3A4"/>
          </p15:clr>
        </p15:guide>
        <p15:guide id="5" pos="748" userDrawn="1">
          <p15:clr>
            <a:srgbClr val="A4A3A4"/>
          </p15:clr>
        </p15:guide>
        <p15:guide id="6" pos="2682" userDrawn="1">
          <p15:clr>
            <a:srgbClr val="A4A3A4"/>
          </p15:clr>
        </p15:guide>
        <p15:guide id="7" orient="horz" pos="6392" userDrawn="1">
          <p15:clr>
            <a:srgbClr val="A4A3A4"/>
          </p15:clr>
        </p15:guide>
        <p15:guide id="8" pos="44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6900"/>
    <a:srgbClr val="E169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57" autoAdjust="0"/>
    <p:restoredTop sz="94143" autoAdjust="0"/>
  </p:normalViewPr>
  <p:slideViewPr>
    <p:cSldViewPr>
      <p:cViewPr>
        <p:scale>
          <a:sx n="90" d="100"/>
          <a:sy n="90" d="100"/>
        </p:scale>
        <p:origin x="1733" y="-1267"/>
      </p:cViewPr>
      <p:guideLst>
        <p:guide orient="horz" pos="2888"/>
        <p:guide pos="2556"/>
        <p:guide orient="horz" pos="1928"/>
        <p:guide orient="horz" pos="252"/>
        <p:guide pos="748"/>
        <p:guide pos="2682"/>
        <p:guide orient="horz" pos="6392"/>
        <p:guide pos="4484"/>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Jo%20Ou\AppData\Local\Temp\notes7C2EA6\Price_Vol.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matthewfinestone:Documents:stablecoin_data_dec30.xls" TargetMode="External"/></Relationships>
</file>

<file path=ppt/charts/_rels/chart3.xml.rels><?xml version="1.0" encoding="UTF-8" standalone="yes"?>
<Relationships xmlns="http://schemas.openxmlformats.org/package/2006/relationships"><Relationship Id="rId2" Type="http://schemas.openxmlformats.org/officeDocument/2006/relationships/oleObject" Target="Macintosh%20HD:Users:matthewfinestone:Documents:stablecoin_data_dec30.xls" TargetMode="External"/><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scatterChart>
        <c:scatterStyle val="lineMarker"/>
        <c:varyColors val="0"/>
        <c:ser>
          <c:idx val="0"/>
          <c:order val="0"/>
          <c:tx>
            <c:strRef>
              <c:f>Sheet2!$BF$1</c:f>
              <c:strCache>
                <c:ptCount val="1"/>
                <c:pt idx="0">
                  <c:v>Avg Daily Return</c:v>
                </c:pt>
              </c:strCache>
            </c:strRef>
          </c:tx>
          <c:spPr>
            <a:ln w="47625">
              <a:noFill/>
            </a:ln>
            <a:effectLst>
              <a:outerShdw blurRad="50800" dist="50800" dir="5400000" algn="ctr" rotWithShape="0">
                <a:schemeClr val="bg1"/>
              </a:outerShdw>
            </a:effectLst>
          </c:spPr>
          <c:marker>
            <c:symbol val="diamond"/>
            <c:size val="9"/>
            <c:spPr>
              <a:solidFill>
                <a:schemeClr val="accent1"/>
              </a:solidFill>
              <a:ln>
                <a:solidFill>
                  <a:schemeClr val="bg2"/>
                </a:solidFill>
              </a:ln>
              <a:effectLst>
                <a:outerShdw blurRad="50800" dist="50800" dir="5400000" algn="ctr" rotWithShape="0">
                  <a:schemeClr val="bg1"/>
                </a:outerShdw>
              </a:effectLst>
            </c:spPr>
          </c:marker>
          <c:dLbls>
            <c:dLbl>
              <c:idx val="6"/>
              <c:tx>
                <c:rich>
                  <a:bodyPr/>
                  <a:lstStyle/>
                  <a:p>
                    <a:r>
                      <a:rPr lang="en-US" b="1" i="0"/>
                      <a:t>BTC</a:t>
                    </a:r>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971-4835-BB0B-A03F2AB0DA1D}"/>
                </c:ext>
              </c:extLst>
            </c:dLbl>
            <c:spPr>
              <a:noFill/>
              <a:ln>
                <a:noFill/>
              </a:ln>
              <a:effectLst/>
            </c:spPr>
            <c:txPr>
              <a:bodyPr/>
              <a:lstStyle/>
              <a:p>
                <a:pPr>
                  <a:defRPr b="1" i="0"/>
                </a:pPr>
                <a:endParaRPr lang="zh-CN"/>
              </a:p>
            </c:txPr>
            <c:showLegendKey val="0"/>
            <c:showVal val="0"/>
            <c:showCatName val="0"/>
            <c:showSerName val="0"/>
            <c:showPercent val="0"/>
            <c:showBubbleSize val="0"/>
            <c:extLst>
              <c:ext xmlns:c15="http://schemas.microsoft.com/office/drawing/2012/chart" uri="{CE6537A1-D6FC-4f65-9D91-7224C49458BB}">
                <c15:showLeaderLines val="0"/>
              </c:ext>
            </c:extLst>
          </c:dLbls>
          <c:xVal>
            <c:numRef>
              <c:f>Sheet2!$BE$2:$BE$26</c:f>
              <c:numCache>
                <c:formatCode>0.00%</c:formatCode>
                <c:ptCount val="25"/>
                <c:pt idx="0">
                  <c:v>6.9235072681895138E-3</c:v>
                </c:pt>
                <c:pt idx="1">
                  <c:v>7.3582302475830525E-3</c:v>
                </c:pt>
                <c:pt idx="2">
                  <c:v>9.4606644611151137E-3</c:v>
                </c:pt>
                <c:pt idx="3">
                  <c:v>6.8446271001370461E-3</c:v>
                </c:pt>
                <c:pt idx="4">
                  <c:v>2.057605890579238E-2</c:v>
                </c:pt>
                <c:pt idx="5">
                  <c:v>1.3175141360818142E-2</c:v>
                </c:pt>
                <c:pt idx="6">
                  <c:v>4.668878632378546E-2</c:v>
                </c:pt>
                <c:pt idx="7">
                  <c:v>6.803192110500933E-2</c:v>
                </c:pt>
                <c:pt idx="8">
                  <c:v>5.5704483999089165E-2</c:v>
                </c:pt>
                <c:pt idx="9">
                  <c:v>5.9003997769710478E-2</c:v>
                </c:pt>
                <c:pt idx="10">
                  <c:v>0.11103818935584163</c:v>
                </c:pt>
                <c:pt idx="11">
                  <c:v>8.1629449334294529E-2</c:v>
                </c:pt>
                <c:pt idx="12">
                  <c:v>7.3072412953251509E-2</c:v>
                </c:pt>
                <c:pt idx="13">
                  <c:v>7.3333167784972578E-2</c:v>
                </c:pt>
                <c:pt idx="14">
                  <c:v>6.5960099144907455E-2</c:v>
                </c:pt>
                <c:pt idx="15">
                  <c:v>4.5627116281897875E-2</c:v>
                </c:pt>
                <c:pt idx="16">
                  <c:v>6.5931644355383762E-2</c:v>
                </c:pt>
                <c:pt idx="17">
                  <c:v>8.0641309123670818E-2</c:v>
                </c:pt>
                <c:pt idx="18">
                  <c:v>7.0709992245346437E-2</c:v>
                </c:pt>
                <c:pt idx="19">
                  <c:v>6.8329006540396406E-2</c:v>
                </c:pt>
                <c:pt idx="20">
                  <c:v>6.597244547342429E-2</c:v>
                </c:pt>
                <c:pt idx="21">
                  <c:v>5.9669460375479724E-2</c:v>
                </c:pt>
                <c:pt idx="22">
                  <c:v>6.2910029841844683E-2</c:v>
                </c:pt>
                <c:pt idx="23">
                  <c:v>6.8005510882711853E-2</c:v>
                </c:pt>
                <c:pt idx="24">
                  <c:v>8.4284477944121056E-2</c:v>
                </c:pt>
              </c:numCache>
            </c:numRef>
          </c:xVal>
          <c:yVal>
            <c:numRef>
              <c:f>Sheet2!$BF$2:$BF$26</c:f>
              <c:numCache>
                <c:formatCode>0.00%</c:formatCode>
                <c:ptCount val="25"/>
                <c:pt idx="0">
                  <c:v>3.721371309471794E-4</c:v>
                </c:pt>
                <c:pt idx="1">
                  <c:v>2.6625875211454833E-5</c:v>
                </c:pt>
                <c:pt idx="2">
                  <c:v>4.4017266361173578E-5</c:v>
                </c:pt>
                <c:pt idx="3">
                  <c:v>2.3032946186622921E-5</c:v>
                </c:pt>
                <c:pt idx="4">
                  <c:v>3.7312234387474003E-4</c:v>
                </c:pt>
                <c:pt idx="5">
                  <c:v>2.4866541328489027E-4</c:v>
                </c:pt>
                <c:pt idx="6">
                  <c:v>-6.9804491381038405E-3</c:v>
                </c:pt>
                <c:pt idx="7">
                  <c:v>-1.0139504372370161E-2</c:v>
                </c:pt>
                <c:pt idx="8">
                  <c:v>-2.9571220593306831E-3</c:v>
                </c:pt>
                <c:pt idx="9">
                  <c:v>-5.3778784296204278E-3</c:v>
                </c:pt>
                <c:pt idx="10">
                  <c:v>-9.6846491829230014E-3</c:v>
                </c:pt>
                <c:pt idx="11">
                  <c:v>-4.9524654099685787E-3</c:v>
                </c:pt>
                <c:pt idx="12">
                  <c:v>-1.3123634937007722E-2</c:v>
                </c:pt>
                <c:pt idx="13">
                  <c:v>-7.6689860519952059E-3</c:v>
                </c:pt>
                <c:pt idx="14">
                  <c:v>-8.6493626606429057E-3</c:v>
                </c:pt>
                <c:pt idx="15">
                  <c:v>-6.8626114053529147E-3</c:v>
                </c:pt>
                <c:pt idx="16">
                  <c:v>-6.4580001764222286E-3</c:v>
                </c:pt>
                <c:pt idx="17">
                  <c:v>-1.2468130885624443E-2</c:v>
                </c:pt>
                <c:pt idx="18">
                  <c:v>-1.0703238035518377E-2</c:v>
                </c:pt>
                <c:pt idx="19">
                  <c:v>-6.8630249986217206E-3</c:v>
                </c:pt>
                <c:pt idx="20">
                  <c:v>-1.2002104213966398E-2</c:v>
                </c:pt>
                <c:pt idx="21">
                  <c:v>-9.4889688482192903E-3</c:v>
                </c:pt>
                <c:pt idx="22">
                  <c:v>-5.3428342496999407E-3</c:v>
                </c:pt>
                <c:pt idx="23">
                  <c:v>-7.9664654747281585E-3</c:v>
                </c:pt>
                <c:pt idx="24">
                  <c:v>-1.6688452777265928E-2</c:v>
                </c:pt>
              </c:numCache>
            </c:numRef>
          </c:yVal>
          <c:smooth val="0"/>
          <c:extLst>
            <c:ext xmlns:c16="http://schemas.microsoft.com/office/drawing/2014/chart" uri="{C3380CC4-5D6E-409C-BE32-E72D297353CC}">
              <c16:uniqueId val="{00000001-0971-4835-BB0B-A03F2AB0DA1D}"/>
            </c:ext>
          </c:extLst>
        </c:ser>
        <c:dLbls>
          <c:showLegendKey val="0"/>
          <c:showVal val="0"/>
          <c:showCatName val="0"/>
          <c:showSerName val="0"/>
          <c:showPercent val="0"/>
          <c:showBubbleSize val="0"/>
        </c:dLbls>
        <c:axId val="2079835576"/>
        <c:axId val="2080072728"/>
      </c:scatterChart>
      <c:valAx>
        <c:axId val="2079835576"/>
        <c:scaling>
          <c:orientation val="minMax"/>
        </c:scaling>
        <c:delete val="0"/>
        <c:axPos val="b"/>
        <c:title>
          <c:tx>
            <c:rich>
              <a:bodyPr/>
              <a:lstStyle/>
              <a:p>
                <a:pPr>
                  <a:defRPr sz="600" b="0">
                    <a:latin typeface="Arial" panose="020B0604020202020204" pitchFamily="34" charset="0"/>
                    <a:cs typeface="Arial" panose="020B0604020202020204" pitchFamily="34" charset="0"/>
                  </a:defRPr>
                </a:pPr>
                <a:r>
                  <a:rPr lang="en-US" sz="600" b="0">
                    <a:latin typeface="Arial" panose="020B0604020202020204" pitchFamily="34" charset="0"/>
                    <a:cs typeface="Arial" panose="020B0604020202020204" pitchFamily="34" charset="0"/>
                  </a:rPr>
                  <a:t>Standard Deviation of Daily Returns</a:t>
                </a:r>
              </a:p>
            </c:rich>
          </c:tx>
          <c:overlay val="0"/>
        </c:title>
        <c:numFmt formatCode="0.00%" sourceLinked="1"/>
        <c:majorTickMark val="out"/>
        <c:minorTickMark val="none"/>
        <c:tickLblPos val="nextTo"/>
        <c:txPr>
          <a:bodyPr/>
          <a:lstStyle/>
          <a:p>
            <a:pPr>
              <a:defRPr sz="800">
                <a:latin typeface="Arial" panose="020B0604020202020204" pitchFamily="34" charset="0"/>
                <a:cs typeface="Arial" panose="020B0604020202020204" pitchFamily="34" charset="0"/>
              </a:defRPr>
            </a:pPr>
            <a:endParaRPr lang="zh-CN"/>
          </a:p>
        </c:txPr>
        <c:crossAx val="2080072728"/>
        <c:crosses val="autoZero"/>
        <c:crossBetween val="midCat"/>
      </c:valAx>
      <c:valAx>
        <c:axId val="2080072728"/>
        <c:scaling>
          <c:orientation val="minMax"/>
        </c:scaling>
        <c:delete val="0"/>
        <c:axPos val="l"/>
        <c:majorGridlines>
          <c:spPr>
            <a:ln>
              <a:solidFill>
                <a:schemeClr val="bg1">
                  <a:lumMod val="85000"/>
                </a:schemeClr>
              </a:solidFill>
            </a:ln>
          </c:spPr>
        </c:majorGridlines>
        <c:title>
          <c:tx>
            <c:rich>
              <a:bodyPr rot="-5400000" vert="horz"/>
              <a:lstStyle/>
              <a:p>
                <a:pPr>
                  <a:defRPr sz="600" b="0">
                    <a:latin typeface="Arial" panose="020B0604020202020204" pitchFamily="34" charset="0"/>
                    <a:cs typeface="Arial" panose="020B0604020202020204" pitchFamily="34" charset="0"/>
                  </a:defRPr>
                </a:pPr>
                <a:r>
                  <a:rPr lang="en-US" sz="600" b="0">
                    <a:latin typeface="Arial" panose="020B0604020202020204" pitchFamily="34" charset="0"/>
                    <a:cs typeface="Arial" panose="020B0604020202020204" pitchFamily="34" charset="0"/>
                  </a:rPr>
                  <a:t>Average Daily Returns</a:t>
                </a:r>
              </a:p>
            </c:rich>
          </c:tx>
          <c:layout>
            <c:manualLayout>
              <c:xMode val="edge"/>
              <c:yMode val="edge"/>
              <c:x val="1.3761467889908299E-2"/>
              <c:y val="0.32413521585663901"/>
            </c:manualLayout>
          </c:layout>
          <c:overlay val="0"/>
        </c:title>
        <c:numFmt formatCode="0.00%" sourceLinked="1"/>
        <c:majorTickMark val="out"/>
        <c:minorTickMark val="none"/>
        <c:tickLblPos val="nextTo"/>
        <c:txPr>
          <a:bodyPr/>
          <a:lstStyle/>
          <a:p>
            <a:pPr>
              <a:defRPr sz="800">
                <a:latin typeface="Arial" panose="020B0604020202020204" pitchFamily="34" charset="0"/>
                <a:cs typeface="Arial" panose="020B0604020202020204" pitchFamily="34" charset="0"/>
              </a:defRPr>
            </a:pPr>
            <a:endParaRPr lang="zh-CN"/>
          </a:p>
        </c:txPr>
        <c:crossAx val="2079835576"/>
        <c:crosses val="autoZero"/>
        <c:crossBetween val="midCat"/>
      </c:valAx>
      <c:spPr>
        <a:solidFill>
          <a:schemeClr val="lt1"/>
        </a:solidFill>
        <a:ln w="25400" cap="flat" cmpd="sng" algn="ctr">
          <a:noFill/>
          <a:prstDash val="solid"/>
        </a:ln>
        <a:effectLst/>
      </c:spPr>
    </c:plotArea>
    <c:plotVisOnly val="1"/>
    <c:dispBlanksAs val="gap"/>
    <c:showDLblsOverMax val="0"/>
  </c:chart>
  <c:spPr>
    <a:solidFill>
      <a:schemeClr val="lt1"/>
    </a:solidFill>
    <a:ln w="25400" cap="flat" cmpd="sng" algn="ctr">
      <a:noFill/>
      <a:prstDash val="solid"/>
    </a:ln>
    <a:effectLst/>
  </c:spPr>
  <c:txPr>
    <a:bodyPr/>
    <a:lstStyle/>
    <a:p>
      <a:pPr>
        <a:defRPr lang="en-US">
          <a:solidFill>
            <a:schemeClr val="dk1"/>
          </a:solidFill>
          <a:latin typeface="+mn-lt"/>
          <a:ea typeface="+mn-ea"/>
          <a:cs typeface="+mn-cs"/>
        </a:defRPr>
      </a:pPr>
      <a:endParaRPr lang="zh-CN"/>
    </a:p>
  </c:txPr>
  <c:externalData r:id="rId1">
    <c:autoUpdate val="0"/>
  </c:externalData>
  <c:userShapes r:id="rId2"/>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nchor="t"/>
          <a:lstStyle/>
          <a:p>
            <a:pPr>
              <a:defRPr sz="800" b="0" i="0" baseline="0">
                <a:solidFill>
                  <a:schemeClr val="tx1"/>
                </a:solidFill>
                <a:latin typeface="Arial" panose="020B0604020202020204" pitchFamily="34" charset="0"/>
                <a:ea typeface="黑体" panose="02010609060101010101" pitchFamily="49" charset="-122"/>
              </a:defRPr>
            </a:pPr>
            <a:r>
              <a:rPr lang="en-US" sz="800" b="0" i="0" baseline="0">
                <a:solidFill>
                  <a:schemeClr val="tx1"/>
                </a:solidFill>
                <a:latin typeface="Arial" panose="020B0604020202020204" pitchFamily="34" charset="0"/>
                <a:ea typeface="黑体" panose="02010609060101010101" pitchFamily="49" charset="-122"/>
                <a:cs typeface="Avenir Black"/>
              </a:rPr>
              <a:t>Market Cap</a:t>
            </a:r>
          </a:p>
        </c:rich>
      </c:tx>
      <c:overlay val="0"/>
    </c:title>
    <c:autoTitleDeleted val="0"/>
    <c:plotArea>
      <c:layout/>
      <c:doughnutChart>
        <c:varyColors val="1"/>
        <c:ser>
          <c:idx val="0"/>
          <c:order val="0"/>
          <c:tx>
            <c:strRef>
              <c:f>tusd.csv!$M$27</c:f>
              <c:strCache>
                <c:ptCount val="1"/>
                <c:pt idx="0">
                  <c:v>Market Cap</c:v>
                </c:pt>
              </c:strCache>
            </c:strRef>
          </c:tx>
          <c:spPr>
            <a:ln>
              <a:noFill/>
            </a:ln>
            <a:effectLst/>
          </c:spPr>
          <c:explosion val="21"/>
          <c:dPt>
            <c:idx val="0"/>
            <c:bubble3D val="0"/>
            <c:spPr>
              <a:solidFill>
                <a:srgbClr val="D04A02"/>
              </a:solidFill>
              <a:ln>
                <a:noFill/>
              </a:ln>
              <a:effectLst/>
            </c:spPr>
            <c:extLst>
              <c:ext xmlns:c16="http://schemas.microsoft.com/office/drawing/2014/chart" uri="{C3380CC4-5D6E-409C-BE32-E72D297353CC}">
                <c16:uniqueId val="{00000001-C7A9-495C-9A50-F1404E4E1A6F}"/>
              </c:ext>
            </c:extLst>
          </c:dPt>
          <c:dPt>
            <c:idx val="1"/>
            <c:bubble3D val="0"/>
            <c:spPr>
              <a:solidFill>
                <a:srgbClr val="EB8C00"/>
              </a:solidFill>
              <a:ln>
                <a:noFill/>
              </a:ln>
              <a:effectLst/>
            </c:spPr>
            <c:extLst>
              <c:ext xmlns:c16="http://schemas.microsoft.com/office/drawing/2014/chart" uri="{C3380CC4-5D6E-409C-BE32-E72D297353CC}">
                <c16:uniqueId val="{00000003-C7A9-495C-9A50-F1404E4E1A6F}"/>
              </c:ext>
            </c:extLst>
          </c:dPt>
          <c:dPt>
            <c:idx val="2"/>
            <c:bubble3D val="0"/>
            <c:spPr>
              <a:solidFill>
                <a:srgbClr val="DB536A"/>
              </a:solidFill>
              <a:ln>
                <a:noFill/>
              </a:ln>
              <a:effectLst/>
            </c:spPr>
            <c:extLst>
              <c:ext xmlns:c16="http://schemas.microsoft.com/office/drawing/2014/chart" uri="{C3380CC4-5D6E-409C-BE32-E72D297353CC}">
                <c16:uniqueId val="{00000005-C7A9-495C-9A50-F1404E4E1A6F}"/>
              </c:ext>
            </c:extLst>
          </c:dPt>
          <c:dPt>
            <c:idx val="3"/>
            <c:bubble3D val="0"/>
            <c:spPr>
              <a:solidFill>
                <a:srgbClr val="464646"/>
              </a:solidFill>
              <a:ln>
                <a:noFill/>
              </a:ln>
              <a:effectLst/>
            </c:spPr>
            <c:extLst>
              <c:ext xmlns:c16="http://schemas.microsoft.com/office/drawing/2014/chart" uri="{C3380CC4-5D6E-409C-BE32-E72D297353CC}">
                <c16:uniqueId val="{00000007-C7A9-495C-9A50-F1404E4E1A6F}"/>
              </c:ext>
            </c:extLst>
          </c:dPt>
          <c:dPt>
            <c:idx val="4"/>
            <c:bubble3D val="0"/>
            <c:explosion val="20"/>
            <c:spPr>
              <a:solidFill>
                <a:srgbClr val="7D7D7D"/>
              </a:solidFill>
              <a:ln>
                <a:noFill/>
              </a:ln>
              <a:effectLst/>
            </c:spPr>
            <c:extLst>
              <c:ext xmlns:c16="http://schemas.microsoft.com/office/drawing/2014/chart" uri="{C3380CC4-5D6E-409C-BE32-E72D297353CC}">
                <c16:uniqueId val="{00000009-C7A9-495C-9A50-F1404E4E1A6F}"/>
              </c:ext>
            </c:extLst>
          </c:dPt>
          <c:dPt>
            <c:idx val="5"/>
            <c:bubble3D val="0"/>
            <c:explosion val="20"/>
            <c:spPr>
              <a:solidFill>
                <a:srgbClr val="DEDEDE"/>
              </a:solidFill>
              <a:ln>
                <a:noFill/>
              </a:ln>
              <a:effectLst/>
            </c:spPr>
            <c:extLst>
              <c:ext xmlns:c16="http://schemas.microsoft.com/office/drawing/2014/chart" uri="{C3380CC4-5D6E-409C-BE32-E72D297353CC}">
                <c16:uniqueId val="{0000000B-C7A9-495C-9A50-F1404E4E1A6F}"/>
              </c:ext>
            </c:extLst>
          </c:dPt>
          <c:dLbls>
            <c:delete val="1"/>
          </c:dLbls>
          <c:cat>
            <c:strRef>
              <c:f>tusd.csv!$K$28:$K$33</c:f>
              <c:strCache>
                <c:ptCount val="6"/>
                <c:pt idx="0">
                  <c:v>Tether (USDT)</c:v>
                </c:pt>
                <c:pt idx="1">
                  <c:v>USD Coin (USDC)</c:v>
                </c:pt>
                <c:pt idx="2">
                  <c:v>TrueUSD (TUSD)</c:v>
                </c:pt>
                <c:pt idx="3">
                  <c:v>Paxos Standard (PAX)</c:v>
                </c:pt>
                <c:pt idx="4">
                  <c:v>Gemini Dollar (GUSD)</c:v>
                </c:pt>
                <c:pt idx="5">
                  <c:v>Dai (DAI)</c:v>
                </c:pt>
              </c:strCache>
            </c:strRef>
          </c:cat>
          <c:val>
            <c:numRef>
              <c:f>tusd.csv!$M$28:$M$33</c:f>
              <c:numCache>
                <c:formatCode>_-"$"* #,##0_-;\-"$"* #,##0_-;_-"$"* "-"??_-;_-@_-</c:formatCode>
                <c:ptCount val="6"/>
                <c:pt idx="0">
                  <c:v>1898037885.4368999</c:v>
                </c:pt>
                <c:pt idx="1">
                  <c:v>248951711.568627</c:v>
                </c:pt>
                <c:pt idx="2">
                  <c:v>208223689.31372499</c:v>
                </c:pt>
                <c:pt idx="3">
                  <c:v>146552983.36274499</c:v>
                </c:pt>
                <c:pt idx="4">
                  <c:v>92480323.841584101</c:v>
                </c:pt>
                <c:pt idx="5">
                  <c:v>69602899</c:v>
                </c:pt>
              </c:numCache>
            </c:numRef>
          </c:val>
          <c:extLst>
            <c:ext xmlns:c16="http://schemas.microsoft.com/office/drawing/2014/chart" uri="{C3380CC4-5D6E-409C-BE32-E72D297353CC}">
              <c16:uniqueId val="{0000000C-C7A9-495C-9A50-F1404E4E1A6F}"/>
            </c:ext>
          </c:extLst>
        </c:ser>
        <c:dLbls>
          <c:showLegendKey val="0"/>
          <c:showVal val="0"/>
          <c:showCatName val="0"/>
          <c:showSerName val="0"/>
          <c:showPercent val="1"/>
          <c:showBubbleSize val="0"/>
          <c:showLeaderLines val="1"/>
        </c:dLbls>
        <c:firstSliceAng val="45"/>
        <c:holeSize val="33"/>
      </c:doughnutChart>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title>
      <c:tx>
        <c:rich>
          <a:bodyPr/>
          <a:lstStyle/>
          <a:p>
            <a:pPr>
              <a:defRPr sz="800" b="0" i="0" baseline="0">
                <a:solidFill>
                  <a:schemeClr val="tx1"/>
                </a:solidFill>
                <a:latin typeface="Arial" panose="020B0604020202020204" pitchFamily="34" charset="0"/>
                <a:ea typeface="黑体" panose="02010609060101010101" pitchFamily="49" charset="-122"/>
              </a:defRPr>
            </a:pPr>
            <a:r>
              <a:rPr lang="en-US" sz="800" b="0" i="0" baseline="0">
                <a:solidFill>
                  <a:schemeClr val="tx1"/>
                </a:solidFill>
                <a:latin typeface="Arial" panose="020B0604020202020204" pitchFamily="34" charset="0"/>
                <a:ea typeface="黑体" panose="02010609060101010101" pitchFamily="49" charset="-122"/>
                <a:cs typeface="Avenir Black"/>
              </a:rPr>
              <a:t>Exchange Volume 24h</a:t>
            </a:r>
          </a:p>
        </c:rich>
      </c:tx>
      <c:overlay val="0"/>
    </c:title>
    <c:autoTitleDeleted val="0"/>
    <c:plotArea>
      <c:layout/>
      <c:doughnutChart>
        <c:varyColors val="1"/>
        <c:ser>
          <c:idx val="0"/>
          <c:order val="0"/>
          <c:tx>
            <c:strRef>
              <c:f>tusd.csv!$N$27</c:f>
              <c:strCache>
                <c:ptCount val="1"/>
                <c:pt idx="0">
                  <c:v>Volume (24h)</c:v>
                </c:pt>
              </c:strCache>
            </c:strRef>
          </c:tx>
          <c:spPr>
            <a:effectLst/>
          </c:spPr>
          <c:explosion val="21"/>
          <c:dPt>
            <c:idx val="0"/>
            <c:bubble3D val="0"/>
            <c:spPr>
              <a:solidFill>
                <a:srgbClr val="D04A02"/>
              </a:solidFill>
              <a:effectLst/>
            </c:spPr>
            <c:extLst>
              <c:ext xmlns:c16="http://schemas.microsoft.com/office/drawing/2014/chart" uri="{C3380CC4-5D6E-409C-BE32-E72D297353CC}">
                <c16:uniqueId val="{00000001-623A-48DC-894D-A327A13E9771}"/>
              </c:ext>
            </c:extLst>
          </c:dPt>
          <c:dPt>
            <c:idx val="1"/>
            <c:bubble3D val="0"/>
            <c:spPr>
              <a:solidFill>
                <a:srgbClr val="EB8C00"/>
              </a:solidFill>
              <a:effectLst/>
            </c:spPr>
            <c:extLst>
              <c:ext xmlns:c16="http://schemas.microsoft.com/office/drawing/2014/chart" uri="{C3380CC4-5D6E-409C-BE32-E72D297353CC}">
                <c16:uniqueId val="{00000003-623A-48DC-894D-A327A13E9771}"/>
              </c:ext>
            </c:extLst>
          </c:dPt>
          <c:dPt>
            <c:idx val="2"/>
            <c:bubble3D val="0"/>
            <c:spPr>
              <a:solidFill>
                <a:srgbClr val="DB536A"/>
              </a:solidFill>
              <a:effectLst/>
            </c:spPr>
            <c:extLst>
              <c:ext xmlns:c16="http://schemas.microsoft.com/office/drawing/2014/chart" uri="{C3380CC4-5D6E-409C-BE32-E72D297353CC}">
                <c16:uniqueId val="{00000005-623A-48DC-894D-A327A13E9771}"/>
              </c:ext>
            </c:extLst>
          </c:dPt>
          <c:dPt>
            <c:idx val="3"/>
            <c:bubble3D val="0"/>
            <c:spPr>
              <a:solidFill>
                <a:srgbClr val="464646"/>
              </a:solidFill>
              <a:effectLst/>
            </c:spPr>
            <c:extLst>
              <c:ext xmlns:c16="http://schemas.microsoft.com/office/drawing/2014/chart" uri="{C3380CC4-5D6E-409C-BE32-E72D297353CC}">
                <c16:uniqueId val="{00000007-623A-48DC-894D-A327A13E9771}"/>
              </c:ext>
            </c:extLst>
          </c:dPt>
          <c:dPt>
            <c:idx val="4"/>
            <c:bubble3D val="0"/>
            <c:spPr>
              <a:solidFill>
                <a:srgbClr val="7D7D7D"/>
              </a:solidFill>
              <a:effectLst/>
            </c:spPr>
            <c:extLst>
              <c:ext xmlns:c16="http://schemas.microsoft.com/office/drawing/2014/chart" uri="{C3380CC4-5D6E-409C-BE32-E72D297353CC}">
                <c16:uniqueId val="{00000009-623A-48DC-894D-A327A13E9771}"/>
              </c:ext>
            </c:extLst>
          </c:dPt>
          <c:dPt>
            <c:idx val="5"/>
            <c:bubble3D val="0"/>
            <c:spPr>
              <a:solidFill>
                <a:srgbClr val="DEDEDE"/>
              </a:solidFill>
              <a:effectLst/>
            </c:spPr>
            <c:extLst>
              <c:ext xmlns:c16="http://schemas.microsoft.com/office/drawing/2014/chart" uri="{C3380CC4-5D6E-409C-BE32-E72D297353CC}">
                <c16:uniqueId val="{0000000B-623A-48DC-894D-A327A13E9771}"/>
              </c:ext>
            </c:extLst>
          </c:dPt>
          <c:dLbls>
            <c:delete val="1"/>
          </c:dLbls>
          <c:cat>
            <c:strRef>
              <c:f>tusd.csv!$K$28:$K$33</c:f>
              <c:strCache>
                <c:ptCount val="6"/>
                <c:pt idx="0">
                  <c:v>Tether (USDT)</c:v>
                </c:pt>
                <c:pt idx="1">
                  <c:v>USD Coin (USDC)</c:v>
                </c:pt>
                <c:pt idx="2">
                  <c:v>TrueUSD (TUSD)</c:v>
                </c:pt>
                <c:pt idx="3">
                  <c:v>Paxos Standard (PAX)</c:v>
                </c:pt>
                <c:pt idx="4">
                  <c:v>Gemini Dollar (GUSD)</c:v>
                </c:pt>
                <c:pt idx="5">
                  <c:v>Dai (DAI)</c:v>
                </c:pt>
              </c:strCache>
            </c:strRef>
          </c:cat>
          <c:val>
            <c:numRef>
              <c:f>tusd.csv!$N$28:$N$33</c:f>
              <c:numCache>
                <c:formatCode>_-"$"* #,##0_-;\-"$"* #,##0_-;_-"$"* "-"??_-;_-@_-</c:formatCode>
                <c:ptCount val="6"/>
                <c:pt idx="0">
                  <c:v>4372940348</c:v>
                </c:pt>
                <c:pt idx="1">
                  <c:v>22783697</c:v>
                </c:pt>
                <c:pt idx="2">
                  <c:v>55522929</c:v>
                </c:pt>
                <c:pt idx="3">
                  <c:v>66809144</c:v>
                </c:pt>
                <c:pt idx="4">
                  <c:v>45384295</c:v>
                </c:pt>
                <c:pt idx="5">
                  <c:v>4526737</c:v>
                </c:pt>
              </c:numCache>
            </c:numRef>
          </c:val>
          <c:extLst>
            <c:ext xmlns:c16="http://schemas.microsoft.com/office/drawing/2014/chart" uri="{C3380CC4-5D6E-409C-BE32-E72D297353CC}">
              <c16:uniqueId val="{0000000C-623A-48DC-894D-A327A13E9771}"/>
            </c:ext>
          </c:extLst>
        </c:ser>
        <c:dLbls>
          <c:showLegendKey val="0"/>
          <c:showVal val="0"/>
          <c:showCatName val="0"/>
          <c:showSerName val="0"/>
          <c:showPercent val="1"/>
          <c:showBubbleSize val="0"/>
          <c:showLeaderLines val="1"/>
        </c:dLbls>
        <c:firstSliceAng val="8"/>
        <c:holeSize val="33"/>
      </c:doughnutChart>
    </c:plotArea>
    <c:plotVisOnly val="1"/>
    <c:dispBlanksAs val="gap"/>
    <c:showDLblsOverMax val="0"/>
  </c:chart>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0.12472</cdr:x>
      <cdr:y>0.07571</cdr:y>
    </cdr:from>
    <cdr:to>
      <cdr:x>0.29971</cdr:x>
      <cdr:y>0.15263</cdr:y>
    </cdr:to>
    <cdr:sp macro="" textlink="">
      <cdr:nvSpPr>
        <cdr:cNvPr id="6" name="Freeform 5"/>
        <cdr:cNvSpPr/>
      </cdr:nvSpPr>
      <cdr:spPr>
        <a:xfrm xmlns:a="http://schemas.openxmlformats.org/drawingml/2006/main">
          <a:off x="769816" y="282460"/>
          <a:ext cx="1080073" cy="286959"/>
        </a:xfrm>
        <a:custGeom xmlns:a="http://schemas.openxmlformats.org/drawingml/2006/main">
          <a:avLst/>
          <a:gdLst>
            <a:gd name="connsiteX0" fmla="*/ 94489 w 1403498"/>
            <a:gd name="connsiteY0" fmla="*/ 104197 h 545405"/>
            <a:gd name="connsiteX1" fmla="*/ 145289 w 1403498"/>
            <a:gd name="connsiteY1" fmla="*/ 535997 h 545405"/>
            <a:gd name="connsiteX2" fmla="*/ 1389889 w 1403498"/>
            <a:gd name="connsiteY2" fmla="*/ 370897 h 545405"/>
            <a:gd name="connsiteX3" fmla="*/ 767589 w 1403498"/>
            <a:gd name="connsiteY3" fmla="*/ 15297 h 545405"/>
            <a:gd name="connsiteX4" fmla="*/ 94489 w 1403498"/>
            <a:gd name="connsiteY4" fmla="*/ 104197 h 545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3498" h="545405">
              <a:moveTo>
                <a:pt x="94489" y="104197"/>
              </a:moveTo>
              <a:cubicBezTo>
                <a:pt x="-9228" y="190980"/>
                <a:pt x="-70611" y="491547"/>
                <a:pt x="145289" y="535997"/>
              </a:cubicBezTo>
              <a:cubicBezTo>
                <a:pt x="361189" y="580447"/>
                <a:pt x="1286172" y="457680"/>
                <a:pt x="1389889" y="370897"/>
              </a:cubicBezTo>
              <a:cubicBezTo>
                <a:pt x="1493606" y="284114"/>
                <a:pt x="977139" y="55514"/>
                <a:pt x="767589" y="15297"/>
              </a:cubicBezTo>
              <a:cubicBezTo>
                <a:pt x="558039" y="-24920"/>
                <a:pt x="198206" y="17414"/>
                <a:pt x="94489" y="104197"/>
              </a:cubicBezTo>
              <a:close/>
            </a:path>
          </a:pathLst>
        </a:custGeom>
        <a:noFill xmlns:a="http://schemas.openxmlformats.org/drawingml/2006/main"/>
        <a:ln xmlns:a="http://schemas.openxmlformats.org/drawingml/2006/main">
          <a:solidFill>
            <a:schemeClr val="accent6"/>
          </a:solidFill>
        </a:ln>
      </cdr:spPr>
      <cdr:style>
        <a:lnRef xmlns:a="http://schemas.openxmlformats.org/drawingml/2006/main" idx="2">
          <a:schemeClr val="dk1"/>
        </a:lnRef>
        <a:fillRef xmlns:a="http://schemas.openxmlformats.org/drawingml/2006/main" idx="1">
          <a:schemeClr val="lt1"/>
        </a:fillRef>
        <a:effectRef xmlns:a="http://schemas.openxmlformats.org/drawingml/2006/main" idx="0">
          <a:schemeClr val="dk1"/>
        </a:effectRef>
        <a:fontRef xmlns:a="http://schemas.openxmlformats.org/drawingml/2006/main" idx="minor">
          <a:schemeClr val="dk1"/>
        </a:fontRef>
      </cdr:style>
      <cdr:txBody>
        <a:bodyPr xmlns:a="http://schemas.openxmlformats.org/drawingml/2006/main" vertOverflow="clip"/>
        <a:lstStyle xmlns:a="http://schemas.openxmlformats.org/drawingml/2006/main"/>
        <a:p xmlns:a="http://schemas.openxmlformats.org/drawingml/2006/main">
          <a:endParaRPr lang="en-US">
            <a:solidFill>
              <a:srgbClr val="FF0000"/>
            </a:solidFill>
          </a:endParaRPr>
        </a:p>
      </cdr:txBody>
    </cdr:sp>
  </cdr:relSizeAnchor>
</c:userShape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6A89C891-B4F5-489A-8EFD-19BB2749E912}" type="datetimeFigureOut">
              <a:rPr lang="en-US" smtClean="0"/>
              <a:t>2/12/2019</a:t>
            </a:fld>
            <a:endParaRPr lang="en-US"/>
          </a:p>
        </p:txBody>
      </p:sp>
      <p:sp>
        <p:nvSpPr>
          <p:cNvPr id="4" name="Slide Image Placeholder 3"/>
          <p:cNvSpPr>
            <a:spLocks noGrp="1" noRot="1" noChangeAspect="1"/>
          </p:cNvSpPr>
          <p:nvPr>
            <p:ph type="sldImg" idx="2"/>
          </p:nvPr>
        </p:nvSpPr>
        <p:spPr>
          <a:xfrm>
            <a:off x="2503488" y="1336675"/>
            <a:ext cx="2549525" cy="36083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554DAE5B-8523-4DCA-A035-79E3BA36C13F}" type="slidenum">
              <a:rPr lang="en-US" smtClean="0"/>
              <a:t>‹#›</a:t>
            </a:fld>
            <a:endParaRPr lang="en-US"/>
          </a:p>
        </p:txBody>
      </p:sp>
    </p:spTree>
    <p:extLst>
      <p:ext uri="{BB962C8B-B14F-4D97-AF65-F5344CB8AC3E}">
        <p14:creationId xmlns:p14="http://schemas.microsoft.com/office/powerpoint/2010/main" val="1328458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67213" y="3314954"/>
            <a:ext cx="6428422" cy="2245614"/>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134427" y="5988304"/>
            <a:ext cx="5293995" cy="26733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C4456802-EC3B-4191-A9BE-A2E78EF2584E}" type="datetime1">
              <a:rPr lang="en-US" smtClean="0"/>
              <a:t>2/12/2019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bg1"/>
                </a:solidFill>
                <a:latin typeface="ITC Charter Com"/>
                <a:cs typeface="ITC Charter Com"/>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8E005769-58A3-46AC-A651-150BBC2839DD}" type="datetime1">
              <a:rPr lang="en-US" smtClean="0"/>
              <a:t>2/12/2019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Holder 3"/>
          <p:cNvSpPr>
            <a:spLocks noGrp="1"/>
          </p:cNvSpPr>
          <p:nvPr>
            <p:ph sz="half" idx="2"/>
          </p:nvPr>
        </p:nvSpPr>
        <p:spPr>
          <a:xfrm>
            <a:off x="1202850" y="408739"/>
            <a:ext cx="2854800" cy="146515"/>
          </a:xfrm>
          <a:prstGeom prst="rect">
            <a:avLst/>
          </a:prstGeom>
        </p:spPr>
        <p:txBody>
          <a:bodyPr wrap="square" lIns="0" tIns="0" rIns="0" bIns="0">
            <a:spAutoFit/>
          </a:bodyPr>
          <a:lstStyle>
            <a:lvl1pPr>
              <a:lnSpc>
                <a:spcPct val="112000"/>
              </a:lnSpc>
              <a:spcAft>
                <a:spcPts val="600"/>
              </a:spcAft>
              <a:defRPr sz="850" baseline="0">
                <a:latin typeface="Arial" panose="020B0604020202020204" pitchFamily="34" charset="0"/>
                <a:ea typeface="黑体" panose="02010609060101010101" pitchFamily="49" charset="-122"/>
              </a:defRPr>
            </a:lvl1pPr>
          </a:lstStyle>
          <a:p>
            <a:endParaRPr dirty="0"/>
          </a:p>
        </p:txBody>
      </p:sp>
      <p:sp>
        <p:nvSpPr>
          <p:cNvPr id="4" name="Holder 4"/>
          <p:cNvSpPr>
            <a:spLocks noGrp="1"/>
          </p:cNvSpPr>
          <p:nvPr>
            <p:ph sz="half" idx="3"/>
          </p:nvPr>
        </p:nvSpPr>
        <p:spPr>
          <a:xfrm>
            <a:off x="4263550" y="408739"/>
            <a:ext cx="2854800" cy="146515"/>
          </a:xfrm>
          <a:prstGeom prst="rect">
            <a:avLst/>
          </a:prstGeom>
        </p:spPr>
        <p:txBody>
          <a:bodyPr wrap="square" lIns="0" tIns="0" rIns="0" bIns="0">
            <a:spAutoFit/>
          </a:bodyPr>
          <a:lstStyle>
            <a:lvl1pPr>
              <a:lnSpc>
                <a:spcPct val="112000"/>
              </a:lnSpc>
              <a:spcAft>
                <a:spcPts val="600"/>
              </a:spcAft>
              <a:defRPr sz="850" baseline="0">
                <a:latin typeface="Arial" panose="020B0604020202020204" pitchFamily="34" charset="0"/>
                <a:ea typeface="黑体" panose="02010609060101010101" pitchFamily="49" charset="-122"/>
              </a:defRPr>
            </a:lvl1pPr>
          </a:lstStyle>
          <a:p>
            <a:endParaRPr dirty="0"/>
          </a:p>
        </p:txBody>
      </p:sp>
      <p:sp>
        <p:nvSpPr>
          <p:cNvPr id="7" name="Holder 7"/>
          <p:cNvSpPr>
            <a:spLocks noGrp="1"/>
          </p:cNvSpPr>
          <p:nvPr>
            <p:ph type="sldNum" sz="quarter" idx="7"/>
          </p:nvPr>
        </p:nvSpPr>
        <p:spPr>
          <a:xfrm>
            <a:off x="1203219" y="10371810"/>
            <a:ext cx="1739455" cy="107722"/>
          </a:xfrm>
        </p:spPr>
        <p:txBody>
          <a:bodyPr lIns="0" tIns="0" rIns="0" bIns="0"/>
          <a:lstStyle>
            <a:lvl1pPr algn="l">
              <a:defRPr sz="700">
                <a:solidFill>
                  <a:schemeClr val="tx1"/>
                </a:solidFill>
                <a:latin typeface="Arial" panose="020B0604020202020204" pitchFamily="34" charset="0"/>
                <a:cs typeface="Arial" panose="020B0604020202020204" pitchFamily="34" charset="0"/>
              </a:defRPr>
            </a:lvl1pPr>
          </a:lstStyle>
          <a:p>
            <a:fld id="{B6F15528-21DE-4FAA-801E-634DDDAF4B2B}"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0" i="0">
                <a:solidFill>
                  <a:schemeClr val="bg1"/>
                </a:solidFill>
                <a:latin typeface="ITC Charter Com"/>
                <a:cs typeface="ITC Charter Com"/>
              </a:defRPr>
            </a:lvl1pPr>
          </a:lstStyle>
          <a:p>
            <a:endParaRPr dirty="0"/>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7A6A19BC-C418-4668-9CD7-14A2E22C3041}" type="datetime1">
              <a:rPr lang="en-US" smtClean="0"/>
              <a:t>2/12/2019</a:t>
            </a:fld>
            <a:endParaRPr lang="en-US"/>
          </a:p>
        </p:txBody>
      </p:sp>
      <p:sp>
        <p:nvSpPr>
          <p:cNvPr id="5" name="Holder 5"/>
          <p:cNvSpPr>
            <a:spLocks noGrp="1"/>
          </p:cNvSpPr>
          <p:nvPr>
            <p:ph type="sldNum" sz="quarter" idx="7"/>
          </p:nvPr>
        </p:nvSpPr>
        <p:spPr>
          <a:xfrm>
            <a:off x="1203219" y="10137470"/>
            <a:ext cx="1739455" cy="107722"/>
          </a:xfrm>
        </p:spPr>
        <p:txBody>
          <a:bodyPr lIns="0" tIns="0" rIns="0" bIns="0"/>
          <a:lstStyle>
            <a:lvl1pPr algn="l">
              <a:defRPr sz="700">
                <a:solidFill>
                  <a:schemeClr val="tx1"/>
                </a:solidFill>
                <a:latin typeface="Arial" panose="020B0604020202020204" pitchFamily="34" charset="0"/>
                <a:cs typeface="Arial" panose="020B0604020202020204" pitchFamily="34" charset="0"/>
              </a:defRPr>
            </a:lvl1pPr>
          </a:lstStyle>
          <a:p>
            <a:fld id="{B6F15528-21DE-4FAA-801E-634DDDAF4B2B}"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47EEACEE-745C-455C-B822-CD5859118A6E}" type="datetime1">
              <a:rPr lang="en-US" smtClean="0"/>
              <a:t>2/12/2019</a:t>
            </a:fld>
            <a:endParaRPr lang="en-US"/>
          </a:p>
        </p:txBody>
      </p:sp>
      <p:sp>
        <p:nvSpPr>
          <p:cNvPr id="6" name="Holder 4"/>
          <p:cNvSpPr>
            <a:spLocks noGrp="1"/>
          </p:cNvSpPr>
          <p:nvPr>
            <p:ph type="sldNum" sz="quarter" idx="7"/>
          </p:nvPr>
        </p:nvSpPr>
        <p:spPr>
          <a:xfrm>
            <a:off x="1203219" y="10137470"/>
            <a:ext cx="1739455" cy="107722"/>
          </a:xfrm>
        </p:spPr>
        <p:txBody>
          <a:bodyPr lIns="0" tIns="0" rIns="0" bIns="0"/>
          <a:lstStyle>
            <a:lvl1pPr algn="l">
              <a:defRPr sz="700">
                <a:solidFill>
                  <a:schemeClr val="tx1"/>
                </a:solidFill>
                <a:latin typeface="Arial" panose="020B0604020202020204" pitchFamily="34" charset="0"/>
                <a:cs typeface="Arial" panose="020B0604020202020204" pitchFamily="34" charset="0"/>
              </a:defRPr>
            </a:lvl1pPr>
          </a:lstStyle>
          <a:p>
            <a:fld id="{B6F15528-21DE-4FAA-801E-634DDDAF4B2B}" type="slidenum">
              <a:rPr lang="en-US" smtClean="0"/>
              <a:pPr/>
              <a:t>‹#›</a:t>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961423" y="4604117"/>
            <a:ext cx="4566920" cy="1168400"/>
          </a:xfrm>
          <a:prstGeom prst="rect">
            <a:avLst/>
          </a:prstGeom>
        </p:spPr>
        <p:txBody>
          <a:bodyPr wrap="square" lIns="0" tIns="0" rIns="0" bIns="0">
            <a:spAutoFit/>
          </a:bodyPr>
          <a:lstStyle>
            <a:lvl1pPr>
              <a:defRPr sz="4000" b="0" i="0">
                <a:solidFill>
                  <a:schemeClr val="bg1"/>
                </a:solidFill>
                <a:latin typeface="ITC Charter Com"/>
                <a:cs typeface="ITC Charter Com"/>
              </a:defRPr>
            </a:lvl1pPr>
          </a:lstStyle>
          <a:p>
            <a:endParaRPr/>
          </a:p>
        </p:txBody>
      </p:sp>
      <p:sp>
        <p:nvSpPr>
          <p:cNvPr id="3" name="Holder 3"/>
          <p:cNvSpPr>
            <a:spLocks noGrp="1"/>
          </p:cNvSpPr>
          <p:nvPr>
            <p:ph type="body" idx="1"/>
          </p:nvPr>
        </p:nvSpPr>
        <p:spPr>
          <a:xfrm>
            <a:off x="378142" y="2459482"/>
            <a:ext cx="6806565" cy="70576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2571369" y="9944862"/>
            <a:ext cx="2420112" cy="53467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78142" y="9944862"/>
            <a:ext cx="1739455" cy="534670"/>
          </a:xfrm>
          <a:prstGeom prst="rect">
            <a:avLst/>
          </a:prstGeom>
        </p:spPr>
        <p:txBody>
          <a:bodyPr wrap="square" lIns="0" tIns="0" rIns="0" bIns="0">
            <a:spAutoFit/>
          </a:bodyPr>
          <a:lstStyle>
            <a:lvl1pPr algn="l">
              <a:defRPr>
                <a:solidFill>
                  <a:schemeClr val="tx1">
                    <a:tint val="75000"/>
                  </a:schemeClr>
                </a:solidFill>
              </a:defRPr>
            </a:lvl1pPr>
          </a:lstStyle>
          <a:p>
            <a:fld id="{EEFD2301-B8B4-4237-B028-9A686967D9F7}" type="datetime1">
              <a:rPr lang="en-US" smtClean="0"/>
              <a:t>2/12/2019</a:t>
            </a:fld>
            <a:endParaRPr lang="en-US"/>
          </a:p>
        </p:txBody>
      </p:sp>
      <p:sp>
        <p:nvSpPr>
          <p:cNvPr id="6" name="Holder 6"/>
          <p:cNvSpPr>
            <a:spLocks noGrp="1"/>
          </p:cNvSpPr>
          <p:nvPr>
            <p:ph type="sldNum" sz="quarter" idx="7"/>
          </p:nvPr>
        </p:nvSpPr>
        <p:spPr>
          <a:xfrm>
            <a:off x="5445252" y="9944862"/>
            <a:ext cx="1739455" cy="53467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cryptoglobe.com/latest/2018/10/singapore-based-huobi-launches-husd-solution-for-better-stablecoin-management/" TargetMode="External"/><Relationship Id="rId2" Type="http://schemas.openxmlformats.org/officeDocument/2006/relationships/hyperlink" Target="https://support.binance.com/hc/en-us/articles/360020102112" TargetMode="Externa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s://www.centre.io/pdfs/centre-whitepaper.pdf" TargetMode="External"/><Relationship Id="rId2" Type="http://schemas.openxmlformats.org/officeDocument/2006/relationships/hyperlink" Target="https://www.paypal.com/ca/smarthelp/article/are-there-any-limits-to-how-much-i-can-send-or-receive-from-my-paypal-account-faq732" TargetMode="Externa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coindesk.com/which-stablecoin-is-the-riskiest-the-crypto-market-is-pricing-that-in" TargetMode="External"/><Relationship Id="rId2" Type="http://schemas.openxmlformats.org/officeDocument/2006/relationships/hyperlink" Target="https://www.blockchain.com/research/" TargetMode="External"/><Relationship Id="rId1" Type="http://schemas.openxmlformats.org/officeDocument/2006/relationships/slideLayout" Target="../slideLayouts/slideLayout3.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hyperlink" Target="https://www.coindesk.com/tether-review-claims-crypto-asset-fully-backed-theres-catch" TargetMode="External"/><Relationship Id="rId2" Type="http://schemas.openxmlformats.org/officeDocument/2006/relationships/chart" Target="../charts/chart1.xml"/><Relationship Id="rId1" Type="http://schemas.openxmlformats.org/officeDocument/2006/relationships/slideLayout" Target="../slideLayouts/slideLayout3.xml"/><Relationship Id="rId4" Type="http://schemas.openxmlformats.org/officeDocument/2006/relationships/hyperlink" Target="https://discuss.nubits.com/t/nushare-holders-shortage-of-us-nubits/5674"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3.xml"/><Relationship Id="rId6" Type="http://schemas.openxmlformats.org/officeDocument/2006/relationships/hyperlink" Target="https://www.investopedia.com/terms/h/howey-test.asp" TargetMode="External"/><Relationship Id="rId5" Type="http://schemas.openxmlformats.org/officeDocument/2006/relationships/hyperlink" Target="https://www.sec.gov/spotlight/cybersecurity-enforcement-actions" TargetMode="External"/><Relationship Id="rId4" Type="http://schemas.openxmlformats.org/officeDocument/2006/relationships/hyperlink" Target="https://mkr.tools/cdps/all"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www.sfc.hk/edistributionWeb/gateway/EN/circular/doc?refNo=17EC63" TargetMode="External"/><Relationship Id="rId3" Type="http://schemas.openxmlformats.org/officeDocument/2006/relationships/hyperlink" Target="https://www.reuters.com/article/us-japan-cryptocurrency/japan-grants-cryptocurrency-industry-self-regulatory-status-idUSKCN1MY10W" TargetMode="External"/><Relationship Id="rId7" Type="http://schemas.openxmlformats.org/officeDocument/2006/relationships/hyperlink" Target="https://www.sfc.hk/web/EN/news-and-announcements/policy-statements-and-announcements/reg-framework-virtual-asset-portfolios-managers-fund-distributors-trading-platform-operators.html" TargetMode="External"/><Relationship Id="rId2" Type="http://schemas.openxmlformats.org/officeDocument/2006/relationships/hyperlink" Target="https://www.dfs.ny.gov/about/press/pr1809101.htm" TargetMode="External"/><Relationship Id="rId1" Type="http://schemas.openxmlformats.org/officeDocument/2006/relationships/slideLayout" Target="../slideLayouts/slideLayout3.xml"/><Relationship Id="rId6" Type="http://schemas.openxmlformats.org/officeDocument/2006/relationships/hyperlink" Target="https://www.sfc.hk/web/EN/files/ER/PDF/Speeches/Ashley%20HK%20FinTech%20Week.pdf" TargetMode="External"/><Relationship Id="rId5" Type="http://schemas.openxmlformats.org/officeDocument/2006/relationships/hyperlink" Target="https://www.sfc.hk/edistributionWeb/gateway/EN/news-and-announcements/news/doc?refNo=18PR126" TargetMode="External"/><Relationship Id="rId4" Type="http://schemas.openxmlformats.org/officeDocument/2006/relationships/hyperlink" Target="https://thenextweb.com/hardfork/2018/10/29/japan-stablecoins-not-cryptocurrencies/" TargetMode="External"/><Relationship Id="rId9" Type="http://schemas.openxmlformats.org/officeDocument/2006/relationships/hyperlink" Target="https://www.hkma.gov.hk/media/eng/doc/key-functions/finanical-infrastructure/infrastructure/retail-payment-initiatives/Explanatory_note_on_licensing_for_SVF.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fincen.gov/sites/default/files/administrative_ruling/FIN-2014-R011.pdf" TargetMode="External"/><Relationship Id="rId2" Type="http://schemas.openxmlformats.org/officeDocument/2006/relationships/hyperlink" Target="https://www.offshorepremium.com/2018/01/hong-kong-stored-value-facility-license-updated-2018/" TargetMode="External"/><Relationship Id="rId1" Type="http://schemas.openxmlformats.org/officeDocument/2006/relationships/slideLayout" Target="../slideLayouts/slideLayout3.xml"/><Relationship Id="rId6" Type="http://schemas.openxmlformats.org/officeDocument/2006/relationships/hyperlink" Target="https://www.paxos.com/standard/faq/" TargetMode="External"/><Relationship Id="rId5" Type="http://schemas.openxmlformats.org/officeDocument/2006/relationships/hyperlink" Target="https://medium.com/hbus-official/hbus-q-a-with-rafael-cosman-of-trusttoken-creator-of-the-trueusd-tusd-stablecoin-9f0095043eff" TargetMode="External"/><Relationship Id="rId4" Type="http://schemas.openxmlformats.org/officeDocument/2006/relationships/hyperlink" Target="https://www.fincen.gov/msb-registrant-search"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www.trusttoken.com/regulatory-compliance/" TargetMode="External"/><Relationship Id="rId2" Type="http://schemas.openxmlformats.org/officeDocument/2006/relationships/hyperlink" Target="https://www.dfs.ny.gov/about/press/pr1809101.htm" TargetMode="External"/><Relationship Id="rId1" Type="http://schemas.openxmlformats.org/officeDocument/2006/relationships/slideLayout" Target="../slideLayouts/slideLayout3.xml"/><Relationship Id="rId6" Type="http://schemas.openxmlformats.org/officeDocument/2006/relationships/hyperlink" Target="https://www.fsa.go.jp/en/news/2018/20180717.html" TargetMode="External"/><Relationship Id="rId5" Type="http://schemas.openxmlformats.org/officeDocument/2006/relationships/hyperlink" Target="https://www.japantimes.co.jp/news/2018/08/08/business/japans-financial-services-agency-set-update-cryptocurrency-regulations-speculation-countermeasure/" TargetMode="External"/><Relationship Id="rId4" Type="http://schemas.openxmlformats.org/officeDocument/2006/relationships/hyperlink" Target="https://news.bitcoin.com/japanese-regulator-stablecoins-cryptocurrencie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home.treasury.gov/news/press-releases/sm556" TargetMode="External"/><Relationship Id="rId2" Type="http://schemas.openxmlformats.org/officeDocument/2006/relationships/hyperlink" Target="https://www.trusttoken.com/regulatory-compliance/"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medium.com/centre-blog/designing-an-upgradeable-ethereum-contract-3d850f637794" TargetMode="External"/><Relationship Id="rId7" Type="http://schemas.openxmlformats.org/officeDocument/2006/relationships/image" Target="../media/image14.jpeg"/><Relationship Id="rId2" Type="http://schemas.openxmlformats.org/officeDocument/2006/relationships/hyperlink" Target="https://twitter.com/cburniske/status/1055477902995832832" TargetMode="External"/><Relationship Id="rId1" Type="http://schemas.openxmlformats.org/officeDocument/2006/relationships/slideLayout" Target="../slideLayouts/slideLayout3.xml"/><Relationship Id="rId6" Type="http://schemas.openxmlformats.org/officeDocument/2006/relationships/hyperlink" Target="https://www.wbtc.network/" TargetMode="External"/><Relationship Id="rId5" Type="http://schemas.openxmlformats.org/officeDocument/2006/relationships/hyperlink" Target="https://www.paxos.com/standard/FAQ/#schedule" TargetMode="External"/><Relationship Id="rId4" Type="http://schemas.openxmlformats.org/officeDocument/2006/relationships/hyperlink" Target="https://www.paxos.com/standard/pax-illegal-activity-prohibited/"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coindesk.com/circles-dollar-tied-stablecoin-fully-backed-auditors-attestation-says" TargetMode="External"/><Relationship Id="rId2" Type="http://schemas.openxmlformats.org/officeDocument/2006/relationships/hyperlink" Target="https://medium.com/@DrSammyD/what-is-bitcoins-backing-the-same-as-marble-floors-f224413f7999"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www.centre.io/pdfs/attestation/grant-thornton_circle_usdc_reserves_20181120.pdf"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s://support.usdc.circle.com/hc/en-us/articles/360015478191-What-is-the-revenue-model-for-Circle-USDC-" TargetMode="External"/><Relationship Id="rId2" Type="http://schemas.openxmlformats.org/officeDocument/2006/relationships/hyperlink" Target="https://www.centre.io/pdfs/attestation/grant-thornton_circle_usdc_reserves_20181120.pdf"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stratechery.com/2015/aggregation-theory/" TargetMode="External"/><Relationship Id="rId2" Type="http://schemas.openxmlformats.org/officeDocument/2006/relationships/image" Target="../media/image16.jpeg"/><Relationship Id="rId1" Type="http://schemas.openxmlformats.org/officeDocument/2006/relationships/slideLayout" Target="../slideLayouts/slideLayout3.xml"/><Relationship Id="rId4" Type="http://schemas.openxmlformats.org/officeDocument/2006/relationships/hyperlink" Target="https://www.theblockcrypto.com/2018/12/23/it-would-both-be-over-rated-and-under-rated-we-spoke-to-some-of-the-top-crypto-experts-about-facebooks-reported-stablecoin-heres-what-they-said/" TargetMode="External"/></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image" Target="../media/image20.pn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 Id="rId1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coinscious.io/" TargetMode="External"/><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7" name="Picture 7">
            <a:extLst>
              <a:ext uri="{FF2B5EF4-FFF2-40B4-BE49-F238E27FC236}">
                <a16:creationId xmlns:a16="http://schemas.microsoft.com/office/drawing/2014/main" id="{C571B43E-7EFD-FC49-8203-0C37C621BF50}"/>
              </a:ext>
            </a:extLst>
          </p:cNvPr>
          <p:cNvPicPr>
            <a:picLocks noChangeAspect="1"/>
          </p:cNvPicPr>
          <p:nvPr/>
        </p:nvPicPr>
        <p:blipFill>
          <a:blip r:embed="rId2"/>
          <a:stretch>
            <a:fillRect/>
          </a:stretch>
        </p:blipFill>
        <p:spPr bwMode="gray">
          <a:xfrm>
            <a:off x="238918" y="9202003"/>
            <a:ext cx="1516535" cy="1251924"/>
          </a:xfrm>
          <a:prstGeom prst="rect">
            <a:avLst/>
          </a:prstGeom>
        </p:spPr>
      </p:pic>
      <p:sp>
        <p:nvSpPr>
          <p:cNvPr id="2" name="object 2"/>
          <p:cNvSpPr/>
          <p:nvPr/>
        </p:nvSpPr>
        <p:spPr>
          <a:xfrm>
            <a:off x="0" y="0"/>
            <a:ext cx="5594985" cy="5050813"/>
          </a:xfrm>
          <a:custGeom>
            <a:avLst/>
            <a:gdLst/>
            <a:ahLst/>
            <a:cxnLst/>
            <a:rect l="l" t="t" r="r" b="b"/>
            <a:pathLst>
              <a:path w="5594985" h="4470400">
                <a:moveTo>
                  <a:pt x="0" y="4470400"/>
                </a:moveTo>
                <a:lnTo>
                  <a:pt x="5594794" y="4470400"/>
                </a:lnTo>
                <a:lnTo>
                  <a:pt x="5594794" y="0"/>
                </a:lnTo>
                <a:lnTo>
                  <a:pt x="0" y="0"/>
                </a:lnTo>
                <a:lnTo>
                  <a:pt x="0" y="4470400"/>
                </a:lnTo>
                <a:close/>
              </a:path>
            </a:pathLst>
          </a:custGeom>
          <a:solidFill>
            <a:schemeClr val="tx2"/>
          </a:solidFill>
        </p:spPr>
        <p:txBody>
          <a:bodyPr wrap="square" lIns="0" tIns="0" rIns="0" bIns="0" rtlCol="0"/>
          <a:lstStyle/>
          <a:p>
            <a:endParaRPr/>
          </a:p>
        </p:txBody>
      </p:sp>
      <p:sp>
        <p:nvSpPr>
          <p:cNvPr id="3" name="object 3"/>
          <p:cNvSpPr/>
          <p:nvPr/>
        </p:nvSpPr>
        <p:spPr>
          <a:xfrm>
            <a:off x="5594794" y="-1"/>
            <a:ext cx="1965325" cy="5050813"/>
          </a:xfrm>
          <a:custGeom>
            <a:avLst/>
            <a:gdLst/>
            <a:ahLst/>
            <a:cxnLst/>
            <a:rect l="l" t="t" r="r" b="b"/>
            <a:pathLst>
              <a:path w="1965325" h="4470400">
                <a:moveTo>
                  <a:pt x="0" y="4470400"/>
                </a:moveTo>
                <a:lnTo>
                  <a:pt x="1965210" y="4470400"/>
                </a:lnTo>
                <a:lnTo>
                  <a:pt x="1965210" y="0"/>
                </a:lnTo>
                <a:lnTo>
                  <a:pt x="0" y="0"/>
                </a:lnTo>
                <a:lnTo>
                  <a:pt x="0" y="4470400"/>
                </a:lnTo>
                <a:close/>
              </a:path>
            </a:pathLst>
          </a:custGeom>
          <a:solidFill>
            <a:srgbClr val="636466"/>
          </a:solidFill>
        </p:spPr>
        <p:txBody>
          <a:bodyPr wrap="square" lIns="0" tIns="0" rIns="0" bIns="0" rtlCol="0"/>
          <a:lstStyle/>
          <a:p>
            <a:endParaRPr/>
          </a:p>
        </p:txBody>
      </p:sp>
      <p:sp>
        <p:nvSpPr>
          <p:cNvPr id="4" name="object 4"/>
          <p:cNvSpPr txBox="1">
            <a:spLocks noGrp="1"/>
          </p:cNvSpPr>
          <p:nvPr>
            <p:ph type="title"/>
          </p:nvPr>
        </p:nvSpPr>
        <p:spPr>
          <a:xfrm>
            <a:off x="444500" y="354738"/>
            <a:ext cx="4552950" cy="2033890"/>
          </a:xfrm>
          <a:prstGeom prst="rect">
            <a:avLst/>
          </a:prstGeom>
        </p:spPr>
        <p:txBody>
          <a:bodyPr vert="horz" wrap="square" lIns="0" tIns="83820" rIns="0" bIns="0" rtlCol="0">
            <a:spAutoFit/>
          </a:bodyPr>
          <a:lstStyle/>
          <a:p>
            <a:pPr marL="12700" marR="5080">
              <a:lnSpc>
                <a:spcPts val="3800"/>
              </a:lnSpc>
              <a:spcBef>
                <a:spcPts val="660"/>
              </a:spcBef>
              <a:tabLst>
                <a:tab pos="1755775" algn="l"/>
              </a:tabLst>
            </a:pPr>
            <a:r>
              <a:rPr lang="en-US" sz="3600" spc="-45" dirty="0"/>
              <a:t>Emergence of Stable Value Coins and A Trust Framework For Fiat-Backed Versions</a:t>
            </a:r>
            <a:endParaRPr sz="3600" dirty="0"/>
          </a:p>
        </p:txBody>
      </p:sp>
      <p:sp>
        <p:nvSpPr>
          <p:cNvPr id="5" name="object 5"/>
          <p:cNvSpPr txBox="1"/>
          <p:nvPr/>
        </p:nvSpPr>
        <p:spPr>
          <a:xfrm>
            <a:off x="429471" y="2853462"/>
            <a:ext cx="4989159" cy="1913344"/>
          </a:xfrm>
          <a:prstGeom prst="rect">
            <a:avLst/>
          </a:prstGeom>
        </p:spPr>
        <p:txBody>
          <a:bodyPr vert="horz" wrap="square" lIns="0" tIns="7620" rIns="0" bIns="0" rtlCol="0">
            <a:spAutoFit/>
          </a:bodyPr>
          <a:lstStyle/>
          <a:p>
            <a:pPr marL="12700" marR="5080">
              <a:lnSpc>
                <a:spcPct val="102600"/>
              </a:lnSpc>
              <a:spcBef>
                <a:spcPts val="60"/>
              </a:spcBef>
            </a:pPr>
            <a:r>
              <a:rPr lang="en-US" sz="1000" dirty="0" smtClean="0">
                <a:solidFill>
                  <a:srgbClr val="FFFFFF"/>
                </a:solidFill>
                <a:latin typeface="Arial"/>
                <a:cs typeface="Arial"/>
              </a:rPr>
              <a:t>This </a:t>
            </a:r>
            <a:r>
              <a:rPr lang="en-US" sz="1000" dirty="0">
                <a:solidFill>
                  <a:srgbClr val="FFFFFF"/>
                </a:solidFill>
                <a:latin typeface="Arial"/>
                <a:cs typeface="Arial"/>
              </a:rPr>
              <a:t>paper explores and compares </a:t>
            </a:r>
            <a:r>
              <a:rPr lang="en-US" sz="1000" dirty="0" err="1">
                <a:solidFill>
                  <a:srgbClr val="FFFFFF"/>
                </a:solidFill>
                <a:latin typeface="Arial"/>
                <a:cs typeface="Arial"/>
              </a:rPr>
              <a:t>stablecoins</a:t>
            </a:r>
            <a:r>
              <a:rPr lang="en-US" sz="1000" dirty="0">
                <a:solidFill>
                  <a:srgbClr val="FFFFFF"/>
                </a:solidFill>
                <a:latin typeface="Arial"/>
                <a:cs typeface="Arial"/>
              </a:rPr>
              <a:t> </a:t>
            </a:r>
            <a:r>
              <a:rPr lang="en-US" altLang="zh-CN" sz="1000" dirty="0" smtClean="0">
                <a:solidFill>
                  <a:srgbClr val="FFFFFF"/>
                </a:solidFill>
                <a:latin typeface="Arial"/>
                <a:cs typeface="Arial"/>
              </a:rPr>
              <a:t>—</a:t>
            </a:r>
            <a:r>
              <a:rPr lang="en-US" sz="1000" dirty="0" smtClean="0">
                <a:solidFill>
                  <a:srgbClr val="FFFFFF"/>
                </a:solidFill>
                <a:latin typeface="Arial"/>
                <a:cs typeface="Arial"/>
              </a:rPr>
              <a:t> </a:t>
            </a:r>
            <a:r>
              <a:rPr lang="en-US" sz="1000" dirty="0">
                <a:solidFill>
                  <a:srgbClr val="FFFFFF"/>
                </a:solidFill>
                <a:latin typeface="Arial"/>
                <a:cs typeface="Arial"/>
              </a:rPr>
              <a:t>a category of cryptographic token that seeks to maintain stable value to a reference asset. Three approaches are </a:t>
            </a:r>
            <a:r>
              <a:rPr lang="en-US" sz="1000" dirty="0" err="1">
                <a:solidFill>
                  <a:srgbClr val="FFFFFF"/>
                </a:solidFill>
                <a:latin typeface="Arial"/>
                <a:cs typeface="Arial"/>
              </a:rPr>
              <a:t>recognised</a:t>
            </a:r>
            <a:r>
              <a:rPr lang="en-US" sz="1000" dirty="0">
                <a:solidFill>
                  <a:srgbClr val="FFFFFF"/>
                </a:solidFill>
                <a:latin typeface="Arial"/>
                <a:cs typeface="Arial"/>
              </a:rPr>
              <a:t>: off-chain </a:t>
            </a:r>
            <a:r>
              <a:rPr lang="en-US" sz="1000" dirty="0" err="1">
                <a:solidFill>
                  <a:srgbClr val="FFFFFF"/>
                </a:solidFill>
                <a:latin typeface="Arial"/>
                <a:cs typeface="Arial"/>
              </a:rPr>
              <a:t>collateralised</a:t>
            </a:r>
            <a:r>
              <a:rPr lang="en-US" sz="1000" dirty="0">
                <a:solidFill>
                  <a:srgbClr val="FFFFFF"/>
                </a:solidFill>
                <a:latin typeface="Arial"/>
                <a:cs typeface="Arial"/>
              </a:rPr>
              <a:t> (IOU), on-chain </a:t>
            </a:r>
            <a:r>
              <a:rPr lang="en-US" sz="1000" dirty="0" err="1">
                <a:solidFill>
                  <a:srgbClr val="FFFFFF"/>
                </a:solidFill>
                <a:latin typeface="Arial"/>
                <a:cs typeface="Arial"/>
              </a:rPr>
              <a:t>collateralised</a:t>
            </a:r>
            <a:r>
              <a:rPr lang="en-US" sz="1000" dirty="0">
                <a:solidFill>
                  <a:srgbClr val="FFFFFF"/>
                </a:solidFill>
                <a:latin typeface="Arial"/>
                <a:cs typeface="Arial"/>
              </a:rPr>
              <a:t>, and </a:t>
            </a:r>
            <a:r>
              <a:rPr lang="en-US" sz="1000" dirty="0" smtClean="0">
                <a:solidFill>
                  <a:srgbClr val="FFFFFF"/>
                </a:solidFill>
                <a:latin typeface="Arial"/>
                <a:cs typeface="Arial"/>
              </a:rPr>
              <a:t/>
            </a:r>
            <a:br>
              <a:rPr lang="en-US" sz="1000" dirty="0" smtClean="0">
                <a:solidFill>
                  <a:srgbClr val="FFFFFF"/>
                </a:solidFill>
                <a:latin typeface="Arial"/>
                <a:cs typeface="Arial"/>
              </a:rPr>
            </a:br>
            <a:r>
              <a:rPr lang="en-US" sz="1000" dirty="0" smtClean="0">
                <a:solidFill>
                  <a:srgbClr val="FFFFFF"/>
                </a:solidFill>
                <a:latin typeface="Arial"/>
                <a:cs typeface="Arial"/>
              </a:rPr>
              <a:t>non-</a:t>
            </a:r>
            <a:r>
              <a:rPr lang="en-US" sz="1000" dirty="0" err="1" smtClean="0">
                <a:solidFill>
                  <a:srgbClr val="FFFFFF"/>
                </a:solidFill>
                <a:latin typeface="Arial"/>
                <a:cs typeface="Arial"/>
              </a:rPr>
              <a:t>collateralised</a:t>
            </a:r>
            <a:r>
              <a:rPr lang="en-US" sz="1000" dirty="0" smtClean="0">
                <a:solidFill>
                  <a:srgbClr val="FFFFFF"/>
                </a:solidFill>
                <a:latin typeface="Arial"/>
                <a:cs typeface="Arial"/>
              </a:rPr>
              <a:t> </a:t>
            </a:r>
            <a:r>
              <a:rPr lang="en-US" sz="1000" dirty="0">
                <a:solidFill>
                  <a:srgbClr val="FFFFFF"/>
                </a:solidFill>
                <a:latin typeface="Arial"/>
                <a:cs typeface="Arial"/>
              </a:rPr>
              <a:t>(algorithmic). Further distinction within this taxonomy </a:t>
            </a:r>
            <a:r>
              <a:rPr lang="en-US" sz="1000" dirty="0" smtClean="0">
                <a:solidFill>
                  <a:srgbClr val="FFFFFF"/>
                </a:solidFill>
                <a:latin typeface="Arial"/>
                <a:cs typeface="Arial"/>
              </a:rPr>
              <a:t/>
            </a:r>
            <a:br>
              <a:rPr lang="en-US" sz="1000" dirty="0" smtClean="0">
                <a:solidFill>
                  <a:srgbClr val="FFFFFF"/>
                </a:solidFill>
                <a:latin typeface="Arial"/>
                <a:cs typeface="Arial"/>
              </a:rPr>
            </a:br>
            <a:r>
              <a:rPr lang="en-US" sz="1000" dirty="0" smtClean="0">
                <a:solidFill>
                  <a:srgbClr val="FFFFFF"/>
                </a:solidFill>
                <a:latin typeface="Arial"/>
                <a:cs typeface="Arial"/>
              </a:rPr>
              <a:t>stems </a:t>
            </a:r>
            <a:r>
              <a:rPr lang="en-US" sz="1000" dirty="0">
                <a:solidFill>
                  <a:srgbClr val="FFFFFF"/>
                </a:solidFill>
                <a:latin typeface="Arial"/>
                <a:cs typeface="Arial"/>
              </a:rPr>
              <a:t>from the type of collateral used, algorithm design, and the degree of </a:t>
            </a:r>
            <a:r>
              <a:rPr lang="en-US" sz="1000" dirty="0" err="1">
                <a:solidFill>
                  <a:srgbClr val="FFFFFF"/>
                </a:solidFill>
                <a:latin typeface="Arial"/>
                <a:cs typeface="Arial"/>
              </a:rPr>
              <a:t>decentralisation</a:t>
            </a:r>
            <a:r>
              <a:rPr lang="en-US" sz="1000" dirty="0">
                <a:solidFill>
                  <a:srgbClr val="FFFFFF"/>
                </a:solidFill>
                <a:latin typeface="Arial"/>
                <a:cs typeface="Arial"/>
              </a:rPr>
              <a:t> and regulatory posture. Contrasted versus ‘normal’ cryptocurrencies such as bitcoin and ether, a different, complementary set of </a:t>
            </a:r>
            <a:r>
              <a:rPr lang="en-US" sz="1000" dirty="0" smtClean="0">
                <a:solidFill>
                  <a:srgbClr val="FFFFFF"/>
                </a:solidFill>
                <a:latin typeface="Arial"/>
                <a:cs typeface="Arial"/>
              </a:rPr>
              <a:t/>
            </a:r>
            <a:br>
              <a:rPr lang="en-US" sz="1000" dirty="0" smtClean="0">
                <a:solidFill>
                  <a:srgbClr val="FFFFFF"/>
                </a:solidFill>
                <a:latin typeface="Arial"/>
                <a:cs typeface="Arial"/>
              </a:rPr>
            </a:br>
            <a:r>
              <a:rPr lang="en-US" sz="1000" dirty="0" smtClean="0">
                <a:solidFill>
                  <a:srgbClr val="FFFFFF"/>
                </a:solidFill>
                <a:latin typeface="Arial"/>
                <a:cs typeface="Arial"/>
              </a:rPr>
              <a:t>use </a:t>
            </a:r>
            <a:r>
              <a:rPr lang="en-US" sz="1000" dirty="0">
                <a:solidFill>
                  <a:srgbClr val="FFFFFF"/>
                </a:solidFill>
                <a:latin typeface="Arial"/>
                <a:cs typeface="Arial"/>
              </a:rPr>
              <a:t>cases are put forth, and potential adoption is estimated. Early evidence of performance (stability) is </a:t>
            </a:r>
            <a:r>
              <a:rPr lang="en-US" sz="1000" dirty="0" err="1">
                <a:solidFill>
                  <a:srgbClr val="FFFFFF"/>
                </a:solidFill>
                <a:latin typeface="Arial"/>
                <a:cs typeface="Arial"/>
              </a:rPr>
              <a:t>analysed</a:t>
            </a:r>
            <a:r>
              <a:rPr lang="en-US" sz="1000" dirty="0">
                <a:solidFill>
                  <a:srgbClr val="FFFFFF"/>
                </a:solidFill>
                <a:latin typeface="Arial"/>
                <a:cs typeface="Arial"/>
              </a:rPr>
              <a:t>, and a trust framework for fiat-backed, regulatory compliant </a:t>
            </a:r>
            <a:r>
              <a:rPr lang="en-US" sz="1000" dirty="0" err="1">
                <a:solidFill>
                  <a:srgbClr val="FFFFFF"/>
                </a:solidFill>
                <a:latin typeface="Arial"/>
                <a:cs typeface="Arial"/>
              </a:rPr>
              <a:t>stablecoins</a:t>
            </a:r>
            <a:r>
              <a:rPr lang="en-US" sz="1000" dirty="0">
                <a:solidFill>
                  <a:srgbClr val="FFFFFF"/>
                </a:solidFill>
                <a:latin typeface="Arial"/>
                <a:cs typeface="Arial"/>
              </a:rPr>
              <a:t> is established. </a:t>
            </a:r>
          </a:p>
          <a:p>
            <a:pPr marL="27305">
              <a:lnSpc>
                <a:spcPct val="100000"/>
              </a:lnSpc>
              <a:spcBef>
                <a:spcPts val="1270"/>
              </a:spcBef>
            </a:pPr>
            <a:r>
              <a:rPr lang="en-US" sz="1000" spc="5" smtClean="0">
                <a:solidFill>
                  <a:srgbClr val="FFFFFF"/>
                </a:solidFill>
                <a:latin typeface="Arial"/>
                <a:cs typeface="Arial"/>
              </a:rPr>
              <a:t>January 2019</a:t>
            </a:r>
            <a:endParaRPr sz="1000" dirty="0">
              <a:latin typeface="Arial"/>
              <a:cs typeface="Arial"/>
            </a:endParaRPr>
          </a:p>
        </p:txBody>
      </p:sp>
      <p:sp>
        <p:nvSpPr>
          <p:cNvPr id="95" name="object 95"/>
          <p:cNvSpPr txBox="1"/>
          <p:nvPr/>
        </p:nvSpPr>
        <p:spPr>
          <a:xfrm>
            <a:off x="5656443" y="10285087"/>
            <a:ext cx="1686560" cy="154305"/>
          </a:xfrm>
          <a:prstGeom prst="rect">
            <a:avLst/>
          </a:prstGeom>
        </p:spPr>
        <p:txBody>
          <a:bodyPr vert="horz" wrap="square" lIns="0" tIns="9525" rIns="0" bIns="0" rtlCol="0">
            <a:spAutoFit/>
          </a:bodyPr>
          <a:lstStyle/>
          <a:p>
            <a:pPr marL="12700">
              <a:lnSpc>
                <a:spcPct val="100000"/>
              </a:lnSpc>
              <a:spcBef>
                <a:spcPts val="75"/>
              </a:spcBef>
            </a:pPr>
            <a:r>
              <a:rPr sz="850" b="1" spc="10" dirty="0">
                <a:latin typeface="Arial"/>
                <a:cs typeface="Arial"/>
              </a:rPr>
              <a:t>Strictly private and</a:t>
            </a:r>
            <a:r>
              <a:rPr sz="850" b="1" spc="-65" dirty="0">
                <a:latin typeface="Arial"/>
                <a:cs typeface="Arial"/>
              </a:rPr>
              <a:t> </a:t>
            </a:r>
            <a:r>
              <a:rPr sz="850" b="1" spc="10" dirty="0">
                <a:latin typeface="Arial"/>
                <a:cs typeface="Arial"/>
              </a:rPr>
              <a:t>confidential</a:t>
            </a:r>
            <a:endParaRPr sz="850" dirty="0">
              <a:latin typeface="Arial"/>
              <a:cs typeface="Arial"/>
            </a:endParaRPr>
          </a:p>
        </p:txBody>
      </p:sp>
      <p:pic>
        <p:nvPicPr>
          <p:cNvPr id="97" name="Picture Placeholder 7">
            <a:extLst>
              <a:ext uri="{FF2B5EF4-FFF2-40B4-BE49-F238E27FC236}">
                <a16:creationId xmlns:a16="http://schemas.microsoft.com/office/drawing/2014/main" id="{119718E6-7E57-DB49-8F94-F7EA164412B3}"/>
              </a:ext>
            </a:extLst>
          </p:cNvPr>
          <p:cNvPicPr>
            <a:picLocks noChangeAspect="1"/>
          </p:cNvPicPr>
          <p:nvPr/>
        </p:nvPicPr>
        <p:blipFill rotWithShape="1">
          <a:blip r:embed="rId3"/>
          <a:srcRect l="18402" t="25085" r="19833" b="10732"/>
          <a:stretch/>
        </p:blipFill>
        <p:spPr>
          <a:xfrm>
            <a:off x="-31750" y="5031219"/>
            <a:ext cx="5626544" cy="3288874"/>
          </a:xfrm>
          <a:prstGeom prst="rect">
            <a:avLst/>
          </a:prstGeom>
        </p:spPr>
      </p:pic>
      <p:pic>
        <p:nvPicPr>
          <p:cNvPr id="25"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54650" y="9426291"/>
            <a:ext cx="1854200" cy="858796"/>
          </a:xfrm>
          <a:prstGeom prst="rect">
            <a:avLst/>
          </a:prstGeom>
        </p:spPr>
      </p:pic>
    </p:spTree>
    <p:extLst>
      <p:ext uri="{BB962C8B-B14F-4D97-AF65-F5344CB8AC3E}">
        <p14:creationId xmlns:p14="http://schemas.microsoft.com/office/powerpoint/2010/main" val="20984356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196159064"/>
              </p:ext>
            </p:extLst>
          </p:nvPr>
        </p:nvGraphicFramePr>
        <p:xfrm>
          <a:off x="1179600" y="9118482"/>
          <a:ext cx="2882047" cy="1032120"/>
        </p:xfrm>
        <a:graphic>
          <a:graphicData uri="http://schemas.openxmlformats.org/drawingml/2006/table">
            <a:tbl>
              <a:tblPr firstRow="1" bandRow="1">
                <a:tableStyleId>{5C22544A-7EE6-4342-B048-85BDC9FD1C3A}</a:tableStyleId>
              </a:tblPr>
              <a:tblGrid>
                <a:gridCol w="2882047">
                  <a:extLst>
                    <a:ext uri="{9D8B030D-6E8A-4147-A177-3AD203B41FA5}">
                      <a16:colId xmlns:a16="http://schemas.microsoft.com/office/drawing/2014/main" val="348707836"/>
                    </a:ext>
                  </a:extLst>
                </a:gridCol>
              </a:tblGrid>
              <a:tr h="761044">
                <a:tc>
                  <a:txBody>
                    <a:bodyPr/>
                    <a:lstStyle/>
                    <a:p>
                      <a:r>
                        <a:rPr lang="en-US" sz="700" b="0" i="0" baseline="40000" dirty="0" smtClean="0">
                          <a:solidFill>
                            <a:schemeClr val="accent1"/>
                          </a:solidFill>
                          <a:latin typeface="Arial" panose="020B0604020202020204" pitchFamily="34" charset="0"/>
                          <a:cs typeface="Arial" panose="020B0604020202020204" pitchFamily="34" charset="0"/>
                        </a:rPr>
                        <a:t>18</a:t>
                      </a:r>
                      <a:r>
                        <a:rPr lang="en-US" sz="700" b="0" i="0" baseline="0" dirty="0" smtClean="0">
                          <a:solidFill>
                            <a:schemeClr val="accent1"/>
                          </a:solidFill>
                          <a:latin typeface="Arial" panose="020B0604020202020204" pitchFamily="34" charset="0"/>
                          <a:cs typeface="Arial" panose="020B0604020202020204" pitchFamily="34" charset="0"/>
                        </a:rPr>
                        <a:t> "What Is the Quantity Theory of Money?" Investopedia. https://www.investopedia.com/insights/what-is-the-quantity-theory-of-money/</a:t>
                      </a:r>
                    </a:p>
                    <a:p>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40000" dirty="0" smtClean="0">
                          <a:solidFill>
                            <a:schemeClr val="accent1"/>
                          </a:solidFill>
                          <a:latin typeface="Arial" panose="020B0604020202020204" pitchFamily="34" charset="0"/>
                          <a:cs typeface="Arial" panose="020B0604020202020204" pitchFamily="34" charset="0"/>
                        </a:rPr>
                        <a:t>19</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Chaparro</a:t>
                      </a:r>
                      <a:r>
                        <a:rPr lang="en-US" sz="700" b="0" i="0" baseline="0" dirty="0" smtClean="0">
                          <a:solidFill>
                            <a:schemeClr val="accent1"/>
                          </a:solidFill>
                          <a:latin typeface="Arial" panose="020B0604020202020204" pitchFamily="34" charset="0"/>
                          <a:cs typeface="Arial" panose="020B0604020202020204" pitchFamily="34" charset="0"/>
                        </a:rPr>
                        <a:t>, Frank. “</a:t>
                      </a:r>
                      <a:r>
                        <a:rPr lang="en-US" sz="700" b="0" i="0" baseline="0" dirty="0" err="1" smtClean="0">
                          <a:solidFill>
                            <a:schemeClr val="accent1"/>
                          </a:solidFill>
                          <a:latin typeface="Arial" panose="020B0604020202020204" pitchFamily="34" charset="0"/>
                          <a:cs typeface="Arial" panose="020B0604020202020204" pitchFamily="34" charset="0"/>
                        </a:rPr>
                        <a:t>Stablecoin</a:t>
                      </a:r>
                      <a:r>
                        <a:rPr lang="en-US" sz="700" b="0" i="0" baseline="0" dirty="0" smtClean="0">
                          <a:solidFill>
                            <a:schemeClr val="accent1"/>
                          </a:solidFill>
                          <a:latin typeface="Arial" panose="020B0604020202020204" pitchFamily="34" charset="0"/>
                          <a:cs typeface="Arial" panose="020B0604020202020204" pitchFamily="34" charset="0"/>
                        </a:rPr>
                        <a:t> Basis is shutting down and returning nearly all capital raised to investors.” December 12, 2018. Accessed December 12, 2018. https://www.theblockcrypto.com/2018/12/12/stablecoin-project-basis-is-shutting-down-and-returning-the-majority-of-capital-raised-to-investors/</a:t>
                      </a:r>
                    </a:p>
                    <a:p>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40000" dirty="0" smtClean="0">
                          <a:solidFill>
                            <a:schemeClr val="accent1"/>
                          </a:solidFill>
                          <a:latin typeface="Arial" panose="020B0604020202020204" pitchFamily="34" charset="0"/>
                          <a:cs typeface="Arial" panose="020B0604020202020204" pitchFamily="34" charset="0"/>
                        </a:rPr>
                        <a:t>20</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spc="-10" baseline="0" dirty="0" smtClean="0">
                          <a:solidFill>
                            <a:schemeClr val="accent1"/>
                          </a:solidFill>
                          <a:latin typeface="Arial" panose="020B0604020202020204" pitchFamily="34" charset="0"/>
                          <a:cs typeface="Arial" panose="020B0604020202020204" pitchFamily="34" charset="0"/>
                        </a:rPr>
                        <a:t>Monotonic Function. https://en.wikipedia.org/wiki/Monotonic_function</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5" name="内容占位符 4"/>
          <p:cNvSpPr>
            <a:spLocks noGrp="1"/>
          </p:cNvSpPr>
          <p:nvPr>
            <p:ph sz="half" idx="2"/>
          </p:nvPr>
        </p:nvSpPr>
        <p:spPr>
          <a:xfrm>
            <a:off x="1202850" y="408739"/>
            <a:ext cx="2854800" cy="7996100"/>
          </a:xfrm>
        </p:spPr>
        <p:txBody>
          <a:bodyPr/>
          <a:lstStyle/>
          <a:p>
            <a:r>
              <a:rPr lang="en-US" altLang="zh-CN" dirty="0"/>
              <a:t>As mentioned earlier, given that most cryptocurrencies have fixed or pre-defined supply schedules, price gyrations are essentially the result of changes in demand. Instead of having a preset supply schedule, algorithmic </a:t>
            </a:r>
            <a:r>
              <a:rPr lang="en-US" altLang="zh-CN" dirty="0" err="1"/>
              <a:t>stablecoins</a:t>
            </a:r>
            <a:r>
              <a:rPr lang="en-US" altLang="zh-CN" dirty="0"/>
              <a:t> alter the equation by having a fixed price peg, and flexible supply. This is akin to how central banks approach price stability and inflation-targeting mandates by influencing money supply. Indeed, like central bank policy, much of this mechanism is based on the Quantity Theory of Money, which states that price levels are proportional to the amount of money in </a:t>
            </a:r>
            <a:r>
              <a:rPr lang="en-US" altLang="zh-CN" dirty="0" smtClean="0"/>
              <a:t>circulation.</a:t>
            </a:r>
            <a:r>
              <a:rPr lang="en-US" altLang="zh-CN" baseline="40000" dirty="0" smtClean="0"/>
              <a:t>18</a:t>
            </a:r>
            <a:r>
              <a:rPr lang="en-US" altLang="zh-CN" dirty="0" smtClean="0"/>
              <a:t> </a:t>
            </a:r>
            <a:endParaRPr lang="en-US" altLang="zh-CN" dirty="0"/>
          </a:p>
          <a:p>
            <a:r>
              <a:rPr lang="en-US" altLang="zh-CN" dirty="0"/>
              <a:t>A difficult problem to solve is how exactly supply can be increased or decreased given a diverse set of ecosystem participants and coin holders. Increasing the supply is typically the easier shift to account for: the system can inflate the supply and distribute new coins in an auction, or proportionally to holders of auxiliary tokens in the ecosystem design. How a </a:t>
            </a:r>
            <a:r>
              <a:rPr lang="en-US" altLang="zh-CN" i="1" dirty="0"/>
              <a:t>decrease</a:t>
            </a:r>
            <a:r>
              <a:rPr lang="en-US" altLang="zh-CN" dirty="0"/>
              <a:t> in supply may be carried out is the more difficult problem. Whose coins can be burned? Is this process imposed, or can coin holders volunteer? What incentive would a coin holder have to turn in and burn their coins? There must be some benefit. These questions are answered by using other </a:t>
            </a:r>
            <a:r>
              <a:rPr lang="en-US" altLang="zh-CN" i="1" dirty="0"/>
              <a:t>non-stable</a:t>
            </a:r>
            <a:r>
              <a:rPr lang="en-US" altLang="zh-CN" dirty="0"/>
              <a:t> tokens in the system design, which often have equity or debt characteristics. </a:t>
            </a:r>
          </a:p>
          <a:p>
            <a:r>
              <a:rPr lang="en-US" altLang="zh-CN" dirty="0"/>
              <a:t>Basis was one such example that was set to launch this year (but actually folded during the writing of this paper). </a:t>
            </a:r>
            <a:r>
              <a:rPr lang="en-US" altLang="zh-CN" baseline="40000" dirty="0"/>
              <a:t>19</a:t>
            </a:r>
            <a:r>
              <a:rPr lang="en-US" altLang="zh-CN" dirty="0"/>
              <a:t> In their system, 1 Basis was pegged to $1. In periods of contraction, users would purchase ‘bond’ tokens for less than 1 Basis, which would burn the Basis, and entitle them to receive 1 Basis in the future, if/when supply expands again. Thus, bond holders were ‘rational’ actors helping maintain the peg. A potential problem with this is that bondholders’ willingness to purchase/hold bonds is predicated on the belief that they will get more </a:t>
            </a:r>
            <a:r>
              <a:rPr lang="en-US" altLang="zh-CN" dirty="0" err="1"/>
              <a:t>stablecoins</a:t>
            </a:r>
            <a:r>
              <a:rPr lang="en-US" altLang="zh-CN" dirty="0"/>
              <a:t> when the system inflates supply. Thus, a foundational assumption is that there will be constant or monotonic growth in the system over time. </a:t>
            </a:r>
            <a:r>
              <a:rPr lang="en-US" altLang="zh-CN" baseline="40000" dirty="0"/>
              <a:t>20</a:t>
            </a:r>
            <a:r>
              <a:rPr lang="en-US" altLang="zh-CN" dirty="0"/>
              <a:t> There was another non-stable token in Basis’ design: shares. This was the fixed-quantity, equity-like component that, once all bondholders were made whole, received the newly issued Basis in proportion to their shares</a:t>
            </a:r>
            <a:r>
              <a:rPr lang="en-US" altLang="zh-CN" dirty="0" smtClean="0"/>
              <a:t>.</a:t>
            </a:r>
            <a:endParaRPr lang="en-US" altLang="zh-CN" dirty="0"/>
          </a:p>
          <a:p>
            <a:r>
              <a:rPr lang="en-US" altLang="zh-CN" dirty="0"/>
              <a:t>Sometimes referred to as </a:t>
            </a:r>
            <a:r>
              <a:rPr lang="en-US" altLang="zh-CN" dirty="0" err="1"/>
              <a:t>seigniorage</a:t>
            </a:r>
            <a:r>
              <a:rPr lang="en-US" altLang="zh-CN" dirty="0"/>
              <a:t> shares, there has not been enough evidence of live algorithmic </a:t>
            </a:r>
            <a:r>
              <a:rPr lang="en-US" altLang="zh-CN" dirty="0" err="1"/>
              <a:t>stablecoins</a:t>
            </a:r>
            <a:r>
              <a:rPr lang="en-US" altLang="zh-CN" dirty="0"/>
              <a:t> yet — and some, as we’ll see in section 4.1, have failed after launch — so they remain the most experimental. It’s worth noting that Basis cited potentially being </a:t>
            </a:r>
            <a:r>
              <a:rPr lang="en-US" altLang="zh-CN" dirty="0" err="1"/>
              <a:t>afowl</a:t>
            </a:r>
            <a:r>
              <a:rPr lang="en-US" altLang="zh-CN" dirty="0"/>
              <a:t> of SEC securities regulation among the reasons for shutting down and returning most of the $133 million raised to investors. Because of the likelihood that the non-stable tokens in these systems are securities, or the general uncertainty thereof, the growth of algorithmic </a:t>
            </a:r>
            <a:r>
              <a:rPr lang="en-US" altLang="zh-CN" dirty="0" err="1"/>
              <a:t>stablecoins</a:t>
            </a:r>
            <a:r>
              <a:rPr lang="en-US" altLang="zh-CN" dirty="0"/>
              <a:t> may be further stunted. </a:t>
            </a:r>
            <a:endParaRPr lang="zh-CN" altLang="en-US" dirty="0"/>
          </a:p>
        </p:txBody>
      </p:sp>
      <p:sp>
        <p:nvSpPr>
          <p:cNvPr id="6" name="内容占位符 5"/>
          <p:cNvSpPr>
            <a:spLocks noGrp="1"/>
          </p:cNvSpPr>
          <p:nvPr>
            <p:ph sz="half" idx="3"/>
          </p:nvPr>
        </p:nvSpPr>
        <p:spPr>
          <a:xfrm>
            <a:off x="4263550" y="408739"/>
            <a:ext cx="2854800" cy="1172116"/>
          </a:xfrm>
        </p:spPr>
        <p:txBody>
          <a:bodyPr/>
          <a:lstStyle/>
          <a:p>
            <a:r>
              <a:rPr lang="en-US" altLang="zh-CN" dirty="0"/>
              <a:t>Many experts believe there is also greater chance of failure over </a:t>
            </a:r>
            <a:r>
              <a:rPr lang="en-US" altLang="zh-CN" i="1" dirty="0"/>
              <a:t>time</a:t>
            </a:r>
            <a:r>
              <a:rPr lang="en-US" altLang="zh-CN" dirty="0"/>
              <a:t> with this type; unlike crypto-</a:t>
            </a:r>
            <a:r>
              <a:rPr lang="en-US" altLang="zh-CN" dirty="0" err="1"/>
              <a:t>collateralised</a:t>
            </a:r>
            <a:r>
              <a:rPr lang="en-US" altLang="zh-CN" dirty="0"/>
              <a:t> designs which may strengthen over time by having more uncorrelated assets (including securities) in the debt pool. Furthermore, many believe that these systems must bootstrap stability by using collateral, until belief in their success is sufficiently strong to create the </a:t>
            </a:r>
            <a:r>
              <a:rPr lang="en-US" altLang="zh-CN" dirty="0" smtClean="0"/>
              <a:t/>
            </a:r>
            <a:br>
              <a:rPr lang="en-US" altLang="zh-CN" dirty="0" smtClean="0"/>
            </a:br>
            <a:r>
              <a:rPr lang="en-US" altLang="zh-CN" dirty="0" smtClean="0"/>
              <a:t>required </a:t>
            </a:r>
            <a:r>
              <a:rPr lang="en-US" altLang="zh-CN" dirty="0"/>
              <a:t>incentives</a:t>
            </a:r>
            <a:r>
              <a:rPr lang="en-US" altLang="zh-CN" dirty="0" smtClean="0"/>
              <a:t>.</a:t>
            </a:r>
            <a:endParaRPr lang="en-US" altLang="zh-CN" dirty="0"/>
          </a:p>
        </p:txBody>
      </p:sp>
      <p:sp>
        <p:nvSpPr>
          <p:cNvPr id="3" name="Slide Number Placeholder 2"/>
          <p:cNvSpPr>
            <a:spLocks noGrp="1"/>
          </p:cNvSpPr>
          <p:nvPr>
            <p:ph type="sldNum" sz="quarter" idx="7"/>
          </p:nvPr>
        </p:nvSpPr>
        <p:spPr/>
        <p:txBody>
          <a:bodyPr/>
          <a:lstStyle/>
          <a:p>
            <a:fld id="{B6F15528-21DE-4FAA-801E-634DDDAF4B2B}" type="slidenum">
              <a:rPr lang="en-US" smtClean="0"/>
              <a:pPr/>
              <a:t>10</a:t>
            </a:fld>
            <a:endParaRPr lang="en-US"/>
          </a:p>
        </p:txBody>
      </p:sp>
      <p:sp>
        <p:nvSpPr>
          <p:cNvPr id="8" name="object 9"/>
          <p:cNvSpPr txBox="1"/>
          <p:nvPr/>
        </p:nvSpPr>
        <p:spPr>
          <a:xfrm>
            <a:off x="4260324" y="3639820"/>
            <a:ext cx="2851150" cy="1240082"/>
          </a:xfrm>
          <a:prstGeom prst="rect">
            <a:avLst/>
          </a:prstGeom>
        </p:spPr>
        <p:txBody>
          <a:bodyPr vert="horz" wrap="square" lIns="0" tIns="29209" rIns="0" bIns="0" rtlCol="0">
            <a:spAutoFit/>
          </a:bodyPr>
          <a:lstStyle/>
          <a:p>
            <a:pPr marR="5080" indent="2540">
              <a:lnSpc>
                <a:spcPct val="112000"/>
              </a:lnSpc>
            </a:pPr>
            <a:r>
              <a:rPr lang="en-US" sz="850" dirty="0">
                <a:solidFill>
                  <a:schemeClr val="tx2"/>
                </a:solidFill>
                <a:latin typeface="Arial" panose="020B0604020202020204" pitchFamily="34" charset="0"/>
                <a:ea typeface="黑体" panose="02010609060101010101" pitchFamily="49" charset="-122"/>
              </a:rPr>
              <a:t>2.4 Competition or Complement?</a:t>
            </a:r>
          </a:p>
          <a:p>
            <a:pPr marR="5080" indent="2540">
              <a:lnSpc>
                <a:spcPct val="112000"/>
              </a:lnSpc>
              <a:spcAft>
                <a:spcPts val="600"/>
              </a:spcAft>
            </a:pPr>
            <a:r>
              <a:rPr lang="en-US" sz="850" dirty="0">
                <a:latin typeface="Arial" panose="020B0604020202020204" pitchFamily="34" charset="0"/>
                <a:ea typeface="黑体" panose="02010609060101010101" pitchFamily="49" charset="-122"/>
              </a:rPr>
              <a:t>In addition to the three designs, we add Central Bank Digital Currency (CBDC) for the sake of comparison. CBDC is effectively </a:t>
            </a:r>
            <a:r>
              <a:rPr lang="en-US" sz="850" dirty="0" err="1">
                <a:latin typeface="Arial" panose="020B0604020202020204" pitchFamily="34" charset="0"/>
                <a:ea typeface="黑体" panose="02010609060101010101" pitchFamily="49" charset="-122"/>
              </a:rPr>
              <a:t>blockchain</a:t>
            </a:r>
            <a:r>
              <a:rPr lang="en-US" sz="850" dirty="0">
                <a:latin typeface="Arial" panose="020B0604020202020204" pitchFamily="34" charset="0"/>
                <a:ea typeface="黑体" panose="02010609060101010101" pitchFamily="49" charset="-122"/>
              </a:rPr>
              <a:t>-issued government money: it is the same as fiat money, just administered on a distributed ledger in attempts to achieve some of the associated efficiency or security gains from being purely digital, programmable, etc. </a:t>
            </a:r>
          </a:p>
        </p:txBody>
      </p:sp>
      <p:pic>
        <p:nvPicPr>
          <p:cNvPr id="4" name="Picture 3"/>
          <p:cNvPicPr>
            <a:picLocks noChangeAspect="1"/>
          </p:cNvPicPr>
          <p:nvPr/>
        </p:nvPicPr>
        <p:blipFill>
          <a:blip r:embed="rId2"/>
          <a:stretch>
            <a:fillRect/>
          </a:stretch>
        </p:blipFill>
        <p:spPr>
          <a:xfrm>
            <a:off x="4734901" y="2157083"/>
            <a:ext cx="1906012" cy="1427871"/>
          </a:xfrm>
          <a:prstGeom prst="rect">
            <a:avLst/>
          </a:prstGeom>
        </p:spPr>
      </p:pic>
      <p:graphicFrame>
        <p:nvGraphicFramePr>
          <p:cNvPr id="12" name="表格 1"/>
          <p:cNvGraphicFramePr>
            <a:graphicFrameLocks noGrp="1"/>
          </p:cNvGraphicFramePr>
          <p:nvPr>
            <p:extLst>
              <p:ext uri="{D42A27DB-BD31-4B8C-83A1-F6EECF244321}">
                <p14:modId xmlns:p14="http://schemas.microsoft.com/office/powerpoint/2010/main" val="4121406276"/>
              </p:ext>
            </p:extLst>
          </p:nvPr>
        </p:nvGraphicFramePr>
        <p:xfrm>
          <a:off x="4251961" y="5480687"/>
          <a:ext cx="2866389" cy="3095952"/>
        </p:xfrm>
        <a:graphic>
          <a:graphicData uri="http://schemas.openxmlformats.org/drawingml/2006/table">
            <a:tbl>
              <a:tblPr>
                <a:tableStyleId>{5C22544A-7EE6-4342-B048-85BDC9FD1C3A}</a:tableStyleId>
              </a:tblPr>
              <a:tblGrid>
                <a:gridCol w="764539">
                  <a:extLst>
                    <a:ext uri="{9D8B030D-6E8A-4147-A177-3AD203B41FA5}">
                      <a16:colId xmlns:a16="http://schemas.microsoft.com/office/drawing/2014/main" val="1175760485"/>
                    </a:ext>
                  </a:extLst>
                </a:gridCol>
                <a:gridCol w="685129">
                  <a:extLst>
                    <a:ext uri="{9D8B030D-6E8A-4147-A177-3AD203B41FA5}">
                      <a16:colId xmlns:a16="http://schemas.microsoft.com/office/drawing/2014/main" val="3513890322"/>
                    </a:ext>
                  </a:extLst>
                </a:gridCol>
                <a:gridCol w="797580">
                  <a:extLst>
                    <a:ext uri="{9D8B030D-6E8A-4147-A177-3AD203B41FA5}">
                      <a16:colId xmlns:a16="http://schemas.microsoft.com/office/drawing/2014/main" val="3962541826"/>
                    </a:ext>
                  </a:extLst>
                </a:gridCol>
                <a:gridCol w="619141">
                  <a:extLst>
                    <a:ext uri="{9D8B030D-6E8A-4147-A177-3AD203B41FA5}">
                      <a16:colId xmlns:a16="http://schemas.microsoft.com/office/drawing/2014/main" val="1607720467"/>
                    </a:ext>
                  </a:extLst>
                </a:gridCol>
              </a:tblGrid>
              <a:tr h="275595">
                <a:tc>
                  <a:txBody>
                    <a:bodyPr/>
                    <a:lstStyle/>
                    <a:p>
                      <a:pPr algn="l">
                        <a:lnSpc>
                          <a:spcPct val="115000"/>
                        </a:lnSpc>
                        <a:spcAft>
                          <a:spcPts val="0"/>
                        </a:spcAft>
                      </a:pPr>
                      <a:r>
                        <a:rPr lang="zh-CN" sz="800" baseline="0" dirty="0">
                          <a:solidFill>
                            <a:schemeClr val="bg1"/>
                          </a:solidFill>
                          <a:effectLst/>
                          <a:latin typeface="Arial" panose="020B0604020202020204" pitchFamily="34" charset="0"/>
                          <a:ea typeface="黑体" panose="02010609060101010101" pitchFamily="49" charset="-122"/>
                        </a:rPr>
                        <a:t> </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aseline="0" dirty="0">
                          <a:solidFill>
                            <a:schemeClr val="bg1"/>
                          </a:solidFill>
                          <a:effectLst/>
                          <a:latin typeface="Arial" panose="020B0604020202020204" pitchFamily="34" charset="0"/>
                          <a:ea typeface="黑体" panose="02010609060101010101" pitchFamily="49" charset="-122"/>
                        </a:rPr>
                        <a:t>Off-Chain Collateral</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aseline="0" dirty="0">
                          <a:solidFill>
                            <a:schemeClr val="bg1"/>
                          </a:solidFill>
                          <a:effectLst/>
                          <a:latin typeface="Arial" panose="020B0604020202020204" pitchFamily="34" charset="0"/>
                          <a:ea typeface="黑体" panose="02010609060101010101" pitchFamily="49" charset="-122"/>
                        </a:rPr>
                        <a:t>On-Chain Collateral</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aseline="0" dirty="0">
                          <a:solidFill>
                            <a:schemeClr val="bg1"/>
                          </a:solidFill>
                          <a:effectLst/>
                          <a:latin typeface="Arial" panose="020B0604020202020204" pitchFamily="34" charset="0"/>
                          <a:ea typeface="黑体" panose="02010609060101010101" pitchFamily="49" charset="-122"/>
                        </a:rPr>
                        <a:t>No Collateral</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extLst>
                  <a:ext uri="{0D108BD9-81ED-4DB2-BD59-A6C34878D82A}">
                    <a16:rowId xmlns:a16="http://schemas.microsoft.com/office/drawing/2014/main" val="2652791171"/>
                  </a:ext>
                </a:extLst>
              </a:tr>
              <a:tr h="50257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Stability (in </a:t>
                      </a:r>
                      <a:r>
                        <a:rPr lang="zh-CN" sz="800" b="1" baseline="0" dirty="0" smtClean="0">
                          <a:effectLst/>
                          <a:latin typeface="Arial" panose="020B0604020202020204" pitchFamily="34" charset="0"/>
                          <a:ea typeface="黑体" panose="02010609060101010101" pitchFamily="49" charset="-122"/>
                        </a:rPr>
                        <a:t>crypto</a:t>
                      </a:r>
                      <a:r>
                        <a:rPr lang="zh-CN" sz="800" b="1" baseline="0" dirty="0">
                          <a:effectLst/>
                          <a:latin typeface="Arial" panose="020B0604020202020204" pitchFamily="34" charset="0"/>
                          <a:ea typeface="黑体" panose="02010609060101010101" pitchFamily="49" charset="-122"/>
                        </a:rPr>
                        <a:t>-market crashes)</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Maybe (so far, yes, as demonstrated by DAI)</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Unproven (and dependent on growth)</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948811426"/>
                  </a:ext>
                </a:extLst>
              </a:tr>
              <a:tr h="616063">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Transparent</a:t>
                      </a:r>
                      <a:r>
                        <a:rPr lang="zh-CN" sz="800" b="1" baseline="0" dirty="0" smtClean="0">
                          <a:effectLst/>
                          <a:latin typeface="Arial" panose="020B0604020202020204" pitchFamily="34" charset="0"/>
                          <a:ea typeface="黑体" panose="02010609060101010101" pitchFamily="49" charset="-122"/>
                        </a:rPr>
                        <a:t>/</a:t>
                      </a:r>
                      <a:r>
                        <a:rPr lang="en-US" altLang="zh-CN" sz="800" b="1" baseline="0" dirty="0" smtClean="0">
                          <a:effectLst/>
                          <a:latin typeface="Arial" panose="020B0604020202020204" pitchFamily="34" charset="0"/>
                          <a:ea typeface="黑体" panose="02010609060101010101" pitchFamily="49" charset="-122"/>
                        </a:rPr>
                        <a:t/>
                      </a:r>
                      <a:br>
                        <a:rPr lang="en-US" altLang="zh-CN" sz="800" b="1" baseline="0" dirty="0" smtClean="0">
                          <a:effectLst/>
                          <a:latin typeface="Arial" panose="020B0604020202020204" pitchFamily="34" charset="0"/>
                          <a:ea typeface="黑体" panose="02010609060101010101" pitchFamily="49" charset="-122"/>
                        </a:rPr>
                      </a:br>
                      <a:r>
                        <a:rPr lang="zh-CN" sz="800" b="1" baseline="0" dirty="0" smtClean="0">
                          <a:effectLst/>
                          <a:latin typeface="Arial" panose="020B0604020202020204" pitchFamily="34" charset="0"/>
                          <a:ea typeface="黑体" panose="02010609060101010101" pitchFamily="49" charset="-122"/>
                        </a:rPr>
                        <a:t>Auditable</a:t>
                      </a:r>
                      <a:endParaRPr lang="zh-CN" sz="800" b="1" baseline="0" dirty="0">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No (can </a:t>
                      </a:r>
                      <a:r>
                        <a:rPr lang="zh-CN" sz="800" baseline="0" dirty="0" smtClean="0">
                          <a:effectLst/>
                          <a:latin typeface="Arial" panose="020B0604020202020204" pitchFamily="34" charset="0"/>
                          <a:ea typeface="黑体" panose="02010609060101010101" pitchFamily="49" charset="-122"/>
                        </a:rPr>
                        <a:t>approach</a:t>
                      </a:r>
                      <a:r>
                        <a:rPr lang="en-US" altLang="zh-CN" sz="800" baseline="0" dirty="0" smtClean="0">
                          <a:effectLst/>
                          <a:latin typeface="Arial" panose="020B0604020202020204" pitchFamily="34" charset="0"/>
                          <a:ea typeface="黑体" panose="02010609060101010101" pitchFamily="49" charset="-122"/>
                        </a:rPr>
                        <a:t> ‘</a:t>
                      </a:r>
                      <a:r>
                        <a:rPr lang="zh-CN" sz="800" baseline="0" dirty="0" smtClean="0">
                          <a:effectLst/>
                          <a:latin typeface="Arial" panose="020B0604020202020204" pitchFamily="34" charset="0"/>
                          <a:ea typeface="黑体" panose="02010609060101010101" pitchFamily="49" charset="-122"/>
                        </a:rPr>
                        <a:t>trustworthiness</a:t>
                      </a:r>
                      <a:r>
                        <a:rPr lang="en-US" altLang="zh-CN" sz="800" baseline="0" dirty="0" smtClean="0">
                          <a:effectLst/>
                          <a:latin typeface="Arial" panose="020B0604020202020204" pitchFamily="34" charset="0"/>
                          <a:ea typeface="黑体" panose="02010609060101010101" pitchFamily="49" charset="-122"/>
                        </a:rPr>
                        <a:t>’</a:t>
                      </a:r>
                      <a:r>
                        <a:rPr lang="zh-CN" sz="800" baseline="0" dirty="0" smtClean="0">
                          <a:effectLst/>
                          <a:latin typeface="Arial" panose="020B0604020202020204" pitchFamily="34" charset="0"/>
                          <a:ea typeface="黑体" panose="02010609060101010101" pitchFamily="49" charset="-122"/>
                        </a:rPr>
                        <a:t> </a:t>
                      </a:r>
                      <a:r>
                        <a:rPr lang="zh-CN" sz="800" baseline="0" dirty="0">
                          <a:effectLst/>
                          <a:latin typeface="Arial" panose="020B0604020202020204" pitchFamily="34" charset="0"/>
                          <a:ea typeface="黑体" panose="02010609060101010101" pitchFamily="49" charset="-122"/>
                        </a:rPr>
                        <a:t>with audits, etc.)</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 (everything on chain)</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 (if everything happens on-chain)</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689922320"/>
                  </a:ext>
                </a:extLst>
              </a:tr>
              <a:tr h="162106">
                <a:tc>
                  <a:txBody>
                    <a:bodyPr/>
                    <a:lstStyle/>
                    <a:p>
                      <a:pPr algn="l">
                        <a:lnSpc>
                          <a:spcPct val="115000"/>
                        </a:lnSpc>
                        <a:spcAft>
                          <a:spcPts val="0"/>
                        </a:spcAft>
                      </a:pPr>
                      <a:r>
                        <a:rPr lang="zh-CN" sz="800" b="1" baseline="0">
                          <a:effectLst/>
                          <a:latin typeface="Arial" panose="020B0604020202020204" pitchFamily="34" charset="0"/>
                          <a:ea typeface="黑体" panose="02010609060101010101" pitchFamily="49" charset="-122"/>
                        </a:rPr>
                        <a:t>Decentralized</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No</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883048432"/>
                  </a:ext>
                </a:extLst>
              </a:tr>
              <a:tr h="616063">
                <a:tc>
                  <a:txBody>
                    <a:bodyPr/>
                    <a:lstStyle/>
                    <a:p>
                      <a:pPr algn="l">
                        <a:lnSpc>
                          <a:spcPct val="115000"/>
                        </a:lnSpc>
                        <a:spcAft>
                          <a:spcPts val="0"/>
                        </a:spcAft>
                      </a:pPr>
                      <a:r>
                        <a:rPr lang="zh-CN" sz="800" b="1" baseline="0">
                          <a:effectLst/>
                          <a:latin typeface="Arial" panose="020B0604020202020204" pitchFamily="34" charset="0"/>
                          <a:ea typeface="黑体" panose="02010609060101010101" pitchFamily="49" charset="-122"/>
                        </a:rPr>
                        <a:t>Scalable</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Yes (until limits brought by systemic risks, banks)</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Maybe (only if underlying assets can scale)</a:t>
                      </a: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Maybe (only if participants act </a:t>
                      </a:r>
                      <a:r>
                        <a:rPr lang="en-US" altLang="zh-CN" sz="800" baseline="0" dirty="0" smtClean="0">
                          <a:effectLst/>
                          <a:latin typeface="Arial" panose="020B0604020202020204" pitchFamily="34" charset="0"/>
                          <a:ea typeface="黑体" panose="02010609060101010101" pitchFamily="49" charset="-122"/>
                        </a:rPr>
                        <a:t>‘</a:t>
                      </a:r>
                      <a:r>
                        <a:rPr lang="zh-CN" sz="800" baseline="0" dirty="0" smtClean="0">
                          <a:effectLst/>
                          <a:latin typeface="Arial" panose="020B0604020202020204" pitchFamily="34" charset="0"/>
                          <a:ea typeface="黑体" panose="02010609060101010101" pitchFamily="49" charset="-122"/>
                        </a:rPr>
                        <a:t>rationally</a:t>
                      </a:r>
                      <a:r>
                        <a:rPr lang="en-US" altLang="zh-CN" sz="800" baseline="0" dirty="0" smtClean="0">
                          <a:effectLst/>
                          <a:latin typeface="Arial" panose="020B0604020202020204" pitchFamily="34" charset="0"/>
                          <a:ea typeface="黑体" panose="02010609060101010101" pitchFamily="49" charset="-122"/>
                        </a:rPr>
                        <a:t>’)</a:t>
                      </a:r>
                      <a:r>
                        <a:rPr lang="zh-CN" sz="800" baseline="0" dirty="0" smtClean="0">
                          <a:effectLst/>
                          <a:latin typeface="Arial" panose="020B0604020202020204" pitchFamily="34" charset="0"/>
                          <a:ea typeface="黑体" panose="02010609060101010101" pitchFamily="49" charset="-122"/>
                        </a:rPr>
                        <a:t> </a:t>
                      </a:r>
                      <a:endParaRPr lang="zh-CN" sz="800" baseline="0" dirty="0">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485251073"/>
                  </a:ext>
                </a:extLst>
              </a:tr>
              <a:tr h="275595">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Capital-efficient</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Yes</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No </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Yes</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785221519"/>
                  </a:ext>
                </a:extLst>
              </a:tr>
            </a:tbl>
          </a:graphicData>
        </a:graphic>
      </p:graphicFrame>
      <p:sp>
        <p:nvSpPr>
          <p:cNvPr id="14" name="object 9"/>
          <p:cNvSpPr txBox="1"/>
          <p:nvPr/>
        </p:nvSpPr>
        <p:spPr>
          <a:xfrm>
            <a:off x="4260325" y="8650448"/>
            <a:ext cx="2868612" cy="1347547"/>
          </a:xfrm>
          <a:prstGeom prst="rect">
            <a:avLst/>
          </a:prstGeom>
        </p:spPr>
        <p:txBody>
          <a:bodyPr vert="horz" wrap="square" lIns="0" tIns="29209" rIns="0" bIns="0" rtlCol="0">
            <a:spAutoFit/>
          </a:bodyPr>
          <a:lstStyle/>
          <a:p>
            <a:pPr marL="92075" marR="5080" indent="-92075">
              <a:lnSpc>
                <a:spcPct val="112700"/>
              </a:lnSpc>
              <a:buFont typeface="+mj-lt"/>
              <a:buAutoNum type="romanLcPeriod"/>
            </a:pPr>
            <a:r>
              <a:rPr lang="en-US" sz="850" i="1" spc="20" dirty="0" smtClean="0">
                <a:latin typeface="Arial" panose="020B0604020202020204" pitchFamily="34" charset="0"/>
                <a:cs typeface="Arial" panose="020B0604020202020204" pitchFamily="34" charset="0"/>
              </a:rPr>
              <a:t>It </a:t>
            </a:r>
            <a:r>
              <a:rPr lang="en-US" sz="850" i="1" spc="20" dirty="0">
                <a:latin typeface="Arial" panose="020B0604020202020204" pitchFamily="34" charset="0"/>
                <a:cs typeface="Arial" panose="020B0604020202020204" pitchFamily="34" charset="0"/>
              </a:rPr>
              <a:t>should be noted that hybrid structures of the above exist, drawing stability from different sorts of collateral and algorithm-responsive supply</a:t>
            </a:r>
            <a:r>
              <a:rPr lang="en-US" sz="850" i="1" spc="20" dirty="0" smtClean="0">
                <a:latin typeface="Arial" panose="020B0604020202020204" pitchFamily="34" charset="0"/>
                <a:cs typeface="Arial" panose="020B0604020202020204" pitchFamily="34" charset="0"/>
              </a:rPr>
              <a:t>.</a:t>
            </a:r>
          </a:p>
          <a:p>
            <a:pPr marL="92075" marR="5080" indent="-92075">
              <a:lnSpc>
                <a:spcPct val="112700"/>
              </a:lnSpc>
              <a:buFont typeface="+mj-lt"/>
              <a:buAutoNum type="romanLcPeriod"/>
            </a:pPr>
            <a:endParaRPr lang="en-US" sz="850" i="1" spc="20" dirty="0">
              <a:latin typeface="Arial" panose="020B0604020202020204" pitchFamily="34" charset="0"/>
              <a:cs typeface="Arial" panose="020B0604020202020204" pitchFamily="34" charset="0"/>
            </a:endParaRPr>
          </a:p>
          <a:p>
            <a:pPr marL="92075" marR="5080" indent="-92075">
              <a:lnSpc>
                <a:spcPct val="112700"/>
              </a:lnSpc>
              <a:buFont typeface="+mj-lt"/>
              <a:buAutoNum type="romanLcPeriod"/>
            </a:pPr>
            <a:r>
              <a:rPr lang="en-US" sz="850" i="1" spc="20" dirty="0" smtClean="0">
                <a:latin typeface="Arial" panose="020B0604020202020204" pitchFamily="34" charset="0"/>
                <a:cs typeface="Arial" panose="020B0604020202020204" pitchFamily="34" charset="0"/>
              </a:rPr>
              <a:t>As </a:t>
            </a:r>
            <a:r>
              <a:rPr lang="en-US" sz="850" i="1" spc="20" dirty="0">
                <a:latin typeface="Arial" panose="020B0604020202020204" pitchFamily="34" charset="0"/>
                <a:cs typeface="Arial" panose="020B0604020202020204" pitchFamily="34" charset="0"/>
              </a:rPr>
              <a:t>mentioned, algorithmic </a:t>
            </a:r>
            <a:r>
              <a:rPr lang="en-US" sz="850" i="1" spc="20" dirty="0" err="1">
                <a:latin typeface="Arial" panose="020B0604020202020204" pitchFamily="34" charset="0"/>
                <a:cs typeface="Arial" panose="020B0604020202020204" pitchFamily="34" charset="0"/>
              </a:rPr>
              <a:t>stablecoins</a:t>
            </a:r>
            <a:r>
              <a:rPr lang="en-US" sz="850" i="1" spc="20" dirty="0">
                <a:latin typeface="Arial" panose="020B0604020202020204" pitchFamily="34" charset="0"/>
                <a:cs typeface="Arial" panose="020B0604020202020204" pitchFamily="34" charset="0"/>
              </a:rPr>
              <a:t> are largely unproven, and may have an increasingly difficult time finding their regulatory footing in light of recent Basis precedent. As of now, only </a:t>
            </a:r>
            <a:r>
              <a:rPr lang="en-US" sz="850" i="1" spc="20" dirty="0" err="1">
                <a:latin typeface="Arial" panose="020B0604020202020204" pitchFamily="34" charset="0"/>
                <a:cs typeface="Arial" panose="020B0604020202020204" pitchFamily="34" charset="0"/>
              </a:rPr>
              <a:t>collateralised</a:t>
            </a:r>
            <a:r>
              <a:rPr lang="en-US" sz="850" i="1" spc="20" dirty="0">
                <a:latin typeface="Arial" panose="020B0604020202020204" pitchFamily="34" charset="0"/>
                <a:cs typeface="Arial" panose="020B0604020202020204" pitchFamily="34" charset="0"/>
              </a:rPr>
              <a:t> versions have succeeded. </a:t>
            </a:r>
          </a:p>
        </p:txBody>
      </p:sp>
      <p:graphicFrame>
        <p:nvGraphicFramePr>
          <p:cNvPr id="10" name="表格 9"/>
          <p:cNvGraphicFramePr>
            <a:graphicFrameLocks noGrp="1"/>
          </p:cNvGraphicFramePr>
          <p:nvPr>
            <p:extLst>
              <p:ext uri="{D42A27DB-BD31-4B8C-83A1-F6EECF244321}">
                <p14:modId xmlns:p14="http://schemas.microsoft.com/office/powerpoint/2010/main" val="857076768"/>
              </p:ext>
            </p:extLst>
          </p:nvPr>
        </p:nvGraphicFramePr>
        <p:xfrm>
          <a:off x="4265086" y="1728019"/>
          <a:ext cx="2863850" cy="265920"/>
        </p:xfrm>
        <a:graphic>
          <a:graphicData uri="http://schemas.openxmlformats.org/drawingml/2006/table">
            <a:tbl>
              <a:tblPr firstRow="1" bandRow="1">
                <a:tableStyleId>{5C22544A-7EE6-4342-B048-85BDC9FD1C3A}</a:tableStyleId>
              </a:tblPr>
              <a:tblGrid>
                <a:gridCol w="2863850">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2 — </a:t>
                      </a:r>
                      <a:r>
                        <a:rPr lang="en-US" altLang="zh-CN" sz="800" b="0" i="1" baseline="0" dirty="0" err="1" smtClean="0">
                          <a:solidFill>
                            <a:schemeClr val="tx1"/>
                          </a:solidFill>
                          <a:latin typeface="Arial" panose="020B0604020202020204" pitchFamily="34" charset="0"/>
                          <a:ea typeface="黑体" panose="02010609060101010101" pitchFamily="49" charset="-122"/>
                        </a:rPr>
                        <a:t>Stablecoin</a:t>
                      </a:r>
                      <a:r>
                        <a:rPr lang="en-US" altLang="zh-CN" sz="800" b="0" i="1" baseline="0" dirty="0" smtClean="0">
                          <a:solidFill>
                            <a:schemeClr val="tx1"/>
                          </a:solidFill>
                          <a:latin typeface="Arial" panose="020B0604020202020204" pitchFamily="34" charset="0"/>
                          <a:ea typeface="黑体" panose="02010609060101010101" pitchFamily="49" charset="-122"/>
                        </a:rPr>
                        <a:t> Trilemma (Source: </a:t>
                      </a:r>
                      <a:r>
                        <a:rPr lang="en-US" altLang="zh-CN" sz="800" b="0" i="1" baseline="0" dirty="0" err="1" smtClean="0">
                          <a:solidFill>
                            <a:schemeClr val="tx1"/>
                          </a:solidFill>
                          <a:latin typeface="Arial" panose="020B0604020202020204" pitchFamily="34" charset="0"/>
                          <a:ea typeface="黑体" panose="02010609060101010101" pitchFamily="49" charset="-122"/>
                        </a:rPr>
                        <a:t>Haseeb</a:t>
                      </a:r>
                      <a:r>
                        <a:rPr lang="en-US" altLang="zh-CN" sz="800" b="0" i="1" baseline="0" dirty="0" smtClean="0">
                          <a:solidFill>
                            <a:schemeClr val="tx1"/>
                          </a:solidFill>
                          <a:latin typeface="Arial" panose="020B0604020202020204" pitchFamily="34" charset="0"/>
                          <a:ea typeface="黑体" panose="02010609060101010101" pitchFamily="49" charset="-122"/>
                        </a:rPr>
                        <a:t> Qureshi)</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graphicFrame>
        <p:nvGraphicFramePr>
          <p:cNvPr id="11" name="表格 10"/>
          <p:cNvGraphicFramePr>
            <a:graphicFrameLocks noGrp="1"/>
          </p:cNvGraphicFramePr>
          <p:nvPr>
            <p:extLst>
              <p:ext uri="{D42A27DB-BD31-4B8C-83A1-F6EECF244321}">
                <p14:modId xmlns:p14="http://schemas.microsoft.com/office/powerpoint/2010/main" val="384089633"/>
              </p:ext>
            </p:extLst>
          </p:nvPr>
        </p:nvGraphicFramePr>
        <p:xfrm>
          <a:off x="4265086" y="5008429"/>
          <a:ext cx="2863850" cy="265920"/>
        </p:xfrm>
        <a:graphic>
          <a:graphicData uri="http://schemas.openxmlformats.org/drawingml/2006/table">
            <a:tbl>
              <a:tblPr firstRow="1" bandRow="1">
                <a:tableStyleId>{5C22544A-7EE6-4342-B048-85BDC9FD1C3A}</a:tableStyleId>
              </a:tblPr>
              <a:tblGrid>
                <a:gridCol w="2863850">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3 — 3 </a:t>
                      </a:r>
                      <a:r>
                        <a:rPr lang="en-US" altLang="zh-CN" sz="800" b="0" i="1" baseline="0" dirty="0" err="1" smtClean="0">
                          <a:solidFill>
                            <a:schemeClr val="tx1"/>
                          </a:solidFill>
                          <a:latin typeface="Arial" panose="020B0604020202020204" pitchFamily="34" charset="0"/>
                          <a:ea typeface="黑体" panose="02010609060101010101" pitchFamily="49" charset="-122"/>
                        </a:rPr>
                        <a:t>Stablecoin</a:t>
                      </a:r>
                      <a:r>
                        <a:rPr lang="en-US" altLang="zh-CN" sz="800" b="0" i="1" baseline="0" dirty="0" smtClean="0">
                          <a:solidFill>
                            <a:schemeClr val="tx1"/>
                          </a:solidFill>
                          <a:latin typeface="Arial" panose="020B0604020202020204" pitchFamily="34" charset="0"/>
                          <a:ea typeface="黑体" panose="02010609060101010101" pitchFamily="49" charset="-122"/>
                        </a:rPr>
                        <a:t> Designs and Their </a:t>
                      </a:r>
                      <a:r>
                        <a:rPr lang="en-US" altLang="zh-CN" sz="800" b="0" i="1" baseline="0" dirty="0" err="1" smtClean="0">
                          <a:solidFill>
                            <a:schemeClr val="tx1"/>
                          </a:solidFill>
                          <a:latin typeface="Arial" panose="020B0604020202020204" pitchFamily="34" charset="0"/>
                          <a:ea typeface="黑体" panose="02010609060101010101" pitchFamily="49" charset="-122"/>
                        </a:rPr>
                        <a:t>Characterisitics</a:t>
                      </a:r>
                      <a:endParaRPr lang="en-US" altLang="zh-CN" sz="800" b="0" i="1" baseline="0" dirty="0" smtClean="0">
                        <a:solidFill>
                          <a:schemeClr val="tx1"/>
                        </a:solidFill>
                        <a:latin typeface="Arial" panose="020B0604020202020204" pitchFamily="34" charset="0"/>
                        <a:ea typeface="黑体" panose="02010609060101010101" pitchFamily="49" charset="-122"/>
                      </a:endParaRP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Tree>
    <p:extLst>
      <p:ext uri="{BB962C8B-B14F-4D97-AF65-F5344CB8AC3E}">
        <p14:creationId xmlns:p14="http://schemas.microsoft.com/office/powerpoint/2010/main" val="36209102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7387949"/>
              </p:ext>
            </p:extLst>
          </p:nvPr>
        </p:nvGraphicFramePr>
        <p:xfrm>
          <a:off x="1179600" y="9753600"/>
          <a:ext cx="5931873" cy="39204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r>
                        <a:rPr lang="en-US" sz="700" b="0" i="0" baseline="40000" dirty="0" smtClean="0">
                          <a:solidFill>
                            <a:schemeClr val="accent1"/>
                          </a:solidFill>
                          <a:latin typeface="Arial" panose="020B0604020202020204" pitchFamily="34" charset="0"/>
                          <a:cs typeface="Arial" panose="020B0604020202020204" pitchFamily="34" charset="0"/>
                        </a:rPr>
                        <a:t>21</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Cryptocompare</a:t>
                      </a:r>
                      <a:r>
                        <a:rPr lang="en-US" sz="700" b="0" i="0" baseline="0" dirty="0" smtClean="0">
                          <a:solidFill>
                            <a:schemeClr val="accent1"/>
                          </a:solidFill>
                          <a:latin typeface="Arial" panose="020B0604020202020204" pitchFamily="34" charset="0"/>
                          <a:cs typeface="Arial" panose="020B0604020202020204" pitchFamily="34" charset="0"/>
                        </a:rPr>
                        <a:t>. “CCCAGG Exchange Review.” October 2018. https://blog.bitmex.com/wp-content/uploads/2018/11/cryptocompare_exchange_review_october_2018.pdf</a:t>
                      </a:r>
                    </a:p>
                    <a:p>
                      <a:r>
                        <a:rPr lang="en-US" sz="700" b="0" i="0" baseline="40000" dirty="0" smtClean="0">
                          <a:solidFill>
                            <a:schemeClr val="accent1"/>
                          </a:solidFill>
                          <a:latin typeface="Arial" panose="020B0604020202020204" pitchFamily="34" charset="0"/>
                          <a:cs typeface="Arial" panose="020B0604020202020204" pitchFamily="34" charset="0"/>
                        </a:rPr>
                        <a:t>22</a:t>
                      </a:r>
                      <a:r>
                        <a:rPr lang="en-US" sz="700" b="0" i="0" baseline="0" dirty="0" smtClean="0">
                          <a:solidFill>
                            <a:schemeClr val="accent1"/>
                          </a:solidFill>
                          <a:latin typeface="Arial" panose="020B0604020202020204" pitchFamily="34" charset="0"/>
                          <a:cs typeface="Arial" panose="020B0604020202020204" pitchFamily="34" charset="0"/>
                        </a:rPr>
                        <a:t> ibid.</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5" name="内容占位符 4"/>
          <p:cNvSpPr>
            <a:spLocks noGrp="1"/>
          </p:cNvSpPr>
          <p:nvPr>
            <p:ph sz="half" idx="2"/>
          </p:nvPr>
        </p:nvSpPr>
        <p:spPr>
          <a:xfrm>
            <a:off x="1202850" y="408739"/>
            <a:ext cx="2854800" cy="5952270"/>
          </a:xfrm>
        </p:spPr>
        <p:txBody>
          <a:bodyPr/>
          <a:lstStyle/>
          <a:p>
            <a:r>
              <a:rPr lang="en-US" altLang="zh-CN" dirty="0"/>
              <a:t>In terms of usage of the different types of </a:t>
            </a:r>
            <a:r>
              <a:rPr lang="en-US" altLang="zh-CN" dirty="0" err="1"/>
              <a:t>stablecoins</a:t>
            </a:r>
            <a:r>
              <a:rPr lang="en-US" altLang="zh-CN" dirty="0"/>
              <a:t>, it’s reasonable to believe that different architectures will coexist and even complement each other. For example, </a:t>
            </a:r>
            <a:r>
              <a:rPr lang="en-US" altLang="zh-CN" dirty="0" err="1"/>
              <a:t>fiatcoins</a:t>
            </a:r>
            <a:r>
              <a:rPr lang="en-US" altLang="zh-CN" dirty="0"/>
              <a:t> can be used as collateral for DAI, broadening the collateral pool. It’s also reasonable to believe that there is room for multiple coins within each architecture</a:t>
            </a:r>
            <a:r>
              <a:rPr lang="en-US" altLang="zh-CN" dirty="0" smtClean="0"/>
              <a:t>.</a:t>
            </a:r>
            <a:endParaRPr lang="en-US" altLang="zh-CN" dirty="0"/>
          </a:p>
          <a:p>
            <a:r>
              <a:rPr lang="en-US" altLang="zh-CN" dirty="0"/>
              <a:t>We believe </a:t>
            </a:r>
            <a:r>
              <a:rPr lang="en-US" altLang="zh-CN" dirty="0" err="1"/>
              <a:t>stablecoins</a:t>
            </a:r>
            <a:r>
              <a:rPr lang="en-US" altLang="zh-CN" dirty="0"/>
              <a:t> will exhibit differentiated usage patterns: crypto projects, </a:t>
            </a:r>
            <a:r>
              <a:rPr lang="en-US" altLang="zh-CN" dirty="0" err="1"/>
              <a:t>dApps</a:t>
            </a:r>
            <a:r>
              <a:rPr lang="en-US" altLang="zh-CN" dirty="0"/>
              <a:t>, and ethos-driven enthusiasts may be proponents of algorithm-based or crypto-backed </a:t>
            </a:r>
            <a:r>
              <a:rPr lang="en-US" altLang="zh-CN" dirty="0" err="1"/>
              <a:t>stablecoins</a:t>
            </a:r>
            <a:r>
              <a:rPr lang="en-US" altLang="zh-CN" dirty="0"/>
              <a:t>, while traditional financial institutions and traders may prefer fiat-backed designs</a:t>
            </a:r>
            <a:r>
              <a:rPr lang="en-US" altLang="zh-CN" dirty="0" smtClean="0"/>
              <a:t>.</a:t>
            </a:r>
            <a:endParaRPr lang="en-US" altLang="zh-CN" dirty="0"/>
          </a:p>
          <a:p>
            <a:r>
              <a:rPr lang="en-US" altLang="zh-CN" dirty="0"/>
              <a:t>From this perspective, it’s perhaps palatable for philosophically-inclined crypto evangelists to see </a:t>
            </a:r>
            <a:r>
              <a:rPr lang="en-US" altLang="zh-CN" dirty="0" err="1"/>
              <a:t>fiatcoins</a:t>
            </a:r>
            <a:r>
              <a:rPr lang="en-US" altLang="zh-CN" dirty="0"/>
              <a:t>’ place in the ecosystem. Although not fully aligned with the vision of a trustless P2P currency, fiat-backed </a:t>
            </a:r>
            <a:r>
              <a:rPr lang="en-US" altLang="zh-CN" dirty="0" err="1"/>
              <a:t>stablecoins</a:t>
            </a:r>
            <a:r>
              <a:rPr lang="en-US" altLang="zh-CN" dirty="0"/>
              <a:t> are a </a:t>
            </a:r>
            <a:r>
              <a:rPr lang="en-US" altLang="zh-CN" dirty="0" err="1"/>
              <a:t>centralised</a:t>
            </a:r>
            <a:r>
              <a:rPr lang="en-US" altLang="zh-CN" dirty="0"/>
              <a:t> product built on top of a distributed platform, showcasing the versatility of the technology. </a:t>
            </a:r>
            <a:r>
              <a:rPr lang="en-US" altLang="zh-CN" dirty="0" err="1"/>
              <a:t>Centralised</a:t>
            </a:r>
            <a:r>
              <a:rPr lang="en-US" altLang="zh-CN" dirty="0"/>
              <a:t> </a:t>
            </a:r>
            <a:r>
              <a:rPr lang="en-US" altLang="zh-CN" dirty="0" err="1"/>
              <a:t>stablecoins</a:t>
            </a:r>
            <a:r>
              <a:rPr lang="en-US" altLang="zh-CN" dirty="0"/>
              <a:t> will thus most probably find market fit in use cases that are least likely to be censored by central entities. </a:t>
            </a:r>
          </a:p>
          <a:p>
            <a:r>
              <a:rPr lang="en-US" altLang="zh-CN" dirty="0"/>
              <a:t>As we will see in the next section, different </a:t>
            </a:r>
            <a:r>
              <a:rPr lang="en-US" altLang="zh-CN" dirty="0" err="1"/>
              <a:t>stablecoins</a:t>
            </a:r>
            <a:r>
              <a:rPr lang="en-US" altLang="zh-CN" dirty="0"/>
              <a:t> will lend themselves to different use cases. Like traditional technology companies, creators of these coins should have an idea of product-market fit. If indeed </a:t>
            </a:r>
            <a:r>
              <a:rPr lang="en-US" altLang="zh-CN" dirty="0" err="1"/>
              <a:t>stablecoins</a:t>
            </a:r>
            <a:r>
              <a:rPr lang="en-US" altLang="zh-CN" dirty="0"/>
              <a:t> are viewed from a ‘product’ </a:t>
            </a:r>
            <a:r>
              <a:rPr lang="en-US" altLang="zh-CN" dirty="0" err="1"/>
              <a:t>lense</a:t>
            </a:r>
            <a:r>
              <a:rPr lang="en-US" altLang="zh-CN" dirty="0"/>
              <a:t>, it’s clear that these </a:t>
            </a:r>
            <a:r>
              <a:rPr lang="en-US" altLang="zh-CN" dirty="0" err="1"/>
              <a:t>cryptoassets</a:t>
            </a:r>
            <a:r>
              <a:rPr lang="en-US" altLang="zh-CN" dirty="0"/>
              <a:t> may be the most likely to first capture a truly global audience</a:t>
            </a:r>
            <a:r>
              <a:rPr lang="en-US" altLang="zh-CN" dirty="0" smtClean="0"/>
              <a:t>.</a:t>
            </a:r>
            <a:endParaRPr lang="en-US" altLang="zh-CN" dirty="0"/>
          </a:p>
          <a:p>
            <a:pPr>
              <a:spcAft>
                <a:spcPts val="0"/>
              </a:spcAft>
            </a:pPr>
            <a:r>
              <a:rPr lang="en-US" altLang="zh-CN" b="1" dirty="0">
                <a:solidFill>
                  <a:schemeClr val="tx2"/>
                </a:solidFill>
              </a:rPr>
              <a:t>3. Use Cases</a:t>
            </a:r>
          </a:p>
          <a:p>
            <a:r>
              <a:rPr lang="en-US" altLang="zh-CN" dirty="0"/>
              <a:t>For many decades, the open protocols underpinning the internet have allowed people all over the world to freely communicate and share information with the proverbial click of a button. Global connectivity and zero marginal cost of information exchange have been pillars of modern economies and living standards. We are quite frankly constantly in some sort of data sharing instance, either consuming or providing content. </a:t>
            </a:r>
          </a:p>
          <a:p>
            <a:r>
              <a:rPr lang="en-US" altLang="zh-CN" dirty="0"/>
              <a:t>Money, on the other hand, is not capable of the same fluidity within our modern systems. </a:t>
            </a:r>
          </a:p>
        </p:txBody>
      </p:sp>
      <p:sp>
        <p:nvSpPr>
          <p:cNvPr id="6" name="内容占位符 5"/>
          <p:cNvSpPr>
            <a:spLocks noGrp="1"/>
          </p:cNvSpPr>
          <p:nvPr>
            <p:ph sz="half" idx="3"/>
          </p:nvPr>
        </p:nvSpPr>
        <p:spPr>
          <a:xfrm>
            <a:off x="4263550" y="408739"/>
            <a:ext cx="2854800" cy="5443157"/>
          </a:xfrm>
        </p:spPr>
        <p:txBody>
          <a:bodyPr/>
          <a:lstStyle/>
          <a:p>
            <a:r>
              <a:rPr lang="en-US" altLang="zh-CN" dirty="0"/>
              <a:t>Until this point, the crypto market has mostly sought </a:t>
            </a:r>
            <a:r>
              <a:rPr lang="en-US" altLang="zh-CN" dirty="0" err="1"/>
              <a:t>stablecoins</a:t>
            </a:r>
            <a:r>
              <a:rPr lang="en-US" altLang="zh-CN" dirty="0"/>
              <a:t> (Tether) for trading related purposes. Speculation has its place, but as we’ll see, the use cases made possible with a trusted or transparent </a:t>
            </a:r>
            <a:r>
              <a:rPr lang="en-US" altLang="zh-CN" dirty="0" err="1"/>
              <a:t>stablecoin</a:t>
            </a:r>
            <a:r>
              <a:rPr lang="en-US" altLang="zh-CN" dirty="0"/>
              <a:t> are much more ambitious and impactful</a:t>
            </a:r>
            <a:r>
              <a:rPr lang="en-US" altLang="zh-CN" dirty="0" smtClean="0"/>
              <a:t>.</a:t>
            </a:r>
            <a:endParaRPr lang="en-US" altLang="zh-CN" dirty="0"/>
          </a:p>
          <a:p>
            <a:pPr>
              <a:spcAft>
                <a:spcPts val="0"/>
              </a:spcAft>
            </a:pPr>
            <a:r>
              <a:rPr lang="en-US" altLang="zh-CN" dirty="0">
                <a:solidFill>
                  <a:schemeClr val="tx2"/>
                </a:solidFill>
              </a:rPr>
              <a:t>3.1 Trading</a:t>
            </a:r>
          </a:p>
          <a:p>
            <a:r>
              <a:rPr lang="en-US" altLang="zh-CN" dirty="0"/>
              <a:t>For all the tremendous technological change that </a:t>
            </a:r>
            <a:r>
              <a:rPr lang="en-US" altLang="zh-CN" dirty="0" err="1"/>
              <a:t>blockchain</a:t>
            </a:r>
            <a:r>
              <a:rPr lang="en-US" altLang="zh-CN" dirty="0"/>
              <a:t>-based money can inspire, its killer app has thus far been less lofty, and has resided on the </a:t>
            </a:r>
            <a:r>
              <a:rPr lang="en-US" altLang="zh-CN" dirty="0" err="1"/>
              <a:t>orderbooks</a:t>
            </a:r>
            <a:r>
              <a:rPr lang="en-US" altLang="zh-CN" dirty="0"/>
              <a:t> of exchanges, borne by traders </a:t>
            </a:r>
            <a:r>
              <a:rPr lang="en-US" altLang="zh-CN" dirty="0" smtClean="0"/>
              <a:t>and </a:t>
            </a:r>
            <a:r>
              <a:rPr lang="en-US" altLang="zh-CN" dirty="0"/>
              <a:t>speculators</a:t>
            </a:r>
            <a:r>
              <a:rPr lang="en-US" altLang="zh-CN" dirty="0" smtClean="0"/>
              <a:t>.</a:t>
            </a:r>
            <a:endParaRPr lang="en-US" altLang="zh-CN" dirty="0"/>
          </a:p>
          <a:p>
            <a:r>
              <a:rPr lang="en-US" altLang="zh-CN" dirty="0"/>
              <a:t>Trading or investing is, for now, the dominant activity that occupies the minds of the general public regarding </a:t>
            </a:r>
            <a:r>
              <a:rPr lang="en-US" altLang="zh-CN" dirty="0" err="1"/>
              <a:t>cryptoassets</a:t>
            </a:r>
            <a:r>
              <a:rPr lang="en-US" altLang="zh-CN" dirty="0"/>
              <a:t>. It is also the activity that generates the most obvious pockets of profit, with exchanges reaping the greatest rewards. In the second half of 2018, daily trading ranged between $10-$20 billion of </a:t>
            </a:r>
            <a:r>
              <a:rPr lang="en-US" altLang="zh-CN" dirty="0" err="1"/>
              <a:t>cryptoassets</a:t>
            </a:r>
            <a:r>
              <a:rPr lang="en-US" altLang="zh-CN" dirty="0"/>
              <a:t>, representing roughly 5%-10% of the total </a:t>
            </a:r>
            <a:r>
              <a:rPr lang="en-US" altLang="zh-CN" dirty="0" smtClean="0"/>
              <a:t/>
            </a:r>
            <a:br>
              <a:rPr lang="en-US" altLang="zh-CN" dirty="0" smtClean="0"/>
            </a:br>
            <a:r>
              <a:rPr lang="en-US" altLang="zh-CN" dirty="0" smtClean="0"/>
              <a:t>market </a:t>
            </a:r>
            <a:r>
              <a:rPr lang="en-US" altLang="zh-CN" dirty="0" err="1"/>
              <a:t>capitalisation</a:t>
            </a:r>
            <a:r>
              <a:rPr lang="en-US" altLang="zh-CN" dirty="0" smtClean="0"/>
              <a:t>. </a:t>
            </a:r>
            <a:endParaRPr lang="en-US" altLang="zh-CN" dirty="0"/>
          </a:p>
          <a:p>
            <a:r>
              <a:rPr lang="en-US" altLang="zh-CN" dirty="0" err="1"/>
              <a:t>Stablecoins</a:t>
            </a:r>
            <a:r>
              <a:rPr lang="en-US" altLang="zh-CN" dirty="0"/>
              <a:t>, as a quote currency for trading pairs, represent a huge opportunity to be on one side of every trade. Given that traders typically price assets in fiat terms, as well as measure their performance and risk in fiat terms, fiat-pegged </a:t>
            </a:r>
            <a:r>
              <a:rPr lang="en-US" altLang="zh-CN" dirty="0" err="1"/>
              <a:t>stablecoins</a:t>
            </a:r>
            <a:r>
              <a:rPr lang="en-US" altLang="zh-CN" dirty="0"/>
              <a:t> are a natural tool </a:t>
            </a:r>
            <a:r>
              <a:rPr lang="en-US" altLang="zh-CN" dirty="0" smtClean="0"/>
              <a:t>for </a:t>
            </a:r>
            <a:r>
              <a:rPr lang="en-US" altLang="zh-CN" dirty="0"/>
              <a:t>traders. </a:t>
            </a:r>
          </a:p>
          <a:p>
            <a:r>
              <a:rPr lang="en-US" altLang="zh-CN" dirty="0"/>
              <a:t>Examining recent figures, USD represents half of BTC to fiat trading on average, followed by JPY (21%), KRW (16%), and EURO (9%). </a:t>
            </a:r>
            <a:r>
              <a:rPr lang="en-US" altLang="zh-CN" baseline="40000" dirty="0"/>
              <a:t>21</a:t>
            </a:r>
          </a:p>
          <a:p>
            <a:r>
              <a:rPr lang="en-US" altLang="zh-CN" dirty="0" err="1"/>
              <a:t>Stablecoins</a:t>
            </a:r>
            <a:r>
              <a:rPr lang="en-US" altLang="zh-CN" dirty="0"/>
              <a:t> are especially useful on exchanges that don’t offer fiat to crypto trading. On such exchanges, pricing trades or hedging in fiat is impossible. With </a:t>
            </a:r>
            <a:r>
              <a:rPr lang="en-US" altLang="zh-CN" dirty="0" err="1"/>
              <a:t>stablecoins</a:t>
            </a:r>
            <a:r>
              <a:rPr lang="en-US" altLang="zh-CN" dirty="0"/>
              <a:t>, traders are able to use de facto fiat tools for their strategies, and exchanges are able to price pairs in fiat without bank connectivity. About half of all exchanges offer fiat to crypto trading, but these exchanges account for only one quarter of total </a:t>
            </a:r>
            <a:r>
              <a:rPr lang="en-US" altLang="zh-CN"/>
              <a:t>market </a:t>
            </a:r>
            <a:r>
              <a:rPr lang="en-US" altLang="zh-CN" smtClean="0"/>
              <a:t>volume</a:t>
            </a:r>
            <a:r>
              <a:rPr lang="en-US" altLang="zh-CN"/>
              <a:t>.</a:t>
            </a:r>
            <a:endParaRPr lang="zh-CN" altLang="en-US" baseline="40000" dirty="0"/>
          </a:p>
        </p:txBody>
      </p:sp>
      <p:sp>
        <p:nvSpPr>
          <p:cNvPr id="3" name="Slide Number Placeholder 2"/>
          <p:cNvSpPr>
            <a:spLocks noGrp="1"/>
          </p:cNvSpPr>
          <p:nvPr>
            <p:ph type="sldNum" sz="quarter" idx="7"/>
          </p:nvPr>
        </p:nvSpPr>
        <p:spPr/>
        <p:txBody>
          <a:bodyPr/>
          <a:lstStyle/>
          <a:p>
            <a:fld id="{B6F15528-21DE-4FAA-801E-634DDDAF4B2B}" type="slidenum">
              <a:rPr lang="en-US" smtClean="0"/>
              <a:pPr/>
              <a:t>11</a:t>
            </a:fld>
            <a:endParaRPr lang="en-US"/>
          </a:p>
        </p:txBody>
      </p:sp>
      <p:pic>
        <p:nvPicPr>
          <p:cNvPr id="8" name="image3.png"/>
          <p:cNvPicPr/>
          <p:nvPr/>
        </p:nvPicPr>
        <p:blipFill>
          <a:blip r:embed="rId2"/>
          <a:srcRect/>
          <a:stretch>
            <a:fillRect/>
          </a:stretch>
        </p:blipFill>
        <p:spPr>
          <a:xfrm>
            <a:off x="1401971" y="6904596"/>
            <a:ext cx="4752558" cy="2033368"/>
          </a:xfrm>
          <a:prstGeom prst="rect">
            <a:avLst/>
          </a:prstGeom>
          <a:ln/>
        </p:spPr>
      </p:pic>
      <p:graphicFrame>
        <p:nvGraphicFramePr>
          <p:cNvPr id="9" name="表格 8"/>
          <p:cNvGraphicFramePr>
            <a:graphicFrameLocks noGrp="1"/>
          </p:cNvGraphicFramePr>
          <p:nvPr>
            <p:extLst>
              <p:ext uri="{D42A27DB-BD31-4B8C-83A1-F6EECF244321}">
                <p14:modId xmlns:p14="http://schemas.microsoft.com/office/powerpoint/2010/main" val="3616507522"/>
              </p:ext>
            </p:extLst>
          </p:nvPr>
        </p:nvGraphicFramePr>
        <p:xfrm>
          <a:off x="1207321" y="6522568"/>
          <a:ext cx="5904151" cy="265920"/>
        </p:xfrm>
        <a:graphic>
          <a:graphicData uri="http://schemas.openxmlformats.org/drawingml/2006/table">
            <a:tbl>
              <a:tblPr firstRow="1" bandRow="1">
                <a:tableStyleId>{5C22544A-7EE6-4342-B048-85BDC9FD1C3A}</a:tableStyleId>
              </a:tblPr>
              <a:tblGrid>
                <a:gridCol w="5904151">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4 — Crypto to Crypto versus Fiat to Crypto Spot Volumes (Source: </a:t>
                      </a:r>
                      <a:r>
                        <a:rPr lang="en-US" altLang="zh-CN" sz="800" b="0" i="1" baseline="0" dirty="0" err="1" smtClean="0">
                          <a:solidFill>
                            <a:schemeClr val="tx1"/>
                          </a:solidFill>
                          <a:latin typeface="Arial" panose="020B0604020202020204" pitchFamily="34" charset="0"/>
                          <a:ea typeface="黑体" panose="02010609060101010101" pitchFamily="49" charset="-122"/>
                        </a:rPr>
                        <a:t>CryptoCompare</a:t>
                      </a:r>
                      <a:r>
                        <a:rPr lang="en-US" altLang="zh-CN" sz="800" b="0" i="1" baseline="0" dirty="0" smtClean="0">
                          <a:solidFill>
                            <a:schemeClr val="tx1"/>
                          </a:solidFill>
                          <a:latin typeface="Arial" panose="020B0604020202020204" pitchFamily="34" charset="0"/>
                          <a:ea typeface="黑体" panose="02010609060101010101" pitchFamily="49" charset="-122"/>
                        </a:rPr>
                        <a:t>)</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Tree>
    <p:extLst>
      <p:ext uri="{BB962C8B-B14F-4D97-AF65-F5344CB8AC3E}">
        <p14:creationId xmlns:p14="http://schemas.microsoft.com/office/powerpoint/2010/main" val="25217013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148332071"/>
              </p:ext>
            </p:extLst>
          </p:nvPr>
        </p:nvGraphicFramePr>
        <p:xfrm>
          <a:off x="1179600" y="9322190"/>
          <a:ext cx="5931873" cy="8187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cs typeface="Arial" panose="020B0604020202020204" pitchFamily="34" charset="0"/>
                        </a:rPr>
                        <a:t>23</a:t>
                      </a:r>
                      <a:r>
                        <a:rPr lang="en-US" altLang="zh-CN" sz="700" b="0" i="0" baseline="0" dirty="0" smtClean="0">
                          <a:solidFill>
                            <a:schemeClr val="accent1"/>
                          </a:solidFill>
                          <a:latin typeface="Arial" panose="020B0604020202020204" pitchFamily="34" charset="0"/>
                          <a:cs typeface="Arial" panose="020B0604020202020204" pitchFamily="34" charset="0"/>
                        </a:rPr>
                        <a:t> "</a:t>
                      </a:r>
                      <a:r>
                        <a:rPr lang="en-US" altLang="zh-CN" sz="700" b="0" i="0" baseline="0" dirty="0" err="1" smtClean="0">
                          <a:solidFill>
                            <a:schemeClr val="accent1"/>
                          </a:solidFill>
                          <a:latin typeface="Arial" panose="020B0604020202020204" pitchFamily="34" charset="0"/>
                          <a:cs typeface="Arial" panose="020B0604020202020204" pitchFamily="34" charset="0"/>
                        </a:rPr>
                        <a:t>Stablecoin</a:t>
                      </a:r>
                      <a:r>
                        <a:rPr lang="en-US" altLang="zh-CN" sz="700" b="0" i="0" baseline="0" dirty="0" smtClean="0">
                          <a:solidFill>
                            <a:schemeClr val="accent1"/>
                          </a:solidFill>
                          <a:latin typeface="Arial" panose="020B0604020202020204" pitchFamily="34" charset="0"/>
                          <a:cs typeface="Arial" panose="020B0604020202020204" pitchFamily="34" charset="0"/>
                        </a:rPr>
                        <a:t> Wars: </a:t>
                      </a:r>
                      <a:r>
                        <a:rPr lang="en-US" altLang="zh-CN" sz="700" b="0" i="0" baseline="0" dirty="0" err="1" smtClean="0">
                          <a:solidFill>
                            <a:schemeClr val="accent1"/>
                          </a:solidFill>
                          <a:latin typeface="Arial" panose="020B0604020202020204" pitchFamily="34" charset="0"/>
                          <a:cs typeface="Arial" panose="020B0604020202020204" pitchFamily="34" charset="0"/>
                        </a:rPr>
                        <a:t>Poloniex</a:t>
                      </a:r>
                      <a:r>
                        <a:rPr lang="en-US" altLang="zh-CN" sz="700" b="0" i="0" baseline="0" dirty="0" smtClean="0">
                          <a:solidFill>
                            <a:schemeClr val="accent1"/>
                          </a:solidFill>
                          <a:latin typeface="Arial" panose="020B0604020202020204" pitchFamily="34" charset="0"/>
                          <a:cs typeface="Arial" panose="020B0604020202020204" pitchFamily="34" charset="0"/>
                        </a:rPr>
                        <a:t> Eliminates USDC Trading Fees to Boost Volume." CCN. November 09, 2018. Accessed November 15, 2018. https://www.ccn.com/stablecoin-wars-poloniex-eliminates-usdc-trading-fees-in-bid-to-boost-volume/</a:t>
                      </a:r>
                      <a:endParaRPr lang="en-US" sz="700" b="0" i="0" baseline="40000" dirty="0" smtClean="0">
                        <a:solidFill>
                          <a:schemeClr val="accent1"/>
                        </a:solidFill>
                        <a:latin typeface="Arial" panose="020B0604020202020204" pitchFamily="34" charset="0"/>
                        <a:cs typeface="Arial" panose="020B0604020202020204" pitchFamily="34" charset="0"/>
                      </a:endParaRPr>
                    </a:p>
                    <a:p>
                      <a:r>
                        <a:rPr lang="en-US" sz="700" b="0" i="0" baseline="40000" dirty="0" smtClean="0">
                          <a:solidFill>
                            <a:schemeClr val="accent1"/>
                          </a:solidFill>
                          <a:latin typeface="Arial" panose="020B0604020202020204" pitchFamily="34" charset="0"/>
                          <a:cs typeface="Arial" panose="020B0604020202020204" pitchFamily="34" charset="0"/>
                        </a:rPr>
                        <a:t>24</a:t>
                      </a:r>
                      <a:r>
                        <a:rPr lang="en-US" sz="700" b="0" i="0" baseline="0" dirty="0" smtClean="0">
                          <a:solidFill>
                            <a:schemeClr val="accent1"/>
                          </a:solidFill>
                          <a:latin typeface="Arial" panose="020B0604020202020204" pitchFamily="34" charset="0"/>
                          <a:cs typeface="Arial" panose="020B0604020202020204" pitchFamily="34" charset="0"/>
                        </a:rPr>
                        <a:t> "PAX Trading Competition - 150,000 PAX To Give Away!" </a:t>
                      </a:r>
                      <a:r>
                        <a:rPr lang="en-US" sz="700" b="0" i="0" baseline="0" dirty="0" err="1" smtClean="0">
                          <a:solidFill>
                            <a:schemeClr val="accent1"/>
                          </a:solidFill>
                          <a:latin typeface="Arial" panose="020B0604020202020204" pitchFamily="34" charset="0"/>
                          <a:cs typeface="Arial" panose="020B0604020202020204" pitchFamily="34" charset="0"/>
                        </a:rPr>
                        <a:t>Binance</a:t>
                      </a:r>
                      <a:r>
                        <a:rPr lang="en-US" sz="700" b="0" i="0" baseline="0" dirty="0" smtClean="0">
                          <a:solidFill>
                            <a:schemeClr val="accent1"/>
                          </a:solidFill>
                          <a:latin typeface="Arial" panose="020B0604020202020204" pitchFamily="34" charset="0"/>
                          <a:cs typeface="Arial" panose="020B0604020202020204" pitchFamily="34" charset="0"/>
                        </a:rPr>
                        <a:t>. November 29, 2018. Accessed December 3, 2018. </a:t>
                      </a:r>
                      <a:r>
                        <a:rPr lang="en-US" sz="700" b="0" i="0" baseline="0" dirty="0" smtClean="0">
                          <a:solidFill>
                            <a:schemeClr val="accent1"/>
                          </a:solidFill>
                          <a:latin typeface="Arial" panose="020B0604020202020204" pitchFamily="34" charset="0"/>
                          <a:cs typeface="Arial" panose="020B0604020202020204" pitchFamily="34" charset="0"/>
                          <a:hlinkClick r:id="rId2"/>
                        </a:rPr>
                        <a:t>https://support.binance.com/hc/en-us/articles/360020102112</a:t>
                      </a:r>
                      <a:endParaRPr lang="en-US" sz="700" b="0" i="0" baseline="0" dirty="0" smtClean="0">
                        <a:solidFill>
                          <a:schemeClr val="accent1"/>
                        </a:solidFill>
                        <a:latin typeface="Arial" panose="020B0604020202020204" pitchFamily="34" charset="0"/>
                        <a:cs typeface="Arial" panose="020B0604020202020204" pitchFamily="34" charset="0"/>
                      </a:endParaRPr>
                    </a:p>
                    <a:p>
                      <a:r>
                        <a:rPr lang="en-US" sz="700" b="0" i="0" baseline="40000" dirty="0" smtClean="0">
                          <a:solidFill>
                            <a:schemeClr val="accent1"/>
                          </a:solidFill>
                          <a:latin typeface="Arial" panose="020B0604020202020204" pitchFamily="34" charset="0"/>
                          <a:cs typeface="Arial" panose="020B0604020202020204" pitchFamily="34" charset="0"/>
                        </a:rPr>
                        <a:t>25</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Faridi</a:t>
                      </a:r>
                      <a:r>
                        <a:rPr lang="en-US" sz="700" b="0" i="0" baseline="0" dirty="0" smtClean="0">
                          <a:solidFill>
                            <a:schemeClr val="accent1"/>
                          </a:solidFill>
                          <a:latin typeface="Arial" panose="020B0604020202020204" pitchFamily="34" charset="0"/>
                          <a:cs typeface="Arial" panose="020B0604020202020204" pitchFamily="34" charset="0"/>
                        </a:rPr>
                        <a:t>, Omar. "Singapore-based </a:t>
                      </a:r>
                      <a:r>
                        <a:rPr lang="en-US" sz="700" b="0" i="0" baseline="0" dirty="0" err="1" smtClean="0">
                          <a:solidFill>
                            <a:schemeClr val="accent1"/>
                          </a:solidFill>
                          <a:latin typeface="Arial" panose="020B0604020202020204" pitchFamily="34" charset="0"/>
                          <a:cs typeface="Arial" panose="020B0604020202020204" pitchFamily="34" charset="0"/>
                        </a:rPr>
                        <a:t>Huobi</a:t>
                      </a:r>
                      <a:r>
                        <a:rPr lang="en-US" sz="700" b="0" i="0" baseline="0" dirty="0" smtClean="0">
                          <a:solidFill>
                            <a:schemeClr val="accent1"/>
                          </a:solidFill>
                          <a:latin typeface="Arial" panose="020B0604020202020204" pitchFamily="34" charset="0"/>
                          <a:cs typeface="Arial" panose="020B0604020202020204" pitchFamily="34" charset="0"/>
                        </a:rPr>
                        <a:t> Launches HUSD Solution for Better </a:t>
                      </a:r>
                      <a:r>
                        <a:rPr lang="en-US" sz="700" b="0" i="0" baseline="0" dirty="0" err="1" smtClean="0">
                          <a:solidFill>
                            <a:schemeClr val="accent1"/>
                          </a:solidFill>
                          <a:latin typeface="Arial" panose="020B0604020202020204" pitchFamily="34" charset="0"/>
                          <a:cs typeface="Arial" panose="020B0604020202020204" pitchFamily="34" charset="0"/>
                        </a:rPr>
                        <a:t>Stablecoin</a:t>
                      </a:r>
                      <a:r>
                        <a:rPr lang="en-US" sz="700" b="0" i="0" baseline="0" dirty="0" smtClean="0">
                          <a:solidFill>
                            <a:schemeClr val="accent1"/>
                          </a:solidFill>
                          <a:latin typeface="Arial" panose="020B0604020202020204" pitchFamily="34" charset="0"/>
                          <a:cs typeface="Arial" panose="020B0604020202020204" pitchFamily="34" charset="0"/>
                        </a:rPr>
                        <a:t> Management." </a:t>
                      </a:r>
                      <a:r>
                        <a:rPr lang="en-US" sz="700" b="0" i="0" baseline="0" dirty="0" err="1" smtClean="0">
                          <a:solidFill>
                            <a:schemeClr val="accent1"/>
                          </a:solidFill>
                          <a:latin typeface="Arial" panose="020B0604020202020204" pitchFamily="34" charset="0"/>
                          <a:cs typeface="Arial" panose="020B0604020202020204" pitchFamily="34" charset="0"/>
                        </a:rPr>
                        <a:t>CryptoGlobe</a:t>
                      </a:r>
                      <a:r>
                        <a:rPr lang="en-US" sz="700" b="0" i="0" baseline="0" dirty="0" smtClean="0">
                          <a:solidFill>
                            <a:schemeClr val="accent1"/>
                          </a:solidFill>
                          <a:latin typeface="Arial" panose="020B0604020202020204" pitchFamily="34" charset="0"/>
                          <a:cs typeface="Arial" panose="020B0604020202020204" pitchFamily="34" charset="0"/>
                        </a:rPr>
                        <a:t>. October 19, 2018. Accessed November 17, 2018. </a:t>
                      </a:r>
                      <a:r>
                        <a:rPr lang="en-US" sz="700" b="0" i="0" baseline="0" dirty="0" smtClean="0">
                          <a:solidFill>
                            <a:schemeClr val="accent1"/>
                          </a:solidFill>
                          <a:latin typeface="Arial" panose="020B0604020202020204" pitchFamily="34" charset="0"/>
                          <a:cs typeface="Arial" panose="020B0604020202020204" pitchFamily="34" charset="0"/>
                          <a:hlinkClick r:id="rId3"/>
                        </a:rPr>
                        <a:t>https://www.cryptoglobe.com/latest/2018/10/singapore-based-huobi-launches-husd-solution-for-better-stablecoin-management/</a:t>
                      </a:r>
                      <a:endParaRPr lang="en-US" sz="700" b="0" i="0" baseline="0" dirty="0" smtClean="0">
                        <a:solidFill>
                          <a:schemeClr val="accent1"/>
                        </a:solidFill>
                        <a:latin typeface="Arial" panose="020B0604020202020204" pitchFamily="34" charset="0"/>
                        <a:cs typeface="Arial" panose="020B0604020202020204" pitchFamily="34" charset="0"/>
                      </a:endParaRPr>
                    </a:p>
                    <a:p>
                      <a:r>
                        <a:rPr lang="en-US" sz="700" b="0" i="0" baseline="40000" dirty="0" smtClean="0">
                          <a:solidFill>
                            <a:schemeClr val="accent1"/>
                          </a:solidFill>
                          <a:latin typeface="Arial" panose="020B0604020202020204" pitchFamily="34" charset="0"/>
                          <a:cs typeface="Arial" panose="020B0604020202020204" pitchFamily="34" charset="0"/>
                        </a:rPr>
                        <a:t>26</a:t>
                      </a:r>
                      <a:r>
                        <a:rPr lang="en-US" sz="700" b="0" i="0" baseline="0" dirty="0" smtClean="0">
                          <a:solidFill>
                            <a:schemeClr val="accent1"/>
                          </a:solidFill>
                          <a:latin typeface="Arial" panose="020B0604020202020204" pitchFamily="34" charset="0"/>
                          <a:cs typeface="Arial" panose="020B0604020202020204" pitchFamily="34" charset="0"/>
                        </a:rPr>
                        <a:t> Short Tokens. https://shorttokens.io</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5" name="内容占位符 4"/>
          <p:cNvSpPr>
            <a:spLocks noGrp="1"/>
          </p:cNvSpPr>
          <p:nvPr>
            <p:ph sz="half" idx="2"/>
          </p:nvPr>
        </p:nvSpPr>
        <p:spPr>
          <a:xfrm>
            <a:off x="1202850" y="408739"/>
            <a:ext cx="2854800" cy="2262864"/>
          </a:xfrm>
        </p:spPr>
        <p:txBody>
          <a:bodyPr/>
          <a:lstStyle/>
          <a:p>
            <a:r>
              <a:rPr lang="en-US" altLang="zh-CN" dirty="0" err="1"/>
              <a:t>Stablecoins</a:t>
            </a:r>
            <a:r>
              <a:rPr lang="en-US" altLang="zh-CN" dirty="0"/>
              <a:t> also present an opportunity for their issuer to be at the center of a robust ecosystem of other products and aggregate users. For example, USDC, a USD-backed coin issued by CENTRE, a consortium including Circle and </a:t>
            </a:r>
            <a:r>
              <a:rPr lang="en-US" altLang="zh-CN" dirty="0" err="1"/>
              <a:t>Coinbase</a:t>
            </a:r>
            <a:r>
              <a:rPr lang="en-US" altLang="zh-CN" dirty="0"/>
              <a:t>, recently announced zero trading fees on USDC pairs at </a:t>
            </a:r>
            <a:r>
              <a:rPr lang="en-US" altLang="zh-CN" dirty="0" err="1"/>
              <a:t>Poloniex</a:t>
            </a:r>
            <a:r>
              <a:rPr lang="en-US" altLang="zh-CN" dirty="0"/>
              <a:t>, a Circle-owned exchange.</a:t>
            </a:r>
            <a:r>
              <a:rPr lang="en-US" altLang="zh-CN" baseline="40000" dirty="0"/>
              <a:t>23</a:t>
            </a:r>
            <a:r>
              <a:rPr lang="en-US" altLang="zh-CN" dirty="0"/>
              <a:t> With such tactics, issuers have means by which they can increase usage and volume of their ancillary products, as well as the </a:t>
            </a:r>
            <a:r>
              <a:rPr lang="en-US" altLang="zh-CN" dirty="0" err="1"/>
              <a:t>stablecoin</a:t>
            </a:r>
            <a:r>
              <a:rPr lang="en-US" altLang="zh-CN" dirty="0"/>
              <a:t> itself</a:t>
            </a:r>
            <a:r>
              <a:rPr lang="en-US" altLang="zh-CN" dirty="0" smtClean="0"/>
              <a:t>.</a:t>
            </a:r>
            <a:endParaRPr lang="en-US" altLang="zh-CN" dirty="0"/>
          </a:p>
          <a:p>
            <a:r>
              <a:rPr lang="en-US" altLang="zh-CN" dirty="0"/>
              <a:t>Non-exchange-linked </a:t>
            </a:r>
            <a:r>
              <a:rPr lang="en-US" altLang="zh-CN" dirty="0" err="1"/>
              <a:t>stablecoins</a:t>
            </a:r>
            <a:r>
              <a:rPr lang="en-US" altLang="zh-CN" dirty="0"/>
              <a:t> are also wasting no time in attempting to bootstrap usage and gain volume dominance on third-party exchanges. PAX recently announced a trading competition rewarding </a:t>
            </a:r>
            <a:r>
              <a:rPr lang="en-US" altLang="zh-CN" dirty="0" err="1"/>
              <a:t>Binance</a:t>
            </a:r>
            <a:r>
              <a:rPr lang="en-US" altLang="zh-CN" dirty="0"/>
              <a:t> users with the greatest PAX trading volume with prizes of 150K </a:t>
            </a:r>
            <a:r>
              <a:rPr lang="en-US" altLang="zh-CN" dirty="0" smtClean="0"/>
              <a:t>PAX. </a:t>
            </a:r>
            <a:r>
              <a:rPr lang="en-US" altLang="zh-CN" baseline="40000" dirty="0" smtClean="0"/>
              <a:t>24</a:t>
            </a:r>
            <a:endParaRPr lang="en-US" altLang="zh-CN" baseline="40000" dirty="0"/>
          </a:p>
        </p:txBody>
      </p:sp>
      <p:sp>
        <p:nvSpPr>
          <p:cNvPr id="6" name="内容占位符 5"/>
          <p:cNvSpPr>
            <a:spLocks noGrp="1"/>
          </p:cNvSpPr>
          <p:nvPr>
            <p:ph sz="half" idx="3"/>
          </p:nvPr>
        </p:nvSpPr>
        <p:spPr>
          <a:xfrm>
            <a:off x="4263550" y="408739"/>
            <a:ext cx="2854800" cy="1823320"/>
          </a:xfrm>
        </p:spPr>
        <p:txBody>
          <a:bodyPr/>
          <a:lstStyle/>
          <a:p>
            <a:r>
              <a:rPr lang="en-US" altLang="zh-CN" dirty="0"/>
              <a:t>Elsewhere in the exchange world, the lines between </a:t>
            </a:r>
            <a:r>
              <a:rPr lang="en-US" altLang="zh-CN" dirty="0" err="1"/>
              <a:t>stablecoins</a:t>
            </a:r>
            <a:r>
              <a:rPr lang="en-US" altLang="zh-CN" dirty="0"/>
              <a:t> have been intentionally blurred. </a:t>
            </a:r>
            <a:r>
              <a:rPr lang="en-US" altLang="zh-CN" dirty="0" err="1"/>
              <a:t>Huobi</a:t>
            </a:r>
            <a:r>
              <a:rPr lang="en-US" altLang="zh-CN" dirty="0"/>
              <a:t> launched its HUSD program, which abstracts and replaces the </a:t>
            </a:r>
            <a:r>
              <a:rPr lang="en-US" altLang="zh-CN" dirty="0" err="1"/>
              <a:t>stablecoins</a:t>
            </a:r>
            <a:r>
              <a:rPr lang="en-US" altLang="zh-CN" dirty="0"/>
              <a:t> users see with a single </a:t>
            </a:r>
            <a:r>
              <a:rPr lang="en-US" altLang="zh-CN" dirty="0" err="1"/>
              <a:t>stablecoin</a:t>
            </a:r>
            <a:r>
              <a:rPr lang="en-US" altLang="zh-CN" dirty="0"/>
              <a:t>, HUSD, instead of the four potential </a:t>
            </a:r>
            <a:r>
              <a:rPr lang="en-US" altLang="zh-CN" dirty="0" err="1"/>
              <a:t>fiatcoins</a:t>
            </a:r>
            <a:r>
              <a:rPr lang="en-US" altLang="zh-CN" dirty="0"/>
              <a:t> behind it. </a:t>
            </a:r>
            <a:r>
              <a:rPr lang="en-US" altLang="zh-CN" baseline="40000" dirty="0" smtClean="0"/>
              <a:t>25</a:t>
            </a:r>
            <a:endParaRPr lang="en-US" altLang="zh-CN" baseline="40000" dirty="0"/>
          </a:p>
          <a:p>
            <a:r>
              <a:rPr lang="en-US" altLang="zh-CN" dirty="0"/>
              <a:t>Besides as a pricing token, having a stable asset to park ‘cash’ in is especially beneficial during protracted market downturns. Given the high positive correlations between </a:t>
            </a:r>
            <a:r>
              <a:rPr lang="en-US" altLang="zh-CN" dirty="0" err="1"/>
              <a:t>cryptoassets</a:t>
            </a:r>
            <a:r>
              <a:rPr lang="en-US" altLang="zh-CN" dirty="0"/>
              <a:t>, having an uncorrelated asset such as fiat-pegged </a:t>
            </a:r>
            <a:r>
              <a:rPr lang="en-US" altLang="zh-CN" dirty="0" err="1"/>
              <a:t>stablecoins</a:t>
            </a:r>
            <a:r>
              <a:rPr lang="en-US" altLang="zh-CN" dirty="0"/>
              <a:t> could mean the difference of surviving market cycles or not. In this sense, </a:t>
            </a:r>
            <a:r>
              <a:rPr lang="en-US" altLang="zh-CN" dirty="0" err="1"/>
              <a:t>stablecoins</a:t>
            </a:r>
            <a:r>
              <a:rPr lang="en-US" altLang="zh-CN" dirty="0"/>
              <a:t> can be seen as short-term stores of value. </a:t>
            </a:r>
          </a:p>
        </p:txBody>
      </p:sp>
      <p:sp>
        <p:nvSpPr>
          <p:cNvPr id="3" name="Slide Number Placeholder 2"/>
          <p:cNvSpPr>
            <a:spLocks noGrp="1"/>
          </p:cNvSpPr>
          <p:nvPr>
            <p:ph type="sldNum" sz="quarter" idx="7"/>
          </p:nvPr>
        </p:nvSpPr>
        <p:spPr/>
        <p:txBody>
          <a:bodyPr/>
          <a:lstStyle/>
          <a:p>
            <a:fld id="{B6F15528-21DE-4FAA-801E-634DDDAF4B2B}" type="slidenum">
              <a:rPr lang="en-US" smtClean="0"/>
              <a:pPr/>
              <a:t>12</a:t>
            </a:fld>
            <a:endParaRPr lang="en-US"/>
          </a:p>
        </p:txBody>
      </p:sp>
      <p:pic>
        <p:nvPicPr>
          <p:cNvPr id="10" name="image8.png"/>
          <p:cNvPicPr/>
          <p:nvPr/>
        </p:nvPicPr>
        <p:blipFill>
          <a:blip r:embed="rId4"/>
          <a:srcRect/>
          <a:stretch>
            <a:fillRect/>
          </a:stretch>
        </p:blipFill>
        <p:spPr>
          <a:xfrm>
            <a:off x="1088790" y="3199619"/>
            <a:ext cx="6113492" cy="3387785"/>
          </a:xfrm>
          <a:prstGeom prst="rect">
            <a:avLst/>
          </a:prstGeom>
          <a:ln/>
        </p:spPr>
      </p:pic>
      <p:sp>
        <p:nvSpPr>
          <p:cNvPr id="16" name="内容占位符 4"/>
          <p:cNvSpPr txBox="1">
            <a:spLocks/>
          </p:cNvSpPr>
          <p:nvPr/>
        </p:nvSpPr>
        <p:spPr>
          <a:xfrm>
            <a:off x="1202849" y="6694329"/>
            <a:ext cx="5908623" cy="809517"/>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On a more forward looking basis, as traditional financial assets such as stocks, bonds, and real estate become </a:t>
            </a:r>
            <a:r>
              <a:rPr lang="en-US" altLang="zh-CN" kern="0" dirty="0" err="1">
                <a:solidFill>
                  <a:sysClr val="windowText" lastClr="000000"/>
                </a:solidFill>
              </a:rPr>
              <a:t>tokenised</a:t>
            </a:r>
            <a:r>
              <a:rPr lang="en-US" altLang="zh-CN" kern="0" dirty="0">
                <a:solidFill>
                  <a:sysClr val="windowText" lastClr="000000"/>
                </a:solidFill>
              </a:rPr>
              <a:t> and ported to </a:t>
            </a:r>
            <a:r>
              <a:rPr lang="en-US" altLang="zh-CN" kern="0" dirty="0" err="1">
                <a:solidFill>
                  <a:sysClr val="windowText" lastClr="000000"/>
                </a:solidFill>
              </a:rPr>
              <a:t>blockchain</a:t>
            </a:r>
            <a:r>
              <a:rPr lang="en-US" altLang="zh-CN" kern="0" dirty="0">
                <a:solidFill>
                  <a:sysClr val="windowText" lastClr="000000"/>
                </a:solidFill>
              </a:rPr>
              <a:t> infrastructure, </a:t>
            </a:r>
            <a:r>
              <a:rPr lang="en-US" altLang="zh-CN" kern="0" dirty="0" err="1">
                <a:solidFill>
                  <a:sysClr val="windowText" lastClr="000000"/>
                </a:solidFill>
              </a:rPr>
              <a:t>stablecoins</a:t>
            </a:r>
            <a:r>
              <a:rPr lang="en-US" altLang="zh-CN" kern="0" dirty="0">
                <a:solidFill>
                  <a:sysClr val="windowText" lastClr="000000"/>
                </a:solidFill>
              </a:rPr>
              <a:t> will be of greater importance as a quote currency. These traditional assets will necessarily be priced and traded in fiat terms. </a:t>
            </a:r>
          </a:p>
          <a:p>
            <a:r>
              <a:rPr lang="en-US" altLang="zh-CN" kern="0" dirty="0">
                <a:solidFill>
                  <a:sysClr val="windowText" lastClr="000000"/>
                </a:solidFill>
              </a:rPr>
              <a:t>Many on-chain derivatives even require </a:t>
            </a:r>
            <a:r>
              <a:rPr lang="en-US" altLang="zh-CN" kern="0" dirty="0" err="1">
                <a:solidFill>
                  <a:sysClr val="windowText" lastClr="000000"/>
                </a:solidFill>
              </a:rPr>
              <a:t>stablecoins</a:t>
            </a:r>
            <a:r>
              <a:rPr lang="en-US" altLang="zh-CN" kern="0" dirty="0">
                <a:solidFill>
                  <a:sysClr val="windowText" lastClr="000000"/>
                </a:solidFill>
              </a:rPr>
              <a:t> as an input to their creation, such as to provide inverse exposure to assets like ETH (short-ETH tokens).</a:t>
            </a:r>
            <a:r>
              <a:rPr lang="en-US" altLang="zh-CN" kern="0" baseline="40000" dirty="0">
                <a:solidFill>
                  <a:sysClr val="windowText" lastClr="000000"/>
                </a:solidFill>
              </a:rPr>
              <a:t>26</a:t>
            </a:r>
          </a:p>
        </p:txBody>
      </p:sp>
      <p:graphicFrame>
        <p:nvGraphicFramePr>
          <p:cNvPr id="17" name="表格 16"/>
          <p:cNvGraphicFramePr>
            <a:graphicFrameLocks noGrp="1"/>
          </p:cNvGraphicFramePr>
          <p:nvPr>
            <p:extLst>
              <p:ext uri="{D42A27DB-BD31-4B8C-83A1-F6EECF244321}">
                <p14:modId xmlns:p14="http://schemas.microsoft.com/office/powerpoint/2010/main" val="803176060"/>
              </p:ext>
            </p:extLst>
          </p:nvPr>
        </p:nvGraphicFramePr>
        <p:xfrm>
          <a:off x="1207321" y="2826774"/>
          <a:ext cx="5904151" cy="265920"/>
        </p:xfrm>
        <a:graphic>
          <a:graphicData uri="http://schemas.openxmlformats.org/drawingml/2006/table">
            <a:tbl>
              <a:tblPr firstRow="1" bandRow="1">
                <a:tableStyleId>{5C22544A-7EE6-4342-B048-85BDC9FD1C3A}</a:tableStyleId>
              </a:tblPr>
              <a:tblGrid>
                <a:gridCol w="5904151">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5 - 180-day Return Correlations (Source: Coinmetrics.io)</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Tree>
    <p:extLst>
      <p:ext uri="{BB962C8B-B14F-4D97-AF65-F5344CB8AC3E}">
        <p14:creationId xmlns:p14="http://schemas.microsoft.com/office/powerpoint/2010/main" val="1942316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7184980"/>
          </a:xfrm>
        </p:spPr>
        <p:txBody>
          <a:bodyPr/>
          <a:lstStyle/>
          <a:p>
            <a:pPr>
              <a:spcAft>
                <a:spcPts val="0"/>
              </a:spcAft>
            </a:pPr>
            <a:r>
              <a:rPr lang="en-US" altLang="zh-CN" dirty="0">
                <a:solidFill>
                  <a:schemeClr val="tx2"/>
                </a:solidFill>
              </a:rPr>
              <a:t>3.2 Money</a:t>
            </a:r>
          </a:p>
          <a:p>
            <a:r>
              <a:rPr lang="en-US" altLang="zh-CN" dirty="0" err="1"/>
              <a:t>Fiatcoins</a:t>
            </a:r>
            <a:r>
              <a:rPr lang="en-US" altLang="zh-CN" dirty="0"/>
              <a:t> do not so much compete with fiat as they do just </a:t>
            </a:r>
            <a:r>
              <a:rPr lang="en-US" altLang="zh-CN" dirty="0" err="1"/>
              <a:t>tokenise</a:t>
            </a:r>
            <a:r>
              <a:rPr lang="en-US" altLang="zh-CN" dirty="0"/>
              <a:t> it. The </a:t>
            </a:r>
            <a:r>
              <a:rPr lang="en-US" altLang="zh-CN" dirty="0" err="1"/>
              <a:t>decentralised</a:t>
            </a:r>
            <a:r>
              <a:rPr lang="en-US" altLang="zh-CN" dirty="0"/>
              <a:t> designs, on the other hand, may one day directly vie against fiat money. As mentioned, money performs three functions; medium of exchange, store of value, and unit of account. Below, we evaluate the first two </a:t>
            </a:r>
            <a:r>
              <a:rPr lang="en-US" altLang="zh-CN" dirty="0" smtClean="0"/>
              <a:t>— </a:t>
            </a:r>
            <a:r>
              <a:rPr lang="en-US" altLang="zh-CN" dirty="0"/>
              <a:t>unit of account is not considered since </a:t>
            </a:r>
            <a:r>
              <a:rPr lang="en-US" altLang="zh-CN" dirty="0" err="1"/>
              <a:t>stablecoins</a:t>
            </a:r>
            <a:r>
              <a:rPr lang="en-US" altLang="zh-CN" dirty="0"/>
              <a:t> by definition adopt another unit. </a:t>
            </a:r>
          </a:p>
          <a:p>
            <a:pPr>
              <a:spcAft>
                <a:spcPts val="0"/>
              </a:spcAft>
            </a:pPr>
            <a:r>
              <a:rPr lang="en-US" altLang="zh-CN" b="1" dirty="0"/>
              <a:t>3.2.1 Medium of Exchange (Payments)</a:t>
            </a:r>
          </a:p>
          <a:p>
            <a:r>
              <a:rPr lang="en-US" altLang="zh-CN" dirty="0"/>
              <a:t>Legacy payment rails still exist in disparate silos, and do not provide the same contiguous user experience we feel with non-money communication. </a:t>
            </a:r>
          </a:p>
          <a:p>
            <a:r>
              <a:rPr lang="en-US" altLang="zh-CN" dirty="0"/>
              <a:t>A strong case for </a:t>
            </a:r>
            <a:r>
              <a:rPr lang="en-US" altLang="zh-CN" dirty="0" err="1"/>
              <a:t>stablecoins</a:t>
            </a:r>
            <a:r>
              <a:rPr lang="en-US" altLang="zh-CN" dirty="0"/>
              <a:t> comes from the possibility of opening up money and payment networks in the same way the Internet opened up email and social networks. Correspondingly, the biggest advantages of such a paradigm shift are the improvements and design space we cannot yet imagine. </a:t>
            </a:r>
          </a:p>
          <a:p>
            <a:r>
              <a:rPr lang="en-US" altLang="zh-CN" dirty="0"/>
              <a:t>Part of cryptocurrencies’ initial promise was the ability to exchange value with one another quickly, cheaply, globally, and autonomously. In one short decade, that is basically a reality, marked by difference of degree. However, the act becomes less impressive if the cryptocurrency being sent is liable to lose a fifth of its value </a:t>
            </a:r>
            <a:r>
              <a:rPr lang="en-US" altLang="zh-CN" dirty="0" err="1"/>
              <a:t>en</a:t>
            </a:r>
            <a:r>
              <a:rPr lang="en-US" altLang="zh-CN" dirty="0"/>
              <a:t> route. With volatility ‘solved’, </a:t>
            </a:r>
            <a:r>
              <a:rPr lang="en-US" altLang="zh-CN" dirty="0" err="1"/>
              <a:t>stablecoins</a:t>
            </a:r>
            <a:r>
              <a:rPr lang="en-US" altLang="zh-CN" dirty="0"/>
              <a:t> have substantial ability to overhaul payment rails. </a:t>
            </a:r>
          </a:p>
          <a:p>
            <a:r>
              <a:rPr lang="en-US" altLang="zh-CN" dirty="0"/>
              <a:t>Stable value units atop </a:t>
            </a:r>
            <a:r>
              <a:rPr lang="en-US" altLang="zh-CN" dirty="0" err="1"/>
              <a:t>blockchain</a:t>
            </a:r>
            <a:r>
              <a:rPr lang="en-US" altLang="zh-CN" dirty="0"/>
              <a:t> infrastructure make a compelling case as technology to underpin modern money transfer systems: </a:t>
            </a:r>
          </a:p>
          <a:p>
            <a:pPr marL="171450" indent="-171450">
              <a:buFont typeface="Arial" panose="020B0604020202020204" pitchFamily="34" charset="0"/>
              <a:buChar char="•"/>
            </a:pPr>
            <a:r>
              <a:rPr lang="en-US" altLang="zh-CN" dirty="0" smtClean="0"/>
              <a:t>There </a:t>
            </a:r>
            <a:r>
              <a:rPr lang="en-US" altLang="zh-CN" dirty="0"/>
              <a:t>are no opening hours nor holidays to consider on a </a:t>
            </a:r>
            <a:r>
              <a:rPr lang="en-US" altLang="zh-CN" i="1" dirty="0"/>
              <a:t>world</a:t>
            </a:r>
            <a:r>
              <a:rPr lang="en-US" altLang="zh-CN" dirty="0"/>
              <a:t> computer such as </a:t>
            </a:r>
            <a:r>
              <a:rPr lang="en-US" altLang="zh-CN" dirty="0" err="1"/>
              <a:t>Ethereum</a:t>
            </a:r>
            <a:r>
              <a:rPr lang="en-US" altLang="zh-CN" dirty="0"/>
              <a:t>; users can send payments any day, any time.</a:t>
            </a:r>
          </a:p>
          <a:p>
            <a:pPr marL="171450" indent="-171450">
              <a:buFont typeface="Arial" panose="020B0604020202020204" pitchFamily="34" charset="0"/>
              <a:buChar char="•"/>
            </a:pPr>
            <a:r>
              <a:rPr lang="en-US" altLang="zh-CN" dirty="0" smtClean="0"/>
              <a:t>‘</a:t>
            </a:r>
            <a:r>
              <a:rPr lang="en-US" altLang="zh-CN" dirty="0"/>
              <a:t>Instant’ settlement (~15 second block times on </a:t>
            </a:r>
            <a:r>
              <a:rPr lang="en-US" altLang="zh-CN" dirty="0" err="1"/>
              <a:t>Ethereum</a:t>
            </a:r>
            <a:r>
              <a:rPr lang="en-US" altLang="zh-CN" dirty="0"/>
              <a:t>).</a:t>
            </a:r>
          </a:p>
          <a:p>
            <a:pPr marL="171450" indent="-171450">
              <a:buFont typeface="Arial" panose="020B0604020202020204" pitchFamily="34" charset="0"/>
              <a:buChar char="•"/>
            </a:pPr>
            <a:r>
              <a:rPr lang="en-US" altLang="zh-CN" dirty="0" smtClean="0"/>
              <a:t>Payment </a:t>
            </a:r>
            <a:r>
              <a:rPr lang="en-US" altLang="zh-CN" dirty="0"/>
              <a:t>fees are much cheaper than the status quo and do not scale with the amount transferred. </a:t>
            </a:r>
          </a:p>
          <a:p>
            <a:pPr marL="345600" indent="-171450">
              <a:buFont typeface="Arial" panose="020B0604020202020204" pitchFamily="34" charset="0"/>
              <a:buChar char="-"/>
            </a:pPr>
            <a:r>
              <a:rPr lang="en-US" altLang="zh-CN" dirty="0"/>
              <a:t>Sending a typical ERC20 token to another address costs 0.00019 ETH ($0.03) at time of </a:t>
            </a:r>
            <a:r>
              <a:rPr lang="en-US" altLang="zh-CN" dirty="0" smtClean="0"/>
              <a:t>writing. </a:t>
            </a:r>
            <a:r>
              <a:rPr lang="en-US" altLang="zh-CN" baseline="40000" dirty="0" smtClean="0"/>
              <a:t>27</a:t>
            </a:r>
            <a:endParaRPr lang="en-US" altLang="zh-CN" baseline="40000" dirty="0"/>
          </a:p>
          <a:p>
            <a:pPr marL="171450" indent="-171450">
              <a:buFont typeface="Arial" panose="020B0604020202020204" pitchFamily="34" charset="0"/>
              <a:buChar char="•"/>
            </a:pPr>
            <a:r>
              <a:rPr lang="en-US" altLang="zh-CN" dirty="0" smtClean="0"/>
              <a:t>For </a:t>
            </a:r>
            <a:r>
              <a:rPr lang="en-US" altLang="zh-CN" dirty="0" err="1"/>
              <a:t>decentralised</a:t>
            </a:r>
            <a:r>
              <a:rPr lang="en-US" altLang="zh-CN" dirty="0"/>
              <a:t> designs, there are no borders and no censorship. </a:t>
            </a:r>
          </a:p>
          <a:p>
            <a:pPr marL="345600" indent="-171450">
              <a:buFont typeface="Arial" panose="020B0604020202020204" pitchFamily="34" charset="0"/>
              <a:buChar char="-"/>
            </a:pPr>
            <a:r>
              <a:rPr lang="en-US" altLang="zh-CN" dirty="0" smtClean="0"/>
              <a:t>For </a:t>
            </a:r>
            <a:r>
              <a:rPr lang="en-US" altLang="zh-CN" dirty="0" err="1"/>
              <a:t>centralised</a:t>
            </a:r>
            <a:r>
              <a:rPr lang="en-US" altLang="zh-CN" dirty="0"/>
              <a:t> designs: can ‘transfer’ anywhere, but may be unable to redeem in certain instances or jurisdictions [see section 6</a:t>
            </a:r>
            <a:r>
              <a:rPr lang="en-US" altLang="zh-CN" dirty="0" smtClean="0"/>
              <a:t>].</a:t>
            </a:r>
            <a:endParaRPr lang="en-US" altLang="zh-CN" dirty="0"/>
          </a:p>
        </p:txBody>
      </p:sp>
      <p:sp>
        <p:nvSpPr>
          <p:cNvPr id="3" name="内容占位符 2"/>
          <p:cNvSpPr>
            <a:spLocks noGrp="1"/>
          </p:cNvSpPr>
          <p:nvPr>
            <p:ph sz="half" idx="3"/>
          </p:nvPr>
        </p:nvSpPr>
        <p:spPr>
          <a:xfrm>
            <a:off x="4263550" y="408739"/>
            <a:ext cx="2854800" cy="3670236"/>
          </a:xfrm>
        </p:spPr>
        <p:txBody>
          <a:bodyPr/>
          <a:lstStyle/>
          <a:p>
            <a:r>
              <a:rPr lang="en-US" altLang="zh-CN" dirty="0"/>
              <a:t>While </a:t>
            </a:r>
            <a:r>
              <a:rPr lang="en-US" altLang="zh-CN" dirty="0" err="1"/>
              <a:t>stablecoins</a:t>
            </a:r>
            <a:r>
              <a:rPr lang="en-US" altLang="zh-CN" dirty="0"/>
              <a:t> certainly edge out wire transfers and SWIFT on convenience, speed and cost, a fair retort may be that PayPal, Visa, </a:t>
            </a:r>
            <a:r>
              <a:rPr lang="en-US" altLang="zh-CN" dirty="0" err="1"/>
              <a:t>mPesa</a:t>
            </a:r>
            <a:r>
              <a:rPr lang="en-US" altLang="zh-CN" dirty="0"/>
              <a:t> and WeChat also allow for ‘anytime’, instant, cheap transacting. Although true in some cases, these networks have maximum amounts that can be transferred so easily, with further tiers requiring greater delays. In fact, maximums are enforced in general, not just for speed: PayPal allows $60,000 maximums, often in $10,000 </a:t>
            </a:r>
            <a:r>
              <a:rPr lang="en-US" altLang="zh-CN" dirty="0" smtClean="0"/>
              <a:t>increments.</a:t>
            </a:r>
            <a:r>
              <a:rPr lang="en-US" altLang="zh-CN" baseline="40000" dirty="0" smtClean="0"/>
              <a:t>28</a:t>
            </a:r>
            <a:r>
              <a:rPr lang="en-US" altLang="zh-CN" dirty="0" smtClean="0"/>
              <a:t> </a:t>
            </a:r>
            <a:r>
              <a:rPr lang="en-US" altLang="zh-CN" dirty="0"/>
              <a:t>For </a:t>
            </a:r>
            <a:r>
              <a:rPr lang="en-US" altLang="zh-CN" dirty="0" err="1"/>
              <a:t>centralised</a:t>
            </a:r>
            <a:r>
              <a:rPr lang="en-US" altLang="zh-CN" dirty="0"/>
              <a:t> </a:t>
            </a:r>
            <a:r>
              <a:rPr lang="en-US" altLang="zh-CN" dirty="0" err="1"/>
              <a:t>fiatcoins</a:t>
            </a:r>
            <a:r>
              <a:rPr lang="en-US" altLang="zh-CN" dirty="0"/>
              <a:t>, notwithstanding any regulatory restraints, $1 can be sent as easily and cheaply as $10 million. For </a:t>
            </a:r>
            <a:r>
              <a:rPr lang="en-US" altLang="zh-CN" dirty="0" err="1"/>
              <a:t>decentralised</a:t>
            </a:r>
            <a:r>
              <a:rPr lang="en-US" altLang="zh-CN" dirty="0"/>
              <a:t> </a:t>
            </a:r>
            <a:r>
              <a:rPr lang="en-US" altLang="zh-CN" dirty="0" err="1"/>
              <a:t>stablecoins</a:t>
            </a:r>
            <a:r>
              <a:rPr lang="en-US" altLang="zh-CN" dirty="0"/>
              <a:t>, there is of course no limit; the entire supply can theoretically be traded in one transaction. </a:t>
            </a:r>
          </a:p>
          <a:p>
            <a:r>
              <a:rPr lang="en-US" altLang="zh-CN" dirty="0"/>
              <a:t>Micropayments are oft cited as a benefit becoming possible with </a:t>
            </a:r>
            <a:r>
              <a:rPr lang="en-US" altLang="zh-CN" dirty="0" err="1"/>
              <a:t>stablecoins</a:t>
            </a:r>
            <a:r>
              <a:rPr lang="en-US" altLang="zh-CN" dirty="0"/>
              <a:t>. However, if micropayments were to scale to meaningful size, it would bring with it </a:t>
            </a:r>
            <a:r>
              <a:rPr lang="en-US" altLang="zh-CN" dirty="0" err="1"/>
              <a:t>blockchain</a:t>
            </a:r>
            <a:r>
              <a:rPr lang="en-US" altLang="zh-CN" dirty="0"/>
              <a:t> bloat, and a potentially unusable or prohibitively expensive payment environment. In other words, its success may mean its demise, unless offloaded to off-chain payment channels with near zero costs. USDC plans to support optional state channels for CENTRE node </a:t>
            </a:r>
            <a:r>
              <a:rPr lang="en-US" altLang="zh-CN" dirty="0" smtClean="0"/>
              <a:t>operators.</a:t>
            </a:r>
            <a:r>
              <a:rPr lang="en-US" altLang="zh-CN" baseline="40000" dirty="0" smtClean="0"/>
              <a:t>29</a:t>
            </a:r>
            <a:endParaRPr lang="en-US" altLang="zh-CN" baseline="40000" dirty="0"/>
          </a:p>
          <a:p>
            <a:r>
              <a:rPr lang="en-US" altLang="zh-CN" dirty="0"/>
              <a:t>Finally, for </a:t>
            </a:r>
            <a:r>
              <a:rPr lang="en-US" altLang="zh-CN" dirty="0" err="1"/>
              <a:t>cryptonative</a:t>
            </a:r>
            <a:r>
              <a:rPr lang="en-US" altLang="zh-CN" dirty="0"/>
              <a:t> businesses or normal merchants that just want to accept crypto, </a:t>
            </a:r>
            <a:r>
              <a:rPr lang="en-US" altLang="zh-CN" dirty="0" err="1"/>
              <a:t>stablecoins</a:t>
            </a:r>
            <a:r>
              <a:rPr lang="en-US" altLang="zh-CN" dirty="0"/>
              <a:t> are a welcome asset to earn, hold, and forget about price </a:t>
            </a:r>
            <a:r>
              <a:rPr lang="en-US" altLang="zh-CN" dirty="0" smtClean="0"/>
              <a:t>risk.</a:t>
            </a:r>
            <a:r>
              <a:rPr lang="en-US" altLang="zh-CN" baseline="40000" dirty="0" smtClean="0"/>
              <a:t>30</a:t>
            </a:r>
            <a:endParaRPr lang="en-US" altLang="zh-CN" baseline="40000" dirty="0"/>
          </a:p>
        </p:txBody>
      </p:sp>
      <p:sp>
        <p:nvSpPr>
          <p:cNvPr id="4" name="灯片编号占位符 3"/>
          <p:cNvSpPr>
            <a:spLocks noGrp="1"/>
          </p:cNvSpPr>
          <p:nvPr>
            <p:ph type="sldNum" sz="quarter" idx="7"/>
          </p:nvPr>
        </p:nvSpPr>
        <p:spPr/>
        <p:txBody>
          <a:bodyPr/>
          <a:lstStyle/>
          <a:p>
            <a:fld id="{B6F15528-21DE-4FAA-801E-634DDDAF4B2B}" type="slidenum">
              <a:rPr lang="en-US" smtClean="0"/>
              <a:pPr/>
              <a:t>13</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1092865412"/>
              </p:ext>
            </p:extLst>
          </p:nvPr>
        </p:nvGraphicFramePr>
        <p:xfrm>
          <a:off x="1179600" y="9428870"/>
          <a:ext cx="5931873" cy="71208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cs typeface="Arial" panose="020B0604020202020204" pitchFamily="34" charset="0"/>
                        </a:rPr>
                        <a:t>27</a:t>
                      </a:r>
                      <a:r>
                        <a:rPr lang="en-US" altLang="zh-CN" sz="700" b="0" i="0" baseline="0" dirty="0" smtClean="0">
                          <a:solidFill>
                            <a:schemeClr val="accent1"/>
                          </a:solidFill>
                          <a:latin typeface="Arial" panose="020B0604020202020204" pitchFamily="34" charset="0"/>
                          <a:cs typeface="Arial" panose="020B0604020202020204" pitchFamily="34" charset="0"/>
                        </a:rPr>
                        <a:t> ETH Gas Station. Accessed November 21, 2018. https://ethgasstation.info/ </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cs typeface="Arial" panose="020B0604020202020204" pitchFamily="34" charset="0"/>
                        </a:rPr>
                        <a:t>28</a:t>
                      </a:r>
                      <a:r>
                        <a:rPr lang="en-US" sz="700" b="0" i="0" baseline="0" dirty="0" smtClean="0">
                          <a:solidFill>
                            <a:schemeClr val="accent1"/>
                          </a:solidFill>
                          <a:latin typeface="Arial" panose="020B0604020202020204" pitchFamily="34" charset="0"/>
                          <a:cs typeface="Arial" panose="020B0604020202020204" pitchFamily="34" charset="0"/>
                        </a:rPr>
                        <a:t> "Are There Any Limits to How Much I Can Send or Receive from My PayPal Account?" PayPal. Accessed November 21, 2018. </a:t>
                      </a:r>
                      <a:r>
                        <a:rPr lang="en-US" sz="700" b="0" i="0" baseline="0" dirty="0" smtClean="0">
                          <a:solidFill>
                            <a:schemeClr val="accent1"/>
                          </a:solidFill>
                          <a:latin typeface="Arial" panose="020B0604020202020204" pitchFamily="34" charset="0"/>
                          <a:cs typeface="Arial" panose="020B0604020202020204" pitchFamily="34" charset="0"/>
                          <a:hlinkClick r:id="rId2"/>
                        </a:rPr>
                        <a:t>https://www.paypal.com/ca/smarthelp/article/are-there-any-limits-to-how-much-i-can-send-or-receive-from-my-paypal-account-faq732</a:t>
                      </a:r>
                      <a:endParaRPr lang="en-US"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29</a:t>
                      </a:r>
                      <a:r>
                        <a:rPr lang="en-US" sz="700" b="0" i="0" baseline="0" dirty="0" smtClean="0">
                          <a:solidFill>
                            <a:schemeClr val="accent1"/>
                          </a:solidFill>
                          <a:latin typeface="Arial" panose="020B0604020202020204" pitchFamily="34" charset="0"/>
                          <a:cs typeface="Arial" panose="020B0604020202020204" pitchFamily="34" charset="0"/>
                        </a:rPr>
                        <a:t> CENTRE. “CENTRE Whitepaper” May 2018. </a:t>
                      </a:r>
                      <a:r>
                        <a:rPr lang="en-US" sz="700" b="0" i="0" baseline="0" dirty="0" smtClean="0">
                          <a:solidFill>
                            <a:schemeClr val="accent1"/>
                          </a:solidFill>
                          <a:latin typeface="Arial" panose="020B0604020202020204" pitchFamily="34" charset="0"/>
                          <a:cs typeface="Arial" panose="020B0604020202020204" pitchFamily="34" charset="0"/>
                          <a:hlinkClick r:id="rId3"/>
                        </a:rPr>
                        <a:t>https://www.centre.io/pdfs/centre-whitepaper.pdf</a:t>
                      </a:r>
                      <a:endParaRPr lang="en-US"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30</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Paxos</a:t>
                      </a:r>
                      <a:r>
                        <a:rPr lang="en-US" sz="700" b="0" i="0" baseline="0" dirty="0" smtClean="0">
                          <a:solidFill>
                            <a:schemeClr val="accent1"/>
                          </a:solidFill>
                          <a:latin typeface="Arial" panose="020B0604020202020204" pitchFamily="34" charset="0"/>
                          <a:cs typeface="Arial" panose="020B0604020202020204" pitchFamily="34" charset="0"/>
                        </a:rPr>
                        <a:t> Standard. "</a:t>
                      </a:r>
                      <a:r>
                        <a:rPr lang="en-US" sz="700" b="0" i="0" baseline="0" dirty="0" err="1" smtClean="0">
                          <a:solidFill>
                            <a:schemeClr val="accent1"/>
                          </a:solidFill>
                          <a:latin typeface="Arial" panose="020B0604020202020204" pitchFamily="34" charset="0"/>
                          <a:cs typeface="Arial" panose="020B0604020202020204" pitchFamily="34" charset="0"/>
                        </a:rPr>
                        <a:t>Paxos</a:t>
                      </a:r>
                      <a:r>
                        <a:rPr lang="en-US" sz="700" b="0" i="0" baseline="0" dirty="0" smtClean="0">
                          <a:solidFill>
                            <a:schemeClr val="accent1"/>
                          </a:solidFill>
                          <a:latin typeface="Arial" panose="020B0604020202020204" pitchFamily="34" charset="0"/>
                          <a:cs typeface="Arial" panose="020B0604020202020204" pitchFamily="34" charset="0"/>
                        </a:rPr>
                        <a:t> to Partner with </a:t>
                      </a:r>
                      <a:r>
                        <a:rPr lang="en-US" sz="700" b="0" i="0" baseline="0" dirty="0" err="1" smtClean="0">
                          <a:solidFill>
                            <a:schemeClr val="accent1"/>
                          </a:solidFill>
                          <a:latin typeface="Arial" panose="020B0604020202020204" pitchFamily="34" charset="0"/>
                          <a:cs typeface="Arial" panose="020B0604020202020204" pitchFamily="34" charset="0"/>
                        </a:rPr>
                        <a:t>Bitpay</a:t>
                      </a:r>
                      <a:r>
                        <a:rPr lang="en-US" sz="700" b="0" i="0" baseline="0" dirty="0" smtClean="0">
                          <a:solidFill>
                            <a:schemeClr val="accent1"/>
                          </a:solidFill>
                          <a:latin typeface="Arial" panose="020B0604020202020204" pitchFamily="34" charset="0"/>
                          <a:cs typeface="Arial" panose="020B0604020202020204" pitchFamily="34" charset="0"/>
                        </a:rPr>
                        <a:t>, Global Bitcoin Payment Service." November 20, 2018. Accessed November 23, 2018. https://medium.com/paxos/paxos-to-partner-with-bitpay-global-bitcoin-payment-service-aba00c7b1c7b</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pic>
        <p:nvPicPr>
          <p:cNvPr id="6" name="Picture 6"/>
          <p:cNvPicPr>
            <a:picLocks noChangeAspect="1"/>
          </p:cNvPicPr>
          <p:nvPr/>
        </p:nvPicPr>
        <p:blipFill rotWithShape="1">
          <a:blip r:embed="rId4" cstate="print">
            <a:extLst>
              <a:ext uri="{28A0092B-C50C-407E-A947-70E740481C1C}">
                <a14:useLocalDpi xmlns:a14="http://schemas.microsoft.com/office/drawing/2010/main" val="0"/>
              </a:ext>
            </a:extLst>
          </a:blip>
          <a:srcRect r="13282"/>
          <a:stretch/>
        </p:blipFill>
        <p:spPr>
          <a:xfrm>
            <a:off x="4257675" y="4257040"/>
            <a:ext cx="2860676" cy="2199217"/>
          </a:xfrm>
          <a:prstGeom prst="rect">
            <a:avLst/>
          </a:prstGeom>
        </p:spPr>
      </p:pic>
    </p:spTree>
    <p:extLst>
      <p:ext uri="{BB962C8B-B14F-4D97-AF65-F5344CB8AC3E}">
        <p14:creationId xmlns:p14="http://schemas.microsoft.com/office/powerpoint/2010/main" val="18011998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9043822"/>
          </a:xfrm>
        </p:spPr>
        <p:txBody>
          <a:bodyPr/>
          <a:lstStyle/>
          <a:p>
            <a:pPr>
              <a:spcAft>
                <a:spcPts val="0"/>
              </a:spcAft>
            </a:pPr>
            <a:r>
              <a:rPr lang="en-US" altLang="zh-CN" b="1" dirty="0"/>
              <a:t>3.2.2 Store of Value</a:t>
            </a:r>
          </a:p>
          <a:p>
            <a:r>
              <a:rPr lang="en-US" altLang="zh-CN" dirty="0"/>
              <a:t>Pegging value to a fiat currency such as USD effectively outsources a </a:t>
            </a:r>
            <a:r>
              <a:rPr lang="en-US" altLang="zh-CN" dirty="0" err="1"/>
              <a:t>stablecoin’s</a:t>
            </a:r>
            <a:r>
              <a:rPr lang="en-US" altLang="zh-CN" dirty="0"/>
              <a:t> monetary policy to the Federal Reserve. Thus, while the stability mechanism ensures a fixed rate between token and fiat, fiat-pegged currencies are relying on real-world central banks to maintain stability versus the rest of the world, and in terms of </a:t>
            </a:r>
            <a:r>
              <a:rPr lang="en-US" altLang="zh-CN" dirty="0" smtClean="0"/>
              <a:t/>
            </a:r>
            <a:br>
              <a:rPr lang="en-US" altLang="zh-CN" dirty="0" smtClean="0"/>
            </a:br>
            <a:r>
              <a:rPr lang="en-US" altLang="zh-CN" dirty="0" smtClean="0"/>
              <a:t>purchasing </a:t>
            </a:r>
            <a:r>
              <a:rPr lang="en-US" altLang="zh-CN" dirty="0"/>
              <a:t>power. </a:t>
            </a:r>
          </a:p>
          <a:p>
            <a:r>
              <a:rPr lang="en-US" altLang="zh-CN" dirty="0"/>
              <a:t>Again, while this may be anathema to cryptocurrency purists, it represents an important improvement for citizens of unstable monetary regimes such as </a:t>
            </a:r>
            <a:r>
              <a:rPr lang="en-US" altLang="zh-CN" dirty="0" smtClean="0"/>
              <a:t>Venezuela.</a:t>
            </a:r>
            <a:r>
              <a:rPr lang="en-US" altLang="zh-CN" baseline="40000" dirty="0" smtClean="0"/>
              <a:t>31</a:t>
            </a:r>
            <a:r>
              <a:rPr lang="en-US" altLang="zh-CN" dirty="0" smtClean="0"/>
              <a:t> Should </a:t>
            </a:r>
            <a:r>
              <a:rPr lang="en-US" altLang="zh-CN" dirty="0"/>
              <a:t>such citizenry hold USD-pegged </a:t>
            </a:r>
            <a:r>
              <a:rPr lang="en-US" altLang="zh-CN" dirty="0" err="1"/>
              <a:t>stablecoins</a:t>
            </a:r>
            <a:r>
              <a:rPr lang="en-US" altLang="zh-CN" dirty="0"/>
              <a:t>, they can effectively escape their hyperinflationary currencies, and store value with more certainty. All a user would need is an internet connection, and can then opt-in to the monetary policy of a much more credible central bank. This would also be less prone to seizure by national banks than cash or savings accounts. Censorship resistance is of course more assured with </a:t>
            </a:r>
            <a:r>
              <a:rPr lang="en-US" altLang="zh-CN" dirty="0" err="1"/>
              <a:t>decentralised</a:t>
            </a:r>
            <a:r>
              <a:rPr lang="en-US" altLang="zh-CN" dirty="0"/>
              <a:t> </a:t>
            </a:r>
            <a:r>
              <a:rPr lang="en-US" altLang="zh-CN" dirty="0" err="1"/>
              <a:t>stablecoins</a:t>
            </a:r>
            <a:r>
              <a:rPr lang="en-US" altLang="zh-CN" dirty="0" smtClean="0"/>
              <a:t>.</a:t>
            </a:r>
            <a:endParaRPr lang="en-US" altLang="zh-CN" dirty="0"/>
          </a:p>
          <a:p>
            <a:r>
              <a:rPr lang="en-US" altLang="zh-CN" dirty="0"/>
              <a:t>If there were sanctions or restrictions on holding USD for some users, and the institutional issuers of regulated </a:t>
            </a:r>
            <a:r>
              <a:rPr lang="en-US" altLang="zh-CN" dirty="0" err="1"/>
              <a:t>fiatcoins</a:t>
            </a:r>
            <a:r>
              <a:rPr lang="en-US" altLang="zh-CN" dirty="0"/>
              <a:t> complied with these rules, then </a:t>
            </a:r>
            <a:r>
              <a:rPr lang="en-US" altLang="zh-CN" dirty="0" err="1"/>
              <a:t>fiatcoin</a:t>
            </a:r>
            <a:r>
              <a:rPr lang="en-US" altLang="zh-CN" dirty="0"/>
              <a:t> holders may be limited in their access to the asset. As we will see in sections 5 &amp; 6, the centrally issued </a:t>
            </a:r>
            <a:r>
              <a:rPr lang="en-US" altLang="zh-CN" dirty="0" err="1"/>
              <a:t>fiatcoins</a:t>
            </a:r>
            <a:r>
              <a:rPr lang="en-US" altLang="zh-CN" dirty="0"/>
              <a:t> have power to blacklist addresses, or prohibit redemptions of </a:t>
            </a:r>
            <a:r>
              <a:rPr lang="en-US" altLang="zh-CN" dirty="0" err="1"/>
              <a:t>fiatcoins</a:t>
            </a:r>
            <a:r>
              <a:rPr lang="en-US" altLang="zh-CN" dirty="0"/>
              <a:t> back to fiat. </a:t>
            </a:r>
          </a:p>
          <a:p>
            <a:r>
              <a:rPr lang="en-US" altLang="zh-CN" dirty="0"/>
              <a:t>One potential concern is what would happen if a </a:t>
            </a:r>
            <a:r>
              <a:rPr lang="en-US" altLang="zh-CN" dirty="0" err="1"/>
              <a:t>fiatcoin</a:t>
            </a:r>
            <a:r>
              <a:rPr lang="en-US" altLang="zh-CN" dirty="0"/>
              <a:t> becomes sufficiently popular that it represents a substantial part of the money supply. If, for example, we get so accustomed to using USD-backed </a:t>
            </a:r>
            <a:r>
              <a:rPr lang="en-US" altLang="zh-CN" dirty="0" err="1"/>
              <a:t>fiatcoin</a:t>
            </a:r>
            <a:r>
              <a:rPr lang="en-US" altLang="zh-CN" dirty="0"/>
              <a:t>, it’s possible at some point we’d start to forget about USD itself, which, we posit, may not matter, as it’s an abstraction. The decoupling could actually be trivial as it’s not backed by a hard money anyways </a:t>
            </a:r>
            <a:r>
              <a:rPr lang="en-US" altLang="zh-CN" dirty="0" smtClean="0"/>
              <a:t>— </a:t>
            </a:r>
            <a:r>
              <a:rPr lang="en-US" altLang="zh-CN" dirty="0"/>
              <a:t>they’re both fiat. </a:t>
            </a:r>
          </a:p>
          <a:p>
            <a:r>
              <a:rPr lang="en-US" altLang="zh-CN" dirty="0"/>
              <a:t>This would still give a nation sovereign control of their money </a:t>
            </a:r>
            <a:r>
              <a:rPr lang="en-US" altLang="zh-CN" dirty="0" smtClean="0"/>
              <a:t>— </a:t>
            </a:r>
            <a:r>
              <a:rPr lang="en-US" altLang="zh-CN" dirty="0"/>
              <a:t>maybe even more so, if </a:t>
            </a:r>
            <a:r>
              <a:rPr lang="en-US" altLang="zh-CN" i="1" dirty="0"/>
              <a:t>they</a:t>
            </a:r>
            <a:r>
              <a:rPr lang="en-US" altLang="zh-CN" dirty="0"/>
              <a:t> were the issuer of the digital money themselves. This would provide increased ability to pursue policy goals, such as better transmission of interest rates. Indeed, governments have shown interest in potentially issuing ‘</a:t>
            </a:r>
            <a:r>
              <a:rPr lang="en-US" altLang="zh-CN" dirty="0" err="1"/>
              <a:t>fiatcoins</a:t>
            </a:r>
            <a:r>
              <a:rPr lang="en-US" altLang="zh-CN" dirty="0"/>
              <a:t>’ </a:t>
            </a:r>
            <a:r>
              <a:rPr lang="en-US" altLang="zh-CN" dirty="0" smtClean="0"/>
              <a:t>— </a:t>
            </a:r>
            <a:r>
              <a:rPr lang="en-US" altLang="zh-CN" dirty="0"/>
              <a:t>purely digital dollars </a:t>
            </a:r>
            <a:r>
              <a:rPr lang="en-US" altLang="zh-CN" dirty="0" smtClean="0"/>
              <a:t>— </a:t>
            </a:r>
            <a:r>
              <a:rPr lang="en-US" altLang="zh-CN" dirty="0"/>
              <a:t>known as Central Bank Digital </a:t>
            </a:r>
            <a:r>
              <a:rPr lang="en-US" altLang="zh-CN" dirty="0" smtClean="0"/>
              <a:t>Currency.</a:t>
            </a:r>
            <a:r>
              <a:rPr lang="en-US" altLang="zh-CN" baseline="40000" dirty="0" smtClean="0"/>
              <a:t>32</a:t>
            </a:r>
            <a:endParaRPr lang="en-US" altLang="zh-CN" baseline="40000" dirty="0"/>
          </a:p>
          <a:p>
            <a:r>
              <a:rPr lang="en-US" altLang="zh-CN" dirty="0"/>
              <a:t>For </a:t>
            </a:r>
            <a:r>
              <a:rPr lang="en-US" altLang="zh-CN" dirty="0" err="1"/>
              <a:t>decentralised</a:t>
            </a:r>
            <a:r>
              <a:rPr lang="en-US" altLang="zh-CN" dirty="0"/>
              <a:t> </a:t>
            </a:r>
            <a:r>
              <a:rPr lang="en-US" altLang="zh-CN" dirty="0" err="1"/>
              <a:t>stablecoins</a:t>
            </a:r>
            <a:r>
              <a:rPr lang="en-US" altLang="zh-CN" dirty="0"/>
              <a:t>, repercussions of popularity would not be as clear-cut, as de facto fiat would be ‘minted’ that does not correspond to the existing or controllable monetary base. </a:t>
            </a:r>
            <a:endParaRPr lang="en-US" altLang="zh-CN" dirty="0" smtClean="0"/>
          </a:p>
          <a:p>
            <a:pPr>
              <a:spcAft>
                <a:spcPts val="0"/>
              </a:spcAft>
            </a:pPr>
            <a:r>
              <a:rPr lang="en-US" altLang="zh-CN" dirty="0">
                <a:solidFill>
                  <a:schemeClr val="tx2"/>
                </a:solidFill>
              </a:rPr>
              <a:t>3.3 Programmable for Digital Economy</a:t>
            </a:r>
          </a:p>
          <a:p>
            <a:r>
              <a:rPr lang="en-US" altLang="zh-CN" dirty="0" err="1"/>
              <a:t>Blockchain</a:t>
            </a:r>
            <a:r>
              <a:rPr lang="en-US" altLang="zh-CN" dirty="0"/>
              <a:t>-based money is digitally-native money. Cryptocurrencies basically have built-in computers and the ability to execute arbitrary logic. Money is enabled to run like software, and programmers can shape the way it functions and how users interact with it. </a:t>
            </a:r>
          </a:p>
          <a:p>
            <a:r>
              <a:rPr lang="en-US" altLang="zh-CN" dirty="0"/>
              <a:t>The digital wallet and money itself may become more of a </a:t>
            </a:r>
            <a:r>
              <a:rPr lang="en-US" altLang="zh-CN" dirty="0" err="1"/>
              <a:t>homescreen</a:t>
            </a:r>
            <a:r>
              <a:rPr lang="en-US" altLang="zh-CN" dirty="0"/>
              <a:t>. It’s where a user starts, and from where they can do anything: a browser holding and running on real value. Experiences would emanate from programmable assets. </a:t>
            </a:r>
          </a:p>
        </p:txBody>
      </p:sp>
      <p:sp>
        <p:nvSpPr>
          <p:cNvPr id="3" name="内容占位符 2"/>
          <p:cNvSpPr>
            <a:spLocks noGrp="1"/>
          </p:cNvSpPr>
          <p:nvPr>
            <p:ph sz="half" idx="3"/>
          </p:nvPr>
        </p:nvSpPr>
        <p:spPr>
          <a:xfrm>
            <a:off x="4263550" y="408739"/>
            <a:ext cx="2854800" cy="8974252"/>
          </a:xfrm>
        </p:spPr>
        <p:txBody>
          <a:bodyPr/>
          <a:lstStyle/>
          <a:p>
            <a:r>
              <a:rPr lang="en-US" altLang="zh-CN" dirty="0" smtClean="0"/>
              <a:t>The </a:t>
            </a:r>
            <a:r>
              <a:rPr lang="en-US" altLang="zh-CN" dirty="0" err="1"/>
              <a:t>decentralised</a:t>
            </a:r>
            <a:r>
              <a:rPr lang="en-US" altLang="zh-CN" dirty="0"/>
              <a:t> web is already taking shape before our eyes. So called Web3 is an internet where users have more control of their data, money, and outcomes. This time around it’s the shared and open protocols that capture valuable ‘state’, not solely the applications and companies on top. </a:t>
            </a:r>
          </a:p>
          <a:p>
            <a:r>
              <a:rPr lang="en-US" altLang="zh-CN" dirty="0" err="1"/>
              <a:t>Decentralised</a:t>
            </a:r>
            <a:r>
              <a:rPr lang="en-US" altLang="zh-CN" dirty="0"/>
              <a:t> applications (</a:t>
            </a:r>
            <a:r>
              <a:rPr lang="en-US" altLang="zh-CN" dirty="0" err="1"/>
              <a:t>dApps</a:t>
            </a:r>
            <a:r>
              <a:rPr lang="en-US" altLang="zh-CN" dirty="0"/>
              <a:t>) are the interfaces to explore global digital playgrounds, and many experiences do indeed operate with tokens like arcade games. To the extent that all </a:t>
            </a:r>
            <a:r>
              <a:rPr lang="en-US" altLang="zh-CN" dirty="0" err="1"/>
              <a:t>dApps</a:t>
            </a:r>
            <a:r>
              <a:rPr lang="en-US" altLang="zh-CN" dirty="0"/>
              <a:t>, exchanges, wallets, payment rails, and games converge on a standard </a:t>
            </a:r>
            <a:r>
              <a:rPr lang="en-US" altLang="zh-CN" dirty="0" smtClean="0"/>
              <a:t>— </a:t>
            </a:r>
            <a:r>
              <a:rPr lang="en-US" altLang="zh-CN" dirty="0"/>
              <a:t>such as ERC20 </a:t>
            </a:r>
            <a:r>
              <a:rPr lang="en-US" altLang="zh-CN" dirty="0" smtClean="0"/>
              <a:t>— </a:t>
            </a:r>
            <a:r>
              <a:rPr lang="en-US" altLang="zh-CN" dirty="0"/>
              <a:t>a </a:t>
            </a:r>
            <a:r>
              <a:rPr lang="en-US" altLang="zh-CN" dirty="0" err="1"/>
              <a:t>fiatcoin</a:t>
            </a:r>
            <a:r>
              <a:rPr lang="en-US" altLang="zh-CN" dirty="0"/>
              <a:t> may be an appropriate ticket to this world as tokens that have a stable value may be easier to use in </a:t>
            </a:r>
            <a:r>
              <a:rPr lang="en-US" altLang="zh-CN" dirty="0" smtClean="0"/>
              <a:t/>
            </a:r>
            <a:br>
              <a:rPr lang="en-US" altLang="zh-CN" dirty="0" smtClean="0"/>
            </a:br>
            <a:r>
              <a:rPr lang="en-US" altLang="zh-CN" dirty="0" smtClean="0"/>
              <a:t>these </a:t>
            </a:r>
            <a:r>
              <a:rPr lang="en-US" altLang="zh-CN" dirty="0"/>
              <a:t>networks. </a:t>
            </a:r>
          </a:p>
          <a:p>
            <a:r>
              <a:rPr lang="en-US" altLang="zh-CN" dirty="0"/>
              <a:t>Some </a:t>
            </a:r>
            <a:r>
              <a:rPr lang="en-US" altLang="zh-CN" dirty="0" err="1"/>
              <a:t>dApp</a:t>
            </a:r>
            <a:r>
              <a:rPr lang="en-US" altLang="zh-CN" dirty="0"/>
              <a:t> use cases may be rendered inconvenient, if not unusable, without </a:t>
            </a:r>
            <a:r>
              <a:rPr lang="en-US" altLang="zh-CN" dirty="0" err="1"/>
              <a:t>stablecoins</a:t>
            </a:r>
            <a:r>
              <a:rPr lang="en-US" altLang="zh-CN" dirty="0"/>
              <a:t>. This mostly centers around instances where a non-negligible amount of time </a:t>
            </a:r>
            <a:r>
              <a:rPr lang="en-US" altLang="zh-CN" dirty="0" smtClean="0"/>
              <a:t/>
            </a:r>
            <a:br>
              <a:rPr lang="en-US" altLang="zh-CN" dirty="0" smtClean="0"/>
            </a:br>
            <a:r>
              <a:rPr lang="en-US" altLang="zh-CN" dirty="0" smtClean="0"/>
              <a:t>is </a:t>
            </a:r>
            <a:r>
              <a:rPr lang="en-US" altLang="zh-CN" dirty="0"/>
              <a:t>involved</a:t>
            </a:r>
            <a:r>
              <a:rPr lang="en-US" altLang="zh-CN" dirty="0" smtClean="0"/>
              <a:t>.</a:t>
            </a:r>
          </a:p>
          <a:p>
            <a:pPr marL="171450" indent="-171450">
              <a:spcAft>
                <a:spcPts val="300"/>
              </a:spcAft>
              <a:buFont typeface="Arial" panose="020B0604020202020204" pitchFamily="34" charset="0"/>
              <a:buChar char="•"/>
            </a:pPr>
            <a:r>
              <a:rPr lang="en-US" altLang="zh-CN" b="1" dirty="0" smtClean="0"/>
              <a:t>Credit </a:t>
            </a:r>
            <a:r>
              <a:rPr lang="en-US" altLang="zh-CN" b="1" dirty="0"/>
              <a:t>markets</a:t>
            </a:r>
            <a:r>
              <a:rPr lang="en-US" altLang="zh-CN" dirty="0"/>
              <a:t>. Borrowing or lending with a volatile base asset makes a system too complex or untenable, with users apprehensive to participate.</a:t>
            </a:r>
          </a:p>
          <a:p>
            <a:pPr marL="171450" indent="-171450">
              <a:spcAft>
                <a:spcPts val="300"/>
              </a:spcAft>
              <a:buFont typeface="Arial" panose="020B0604020202020204" pitchFamily="34" charset="0"/>
              <a:buChar char="•"/>
            </a:pPr>
            <a:r>
              <a:rPr lang="en-US" altLang="zh-CN" b="1" dirty="0" smtClean="0"/>
              <a:t>Insurance </a:t>
            </a:r>
            <a:r>
              <a:rPr lang="en-US" altLang="zh-CN" b="1" dirty="0"/>
              <a:t>markets</a:t>
            </a:r>
            <a:r>
              <a:rPr lang="en-US" altLang="zh-CN" dirty="0"/>
              <a:t>. </a:t>
            </a:r>
            <a:r>
              <a:rPr lang="en-US" altLang="zh-CN" dirty="0" smtClean="0"/>
              <a:t>Long-lived </a:t>
            </a:r>
            <a:r>
              <a:rPr lang="en-US" altLang="zh-CN" dirty="0"/>
              <a:t>products such as life insurance </a:t>
            </a:r>
            <a:r>
              <a:rPr lang="en-US" altLang="zh-CN" dirty="0" smtClean="0"/>
              <a:t>— </a:t>
            </a:r>
            <a:r>
              <a:rPr lang="en-US" altLang="zh-CN" dirty="0"/>
              <a:t>may require a stable unit to make underwriting feasible and premiums calculable. Can you imagine actuaries having to factor in expected volatility of cryptocurrency into their risk pricing?</a:t>
            </a:r>
          </a:p>
          <a:p>
            <a:pPr marL="171450" indent="-171450">
              <a:spcAft>
                <a:spcPts val="300"/>
              </a:spcAft>
              <a:buFont typeface="Arial" panose="020B0604020202020204" pitchFamily="34" charset="0"/>
              <a:buChar char="•"/>
            </a:pPr>
            <a:r>
              <a:rPr lang="en-US" altLang="zh-CN" b="1" dirty="0" smtClean="0"/>
              <a:t>Prediction </a:t>
            </a:r>
            <a:r>
              <a:rPr lang="en-US" altLang="zh-CN" b="1" dirty="0"/>
              <a:t>or gambling markets</a:t>
            </a:r>
            <a:r>
              <a:rPr lang="en-US" altLang="zh-CN" dirty="0"/>
              <a:t>. Predictors (or gamblers) lock up stake but only mean to wager on the outcome of the event and not worry about the extra risk of market price. A price-stable unit may be useful to make these financial decisions, and many others involving </a:t>
            </a:r>
            <a:r>
              <a:rPr lang="en-US" altLang="zh-CN" dirty="0" err="1"/>
              <a:t>decentralised</a:t>
            </a:r>
            <a:r>
              <a:rPr lang="en-US" altLang="zh-CN" dirty="0"/>
              <a:t> derivatives, etc. </a:t>
            </a:r>
          </a:p>
          <a:p>
            <a:pPr marL="171450" indent="-171450">
              <a:buFont typeface="Arial" panose="020B0604020202020204" pitchFamily="34" charset="0"/>
              <a:buChar char="•"/>
            </a:pPr>
            <a:r>
              <a:rPr lang="en-US" altLang="zh-CN" b="1" dirty="0" smtClean="0"/>
              <a:t>Staking</a:t>
            </a:r>
            <a:r>
              <a:rPr lang="en-US" altLang="zh-CN" dirty="0"/>
              <a:t>. Securing apps or even entire networks with proof-of-stake, the fiat-denominated return of staking still depends more on the vagaries of the market pricing said token than on the expected rate of token return. As long as fiat price volatility remains elevated, the opportunity cost of staking is very high, or incalculable</a:t>
            </a:r>
            <a:r>
              <a:rPr lang="en-US" altLang="zh-CN" dirty="0" smtClean="0"/>
              <a:t>.</a:t>
            </a:r>
          </a:p>
          <a:p>
            <a:r>
              <a:rPr lang="en-US" altLang="zh-CN" dirty="0"/>
              <a:t>As a corollary, many developers who may come to depend on these </a:t>
            </a:r>
            <a:r>
              <a:rPr lang="en-US" altLang="zh-CN" dirty="0" err="1"/>
              <a:t>dApps</a:t>
            </a:r>
            <a:r>
              <a:rPr lang="en-US" altLang="zh-CN" dirty="0"/>
              <a:t> for their livelihood would prefer to receive a value-stable income. </a:t>
            </a:r>
          </a:p>
          <a:p>
            <a:r>
              <a:rPr lang="en-US" altLang="zh-CN" dirty="0"/>
              <a:t>The true beauty of ‘hosting’ currency on such a platform, however, is the interoperability it allows. Value can flow freely throughout the entire </a:t>
            </a:r>
            <a:r>
              <a:rPr lang="en-US" altLang="zh-CN" dirty="0" err="1"/>
              <a:t>blockchain</a:t>
            </a:r>
            <a:r>
              <a:rPr lang="en-US" altLang="zh-CN" dirty="0"/>
              <a:t> on which a money is based, where each disparate developer’s work compounds the value of the network </a:t>
            </a:r>
            <a:r>
              <a:rPr lang="en-US" altLang="zh-CN" dirty="0" smtClean="0"/>
              <a:t>— </a:t>
            </a:r>
            <a:r>
              <a:rPr lang="en-US" altLang="zh-CN" dirty="0"/>
              <a:t>no more walled gardens, or walled wallets</a:t>
            </a:r>
            <a:r>
              <a:rPr lang="en-US" altLang="zh-CN" dirty="0" smtClean="0"/>
              <a:t>.</a:t>
            </a:r>
            <a:endParaRPr lang="en-US" altLang="zh-CN" dirty="0"/>
          </a:p>
          <a:p>
            <a:r>
              <a:rPr lang="en-US" altLang="zh-CN" dirty="0"/>
              <a:t>Further expanding the opportunities, different </a:t>
            </a:r>
            <a:r>
              <a:rPr lang="en-US" altLang="zh-CN" dirty="0" err="1"/>
              <a:t>blockchains</a:t>
            </a:r>
            <a:r>
              <a:rPr lang="en-US" altLang="zh-CN" dirty="0"/>
              <a:t> will be able to speak with each other and port value across using a multitude of methods</a:t>
            </a:r>
            <a:r>
              <a:rPr lang="en-US" altLang="zh-CN" dirty="0" smtClean="0"/>
              <a:t>.</a:t>
            </a:r>
            <a:endParaRPr lang="en-US" altLang="zh-CN" dirty="0"/>
          </a:p>
          <a:p>
            <a:r>
              <a:rPr lang="en-US" altLang="zh-CN" dirty="0" err="1"/>
              <a:t>Stablecoins</a:t>
            </a:r>
            <a:r>
              <a:rPr lang="en-US" altLang="zh-CN" dirty="0"/>
              <a:t> may also be an attractive native currency for bespoke </a:t>
            </a:r>
            <a:r>
              <a:rPr lang="en-US" altLang="zh-CN" dirty="0" err="1"/>
              <a:t>blockchains</a:t>
            </a:r>
            <a:r>
              <a:rPr lang="en-US" altLang="zh-CN" dirty="0"/>
              <a:t>. With a stable unit of account to pay for whatever the network is offering </a:t>
            </a:r>
            <a:r>
              <a:rPr lang="en-US" altLang="zh-CN" dirty="0" smtClean="0"/>
              <a:t>— storage</a:t>
            </a:r>
            <a:r>
              <a:rPr lang="en-US" altLang="zh-CN" dirty="0"/>
              <a:t>, computation, content, exchange </a:t>
            </a:r>
            <a:r>
              <a:rPr lang="en-US" altLang="zh-CN" dirty="0" smtClean="0"/>
              <a:t>— </a:t>
            </a:r>
            <a:r>
              <a:rPr lang="en-US" altLang="zh-CN" dirty="0"/>
              <a:t>transacting becomes easier. Recently, </a:t>
            </a:r>
            <a:r>
              <a:rPr lang="en-US" altLang="zh-CN" dirty="0" err="1"/>
              <a:t>xDAI</a:t>
            </a:r>
            <a:r>
              <a:rPr lang="en-US" altLang="zh-CN" dirty="0"/>
              <a:t> POA </a:t>
            </a:r>
            <a:r>
              <a:rPr lang="en-US" altLang="zh-CN" dirty="0" err="1"/>
              <a:t>blockchain</a:t>
            </a:r>
            <a:r>
              <a:rPr lang="en-US" altLang="zh-CN" dirty="0"/>
              <a:t> was deployed, where DAI is the native unit. </a:t>
            </a:r>
            <a:r>
              <a:rPr lang="en-US" altLang="zh-CN" baseline="40000" dirty="0" smtClean="0"/>
              <a:t>33</a:t>
            </a:r>
            <a:endParaRPr lang="en-US" altLang="zh-CN" baseline="40000" dirty="0"/>
          </a:p>
        </p:txBody>
      </p:sp>
      <p:sp>
        <p:nvSpPr>
          <p:cNvPr id="4" name="灯片编号占位符 3"/>
          <p:cNvSpPr>
            <a:spLocks noGrp="1"/>
          </p:cNvSpPr>
          <p:nvPr>
            <p:ph type="sldNum" sz="quarter" idx="7"/>
          </p:nvPr>
        </p:nvSpPr>
        <p:spPr/>
        <p:txBody>
          <a:bodyPr/>
          <a:lstStyle/>
          <a:p>
            <a:fld id="{B6F15528-21DE-4FAA-801E-634DDDAF4B2B}" type="slidenum">
              <a:rPr lang="en-US" smtClean="0"/>
              <a:pPr/>
              <a:t>14</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4293259508"/>
              </p:ext>
            </p:extLst>
          </p:nvPr>
        </p:nvGraphicFramePr>
        <p:xfrm>
          <a:off x="1179600" y="9361184"/>
          <a:ext cx="5931873" cy="8187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cs typeface="Arial" panose="020B0604020202020204" pitchFamily="34" charset="0"/>
                        </a:rPr>
                        <a:t>31</a:t>
                      </a:r>
                      <a:r>
                        <a:rPr lang="en-US" altLang="zh-CN" sz="700" b="0" i="0" baseline="0" dirty="0" smtClean="0">
                          <a:solidFill>
                            <a:schemeClr val="accent1"/>
                          </a:solidFill>
                          <a:latin typeface="Arial" panose="020B0604020202020204" pitchFamily="34" charset="0"/>
                          <a:cs typeface="Arial" panose="020B0604020202020204" pitchFamily="34" charset="0"/>
                        </a:rPr>
                        <a:t> Airdrop Venezuela. Accessed November 25, 2018. https://airdropvenezuela.org </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cs typeface="Arial" panose="020B0604020202020204" pitchFamily="34" charset="0"/>
                        </a:rPr>
                        <a:t>32</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Griffoli</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Tommaso</a:t>
                      </a:r>
                      <a:r>
                        <a:rPr lang="en-US" sz="700" b="0" i="0" baseline="0" dirty="0" smtClean="0">
                          <a:solidFill>
                            <a:schemeClr val="accent1"/>
                          </a:solidFill>
                          <a:latin typeface="Arial" panose="020B0604020202020204" pitchFamily="34" charset="0"/>
                          <a:cs typeface="Arial" panose="020B0604020202020204" pitchFamily="34" charset="0"/>
                        </a:rPr>
                        <a:t> Mancini, Maria Soledad Martinez </a:t>
                      </a:r>
                      <a:r>
                        <a:rPr lang="en-US" sz="700" b="0" i="0" baseline="0" dirty="0" err="1" smtClean="0">
                          <a:solidFill>
                            <a:schemeClr val="accent1"/>
                          </a:solidFill>
                          <a:latin typeface="Arial" panose="020B0604020202020204" pitchFamily="34" charset="0"/>
                          <a:cs typeface="Arial" panose="020B0604020202020204" pitchFamily="34" charset="0"/>
                        </a:rPr>
                        <a:t>Peria</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Itai</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Agur</a:t>
                      </a:r>
                      <a:r>
                        <a:rPr lang="en-US" sz="700" b="0" i="0" baseline="0" dirty="0" smtClean="0">
                          <a:solidFill>
                            <a:schemeClr val="accent1"/>
                          </a:solidFill>
                          <a:latin typeface="Arial" panose="020B0604020202020204" pitchFamily="34" charset="0"/>
                          <a:cs typeface="Arial" panose="020B0604020202020204" pitchFamily="34" charset="0"/>
                        </a:rPr>
                        <a:t>, Anil Ari, John </a:t>
                      </a:r>
                      <a:r>
                        <a:rPr lang="en-US" sz="700" b="0" i="0" baseline="0" dirty="0" err="1" smtClean="0">
                          <a:solidFill>
                            <a:schemeClr val="accent1"/>
                          </a:solidFill>
                          <a:latin typeface="Arial" panose="020B0604020202020204" pitchFamily="34" charset="0"/>
                          <a:cs typeface="Arial" panose="020B0604020202020204" pitchFamily="34" charset="0"/>
                        </a:rPr>
                        <a:t>Kiff</a:t>
                      </a:r>
                      <a:r>
                        <a:rPr lang="en-US" sz="700" b="0" i="0" baseline="0" dirty="0" smtClean="0">
                          <a:solidFill>
                            <a:schemeClr val="accent1"/>
                          </a:solidFill>
                          <a:latin typeface="Arial" panose="020B0604020202020204" pitchFamily="34" charset="0"/>
                          <a:cs typeface="Arial" panose="020B0604020202020204" pitchFamily="34" charset="0"/>
                        </a:rPr>
                        <a:t>, Adina </a:t>
                      </a:r>
                      <a:r>
                        <a:rPr lang="en-US" sz="700" b="0" i="0" baseline="0" dirty="0" err="1" smtClean="0">
                          <a:solidFill>
                            <a:schemeClr val="accent1"/>
                          </a:solidFill>
                          <a:latin typeface="Arial" panose="020B0604020202020204" pitchFamily="34" charset="0"/>
                          <a:cs typeface="Arial" panose="020B0604020202020204" pitchFamily="34" charset="0"/>
                        </a:rPr>
                        <a:t>Popescu</a:t>
                      </a:r>
                      <a:r>
                        <a:rPr lang="en-US" sz="700" b="0" i="0" baseline="0" dirty="0" smtClean="0">
                          <a:solidFill>
                            <a:schemeClr val="accent1"/>
                          </a:solidFill>
                          <a:latin typeface="Arial" panose="020B0604020202020204" pitchFamily="34" charset="0"/>
                          <a:cs typeface="Arial" panose="020B0604020202020204" pitchFamily="34" charset="0"/>
                        </a:rPr>
                        <a:t>, and Celine </a:t>
                      </a:r>
                      <a:r>
                        <a:rPr lang="en-US" sz="700" b="0" i="0" baseline="0" dirty="0" err="1" smtClean="0">
                          <a:solidFill>
                            <a:schemeClr val="accent1"/>
                          </a:solidFill>
                          <a:latin typeface="Arial" panose="020B0604020202020204" pitchFamily="34" charset="0"/>
                          <a:cs typeface="Arial" panose="020B0604020202020204" pitchFamily="34" charset="0"/>
                        </a:rPr>
                        <a:t>Rochon</a:t>
                      </a:r>
                      <a:r>
                        <a:rPr lang="en-US" sz="700" b="0" i="0" baseline="0" dirty="0" smtClean="0">
                          <a:solidFill>
                            <a:schemeClr val="accent1"/>
                          </a:solidFill>
                          <a:latin typeface="Arial" panose="020B0604020202020204" pitchFamily="34" charset="0"/>
                          <a:cs typeface="Arial" panose="020B0604020202020204" pitchFamily="34" charset="0"/>
                        </a:rPr>
                        <a:t>. "Casting Light on Central Bank Digital Currencies." IMF. November 12, 2018. Accessed November 18, 2018. https://www.imf.org/en/Publications/Staff-Discussion-Notes/Issues/2018/11/13/Casting-Light-on-Central-Bank-Digital-Currencies-46233</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33</a:t>
                      </a:r>
                      <a:r>
                        <a:rPr lang="en-US" sz="700" b="0" i="0" baseline="0" dirty="0" smtClean="0">
                          <a:solidFill>
                            <a:schemeClr val="accent1"/>
                          </a:solidFill>
                          <a:latin typeface="Arial" panose="020B0604020202020204" pitchFamily="34" charset="0"/>
                          <a:cs typeface="Arial" panose="020B0604020202020204" pitchFamily="34" charset="0"/>
                        </a:rPr>
                        <a:t> POA Network. "POA Network Partners with </a:t>
                      </a:r>
                      <a:r>
                        <a:rPr lang="en-US" sz="700" b="0" i="0" baseline="0" dirty="0" err="1" smtClean="0">
                          <a:solidFill>
                            <a:schemeClr val="accent1"/>
                          </a:solidFill>
                          <a:latin typeface="Arial" panose="020B0604020202020204" pitchFamily="34" charset="0"/>
                          <a:cs typeface="Arial" panose="020B0604020202020204" pitchFamily="34" charset="0"/>
                        </a:rPr>
                        <a:t>MakerDAO</a:t>
                      </a:r>
                      <a:r>
                        <a:rPr lang="en-US" sz="700" b="0" i="0" baseline="0" dirty="0" smtClean="0">
                          <a:solidFill>
                            <a:schemeClr val="accent1"/>
                          </a:solidFill>
                          <a:latin typeface="Arial" panose="020B0604020202020204" pitchFamily="34" charset="0"/>
                          <a:cs typeface="Arial" panose="020B0604020202020204" pitchFamily="34" charset="0"/>
                        </a:rPr>
                        <a:t> on </a:t>
                      </a:r>
                      <a:r>
                        <a:rPr lang="en-US" sz="700" b="0" i="0" baseline="0" dirty="0" err="1" smtClean="0">
                          <a:solidFill>
                            <a:schemeClr val="accent1"/>
                          </a:solidFill>
                          <a:latin typeface="Arial" panose="020B0604020202020204" pitchFamily="34" charset="0"/>
                          <a:cs typeface="Arial" panose="020B0604020202020204" pitchFamily="34" charset="0"/>
                        </a:rPr>
                        <a:t>XDai</a:t>
                      </a:r>
                      <a:r>
                        <a:rPr lang="en-US" sz="700" b="0" i="0" baseline="0" dirty="0" smtClean="0">
                          <a:solidFill>
                            <a:schemeClr val="accent1"/>
                          </a:solidFill>
                          <a:latin typeface="Arial" panose="020B0604020202020204" pitchFamily="34" charset="0"/>
                          <a:cs typeface="Arial" panose="020B0604020202020204" pitchFamily="34" charset="0"/>
                        </a:rPr>
                        <a:t> Chain, the First Ever USD-Stable </a:t>
                      </a:r>
                      <a:r>
                        <a:rPr lang="en-US" sz="700" b="0" i="0" baseline="0" dirty="0" err="1" smtClean="0">
                          <a:solidFill>
                            <a:schemeClr val="accent1"/>
                          </a:solidFill>
                          <a:latin typeface="Arial" panose="020B0604020202020204" pitchFamily="34" charset="0"/>
                          <a:cs typeface="Arial" panose="020B0604020202020204" pitchFamily="34" charset="0"/>
                        </a:rPr>
                        <a:t>Blockchain</a:t>
                      </a:r>
                      <a:r>
                        <a:rPr lang="en-US" sz="700" b="0" i="0" baseline="0" dirty="0" smtClean="0">
                          <a:solidFill>
                            <a:schemeClr val="accent1"/>
                          </a:solidFill>
                          <a:latin typeface="Arial" panose="020B0604020202020204" pitchFamily="34" charset="0"/>
                          <a:cs typeface="Arial" panose="020B0604020202020204" pitchFamily="34" charset="0"/>
                        </a:rPr>
                        <a:t>!" October 18, 2018. Accessed November 23, 2018. https://medium.com/poa-network/poa-network-partners-with-makerdao-on-xdai-chain-the-first-ever-usd-stable-blockchain-65a078c41e6a</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26336709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3639138"/>
          </a:xfrm>
        </p:spPr>
        <p:txBody>
          <a:bodyPr/>
          <a:lstStyle/>
          <a:p>
            <a:pPr>
              <a:spcAft>
                <a:spcPts val="0"/>
              </a:spcAft>
            </a:pPr>
            <a:r>
              <a:rPr lang="en-US" altLang="zh-CN" b="1" dirty="0">
                <a:solidFill>
                  <a:schemeClr val="tx2"/>
                </a:solidFill>
              </a:rPr>
              <a:t>4. History &amp; Current Landscape</a:t>
            </a:r>
          </a:p>
          <a:p>
            <a:r>
              <a:rPr lang="en-US" altLang="zh-CN" dirty="0"/>
              <a:t>Developers and thought-leaders have been thinking about stable value coins for some time. In 2014 </a:t>
            </a:r>
            <a:r>
              <a:rPr lang="en-US" altLang="zh-CN" dirty="0" err="1"/>
              <a:t>Vitalik</a:t>
            </a:r>
            <a:r>
              <a:rPr lang="en-US" altLang="zh-CN" dirty="0"/>
              <a:t> </a:t>
            </a:r>
            <a:r>
              <a:rPr lang="en-US" altLang="zh-CN" dirty="0" err="1"/>
              <a:t>Buterin</a:t>
            </a:r>
            <a:r>
              <a:rPr lang="en-US" altLang="zh-CN" dirty="0"/>
              <a:t> wrote a paper, </a:t>
            </a:r>
            <a:r>
              <a:rPr lang="en-US" altLang="zh-CN" i="1" dirty="0"/>
              <a:t>The Search for a Stable Cryptocurrency</a:t>
            </a:r>
            <a:r>
              <a:rPr lang="en-US" altLang="zh-CN" dirty="0"/>
              <a:t>, in which he asks, “Can we get the best of both worlds? Can we have the full </a:t>
            </a:r>
            <a:r>
              <a:rPr lang="en-US" altLang="zh-CN" dirty="0" err="1"/>
              <a:t>decentralisation</a:t>
            </a:r>
            <a:r>
              <a:rPr lang="en-US" altLang="zh-CN" dirty="0"/>
              <a:t> that a cryptographic payment network offers, but at the same time have a higher level of price stability, without such extreme upward and downward swings</a:t>
            </a:r>
            <a:r>
              <a:rPr lang="en-US" altLang="zh-CN" dirty="0" smtClean="0"/>
              <a:t>?”</a:t>
            </a:r>
            <a:r>
              <a:rPr lang="en-US" altLang="zh-CN" baseline="40000" dirty="0" smtClean="0"/>
              <a:t>34</a:t>
            </a:r>
            <a:endParaRPr lang="en-US" altLang="zh-CN" baseline="40000" dirty="0"/>
          </a:p>
          <a:p>
            <a:r>
              <a:rPr lang="en-US" altLang="zh-CN" dirty="0"/>
              <a:t>2014 also marked the beginning of the two most well known </a:t>
            </a:r>
            <a:r>
              <a:rPr lang="en-US" altLang="zh-CN" dirty="0" err="1"/>
              <a:t>stablecoins</a:t>
            </a:r>
            <a:r>
              <a:rPr lang="en-US" altLang="zh-CN" dirty="0"/>
              <a:t>, each taking a starkly different path: Tether and </a:t>
            </a:r>
            <a:r>
              <a:rPr lang="en-US" altLang="zh-CN" dirty="0" smtClean="0"/>
              <a:t>DAI.</a:t>
            </a:r>
            <a:r>
              <a:rPr lang="en-US" altLang="zh-CN" baseline="40000" dirty="0" smtClean="0"/>
              <a:t>35</a:t>
            </a:r>
            <a:endParaRPr lang="en-US" altLang="zh-CN" baseline="40000" dirty="0"/>
          </a:p>
          <a:p>
            <a:r>
              <a:rPr lang="en-US" altLang="zh-CN" dirty="0"/>
              <a:t>Since then, there have been well over one hundred </a:t>
            </a:r>
            <a:r>
              <a:rPr lang="en-US" altLang="zh-CN" dirty="0" err="1"/>
              <a:t>stablecoins</a:t>
            </a:r>
            <a:r>
              <a:rPr lang="en-US" altLang="zh-CN" dirty="0"/>
              <a:t> dreamed up or deployed. A recent report found and focused on 57 different </a:t>
            </a:r>
            <a:r>
              <a:rPr lang="en-US" altLang="zh-CN" dirty="0" err="1"/>
              <a:t>stablecoins</a:t>
            </a:r>
            <a:r>
              <a:rPr lang="en-US" altLang="zh-CN" dirty="0"/>
              <a:t> live on market or in planning stages. Of these 57 projects, 77% of them are the </a:t>
            </a:r>
            <a:r>
              <a:rPr lang="en-US" altLang="zh-CN" dirty="0" err="1"/>
              <a:t>collateralised</a:t>
            </a:r>
            <a:r>
              <a:rPr lang="en-US" altLang="zh-CN" dirty="0"/>
              <a:t> variety, with an almost even split between </a:t>
            </a:r>
            <a:r>
              <a:rPr lang="en-US" altLang="zh-CN" dirty="0" err="1"/>
              <a:t>collateralising</a:t>
            </a:r>
            <a:r>
              <a:rPr lang="en-US" altLang="zh-CN" dirty="0"/>
              <a:t> with off-chain assets (46%), and on-chain assets (54</a:t>
            </a:r>
            <a:r>
              <a:rPr lang="en-US" altLang="zh-CN" dirty="0" smtClean="0"/>
              <a:t>%).</a:t>
            </a:r>
            <a:r>
              <a:rPr lang="en-US" altLang="zh-CN" baseline="40000" dirty="0" smtClean="0"/>
              <a:t>36</a:t>
            </a:r>
            <a:endParaRPr lang="en-US" altLang="zh-CN" baseline="40000" dirty="0"/>
          </a:p>
          <a:p>
            <a:r>
              <a:rPr lang="en-US" altLang="zh-CN" dirty="0"/>
              <a:t>The US dollar remains the reserve currency even in the digital realm, with two-thirds of coins targeting $1 as the reference peg. Other pegs include fiat currencies such as Euro (EURS), and commodities such as gold (DGX</a:t>
            </a:r>
            <a:r>
              <a:rPr lang="en-US" altLang="zh-CN" dirty="0" smtClean="0"/>
              <a:t>).</a:t>
            </a:r>
          </a:p>
        </p:txBody>
      </p:sp>
      <p:sp>
        <p:nvSpPr>
          <p:cNvPr id="3" name="内容占位符 2"/>
          <p:cNvSpPr>
            <a:spLocks noGrp="1"/>
          </p:cNvSpPr>
          <p:nvPr>
            <p:ph sz="half" idx="3"/>
          </p:nvPr>
        </p:nvSpPr>
        <p:spPr>
          <a:xfrm>
            <a:off x="4263550" y="408739"/>
            <a:ext cx="2854800" cy="3122650"/>
          </a:xfrm>
        </p:spPr>
        <p:txBody>
          <a:bodyPr/>
          <a:lstStyle/>
          <a:p>
            <a:pPr>
              <a:spcAft>
                <a:spcPts val="0"/>
              </a:spcAft>
            </a:pPr>
            <a:r>
              <a:rPr lang="en-US" altLang="zh-CN" dirty="0">
                <a:solidFill>
                  <a:schemeClr val="tx2"/>
                </a:solidFill>
              </a:rPr>
              <a:t>4.1 Empirical Evidence: Performance and Stability</a:t>
            </a:r>
          </a:p>
          <a:p>
            <a:r>
              <a:rPr lang="en-US" altLang="zh-CN" dirty="0"/>
              <a:t>Tether, the ‘original’ </a:t>
            </a:r>
            <a:r>
              <a:rPr lang="en-US" altLang="zh-CN" dirty="0" err="1"/>
              <a:t>stablecoin</a:t>
            </a:r>
            <a:r>
              <a:rPr lang="en-US" altLang="zh-CN" dirty="0"/>
              <a:t> has remained remarkably stable, oscillating tightly around its $1 peg: USDT prices of $0.98 and $1.02 can usually be explained by supply/demand imbalances across exchanges relating to fees, etc. </a:t>
            </a:r>
          </a:p>
          <a:p>
            <a:r>
              <a:rPr lang="en-US" altLang="zh-CN" dirty="0"/>
              <a:t>However, </a:t>
            </a:r>
            <a:r>
              <a:rPr lang="en-US" altLang="zh-CN" dirty="0" err="1"/>
              <a:t>stablecoins</a:t>
            </a:r>
            <a:r>
              <a:rPr lang="en-US" altLang="zh-CN" dirty="0"/>
              <a:t>’ real value and mettle is only truly tested in times of turbulence. Recently, amid the broad and deep market sell-offs, Tether has held up well, but there have been instances where market worry about </a:t>
            </a:r>
            <a:r>
              <a:rPr lang="en-US" altLang="zh-CN" dirty="0" err="1"/>
              <a:t>collateralisation</a:t>
            </a:r>
            <a:r>
              <a:rPr lang="en-US" altLang="zh-CN" dirty="0"/>
              <a:t> did show. Continuous questions about producing an audit and uncertain banking relationships have tested market confidence that Tether Ltd has the appropriate amount of USD in reserve. </a:t>
            </a:r>
          </a:p>
          <a:p>
            <a:r>
              <a:rPr lang="en-US" altLang="zh-CN" dirty="0"/>
              <a:t>In mid-October, USDT briefly traded as low as $0.87 on some exchanges, but the token quickly repriced closer to its $1 </a:t>
            </a:r>
            <a:r>
              <a:rPr lang="en-US" altLang="zh-CN" dirty="0" smtClean="0"/>
              <a:t>peg.</a:t>
            </a:r>
            <a:r>
              <a:rPr lang="en-US" altLang="zh-CN" baseline="40000" dirty="0" smtClean="0"/>
              <a:t>37 </a:t>
            </a:r>
            <a:r>
              <a:rPr lang="en-US" altLang="zh-CN" dirty="0" smtClean="0"/>
              <a:t>Around </a:t>
            </a:r>
            <a:r>
              <a:rPr lang="en-US" altLang="zh-CN" dirty="0"/>
              <a:t>the same, Tethers began being redeemed </a:t>
            </a:r>
            <a:r>
              <a:rPr lang="en-US" altLang="zh-CN" dirty="0" smtClean="0"/>
              <a:t>— </a:t>
            </a:r>
            <a:r>
              <a:rPr lang="en-US" altLang="zh-CN" dirty="0"/>
              <a:t>traded in for fiat USD </a:t>
            </a:r>
            <a:r>
              <a:rPr lang="en-US" altLang="zh-CN" dirty="0" smtClean="0"/>
              <a:t>— </a:t>
            </a:r>
            <a:r>
              <a:rPr lang="en-US" altLang="zh-CN" dirty="0"/>
              <a:t>in large quantities, with approximately $1 billion worth of USDT being removed from circulation. </a:t>
            </a:r>
            <a:r>
              <a:rPr lang="en-US" altLang="zh-CN" baseline="40000" dirty="0" smtClean="0"/>
              <a:t>38</a:t>
            </a:r>
            <a:endParaRPr lang="zh-CN" altLang="en-US" dirty="0"/>
          </a:p>
        </p:txBody>
      </p:sp>
      <p:sp>
        <p:nvSpPr>
          <p:cNvPr id="4" name="灯片编号占位符 3"/>
          <p:cNvSpPr>
            <a:spLocks noGrp="1"/>
          </p:cNvSpPr>
          <p:nvPr>
            <p:ph type="sldNum" sz="quarter" idx="7"/>
          </p:nvPr>
        </p:nvSpPr>
        <p:spPr/>
        <p:txBody>
          <a:bodyPr/>
          <a:lstStyle/>
          <a:p>
            <a:fld id="{B6F15528-21DE-4FAA-801E-634DDDAF4B2B}" type="slidenum">
              <a:rPr lang="en-US" smtClean="0"/>
              <a:pPr/>
              <a:t>15</a:t>
            </a:fld>
            <a:endParaRPr lang="en-US" dirty="0"/>
          </a:p>
        </p:txBody>
      </p:sp>
      <p:graphicFrame>
        <p:nvGraphicFramePr>
          <p:cNvPr id="9" name="Table 6"/>
          <p:cNvGraphicFramePr>
            <a:graphicFrameLocks noGrp="1"/>
          </p:cNvGraphicFramePr>
          <p:nvPr>
            <p:extLst>
              <p:ext uri="{D42A27DB-BD31-4B8C-83A1-F6EECF244321}">
                <p14:modId xmlns:p14="http://schemas.microsoft.com/office/powerpoint/2010/main" val="4245589167"/>
              </p:ext>
            </p:extLst>
          </p:nvPr>
        </p:nvGraphicFramePr>
        <p:xfrm>
          <a:off x="1179600" y="9221860"/>
          <a:ext cx="5931873" cy="92544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u="none" baseline="40000" dirty="0" smtClean="0">
                          <a:solidFill>
                            <a:schemeClr val="accent1"/>
                          </a:solidFill>
                          <a:latin typeface="Arial" panose="020B0604020202020204" pitchFamily="34" charset="0"/>
                          <a:ea typeface="+mn-ea"/>
                          <a:cs typeface="Arial" panose="020B0604020202020204" pitchFamily="34" charset="0"/>
                        </a:rPr>
                        <a:t>34</a:t>
                      </a:r>
                      <a:r>
                        <a:rPr lang="en-US" altLang="zh-CN" sz="700" b="0" i="0" u="none" baseline="0" dirty="0" smtClean="0">
                          <a:solidFill>
                            <a:schemeClr val="accent1"/>
                          </a:solidFill>
                          <a:latin typeface="Arial" panose="020B0604020202020204" pitchFamily="34" charset="0"/>
                          <a:cs typeface="Arial" panose="020B0604020202020204" pitchFamily="34" charset="0"/>
                        </a:rPr>
                        <a:t> </a:t>
                      </a:r>
                      <a:r>
                        <a:rPr lang="en-US" altLang="zh-CN" sz="700" b="0" i="0" u="none" baseline="0" dirty="0" err="1" smtClean="0">
                          <a:solidFill>
                            <a:schemeClr val="accent1"/>
                          </a:solidFill>
                          <a:latin typeface="Arial" panose="020B0604020202020204" pitchFamily="34" charset="0"/>
                          <a:cs typeface="Arial" panose="020B0604020202020204" pitchFamily="34" charset="0"/>
                        </a:rPr>
                        <a:t>Buterin</a:t>
                      </a:r>
                      <a:r>
                        <a:rPr lang="en-US" altLang="zh-CN" sz="700" b="0" i="0" u="none" baseline="0" dirty="0" smtClean="0">
                          <a:solidFill>
                            <a:schemeClr val="accent1"/>
                          </a:solidFill>
                          <a:latin typeface="Arial" panose="020B0604020202020204" pitchFamily="34" charset="0"/>
                          <a:cs typeface="Arial" panose="020B0604020202020204" pitchFamily="34" charset="0"/>
                        </a:rPr>
                        <a:t>, </a:t>
                      </a:r>
                      <a:r>
                        <a:rPr lang="en-US" altLang="zh-CN" sz="700" b="0" i="0" u="none" baseline="0" dirty="0" err="1" smtClean="0">
                          <a:solidFill>
                            <a:schemeClr val="accent1"/>
                          </a:solidFill>
                          <a:latin typeface="Arial" panose="020B0604020202020204" pitchFamily="34" charset="0"/>
                          <a:cs typeface="Arial" panose="020B0604020202020204" pitchFamily="34" charset="0"/>
                        </a:rPr>
                        <a:t>Vitalik</a:t>
                      </a:r>
                      <a:r>
                        <a:rPr lang="en-US" altLang="zh-CN" sz="700" b="0" i="0" u="none" baseline="0" dirty="0" smtClean="0">
                          <a:solidFill>
                            <a:schemeClr val="accent1"/>
                          </a:solidFill>
                          <a:latin typeface="Arial" panose="020B0604020202020204" pitchFamily="34" charset="0"/>
                          <a:cs typeface="Arial" panose="020B0604020202020204" pitchFamily="34" charset="0"/>
                        </a:rPr>
                        <a:t>. "The Search for a Stable Cryptocurrency." </a:t>
                      </a:r>
                      <a:r>
                        <a:rPr lang="en-US" altLang="zh-CN" sz="700" b="0" i="0" u="none" baseline="0" dirty="0" err="1" smtClean="0">
                          <a:solidFill>
                            <a:schemeClr val="accent1"/>
                          </a:solidFill>
                          <a:latin typeface="Arial" panose="020B0604020202020204" pitchFamily="34" charset="0"/>
                          <a:cs typeface="Arial" panose="020B0604020202020204" pitchFamily="34" charset="0"/>
                        </a:rPr>
                        <a:t>Ethereum</a:t>
                      </a:r>
                      <a:r>
                        <a:rPr lang="en-US" altLang="zh-CN" sz="700" b="0" i="0" u="none" baseline="0" dirty="0" smtClean="0">
                          <a:solidFill>
                            <a:schemeClr val="accent1"/>
                          </a:solidFill>
                          <a:latin typeface="Arial" panose="020B0604020202020204" pitchFamily="34" charset="0"/>
                          <a:cs typeface="Arial" panose="020B0604020202020204" pitchFamily="34" charset="0"/>
                        </a:rPr>
                        <a:t> Blog. November 11, 2014. Accessed November 23, 2018. https://blog.ethereum.org/2014/11/11/search-stable-cryptocurrency/ </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u="none" baseline="40000" dirty="0" smtClean="0">
                          <a:solidFill>
                            <a:schemeClr val="accent1"/>
                          </a:solidFill>
                          <a:latin typeface="Arial" panose="020B0604020202020204" pitchFamily="34" charset="0"/>
                          <a:ea typeface="+mn-ea"/>
                          <a:cs typeface="Arial" panose="020B0604020202020204" pitchFamily="34" charset="0"/>
                        </a:rPr>
                        <a:t>35</a:t>
                      </a:r>
                      <a:r>
                        <a:rPr lang="en-US" sz="700" b="0" i="0" u="none" baseline="0" dirty="0" smtClean="0">
                          <a:solidFill>
                            <a:schemeClr val="accent1"/>
                          </a:solidFill>
                          <a:latin typeface="Arial" panose="020B0604020202020204" pitchFamily="34" charset="0"/>
                          <a:cs typeface="Arial" panose="020B0604020202020204" pitchFamily="34" charset="0"/>
                        </a:rPr>
                        <a:t> DAI was not issued on </a:t>
                      </a:r>
                      <a:r>
                        <a:rPr lang="en-US" sz="700" b="0" i="0" u="none" baseline="0" dirty="0" err="1" smtClean="0">
                          <a:solidFill>
                            <a:schemeClr val="accent1"/>
                          </a:solidFill>
                          <a:latin typeface="Arial" panose="020B0604020202020204" pitchFamily="34" charset="0"/>
                          <a:cs typeface="Arial" panose="020B0604020202020204" pitchFamily="34" charset="0"/>
                        </a:rPr>
                        <a:t>mainnet</a:t>
                      </a:r>
                      <a:r>
                        <a:rPr lang="en-US" sz="700" b="0" i="0" u="none" baseline="0" dirty="0" smtClean="0">
                          <a:solidFill>
                            <a:schemeClr val="accent1"/>
                          </a:solidFill>
                          <a:latin typeface="Arial" panose="020B0604020202020204" pitchFamily="34" charset="0"/>
                          <a:cs typeface="Arial" panose="020B0604020202020204" pitchFamily="34" charset="0"/>
                        </a:rPr>
                        <a:t> until 2017, but </a:t>
                      </a:r>
                      <a:r>
                        <a:rPr lang="en-US" sz="700" b="0" i="0" u="none" baseline="0" dirty="0" err="1" smtClean="0">
                          <a:solidFill>
                            <a:schemeClr val="accent1"/>
                          </a:solidFill>
                          <a:latin typeface="Arial" panose="020B0604020202020204" pitchFamily="34" charset="0"/>
                          <a:cs typeface="Arial" panose="020B0604020202020204" pitchFamily="34" charset="0"/>
                        </a:rPr>
                        <a:t>MakerDAO</a:t>
                      </a:r>
                      <a:r>
                        <a:rPr lang="en-US" sz="700" b="0" i="0" u="none" baseline="0" dirty="0" smtClean="0">
                          <a:solidFill>
                            <a:schemeClr val="accent1"/>
                          </a:solidFill>
                          <a:latin typeface="Arial" panose="020B0604020202020204" pitchFamily="34" charset="0"/>
                          <a:cs typeface="Arial" panose="020B0604020202020204" pitchFamily="34" charset="0"/>
                        </a:rPr>
                        <a:t> was founded in 2014</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u="none" baseline="40000" dirty="0" smtClean="0">
                          <a:solidFill>
                            <a:schemeClr val="accent1"/>
                          </a:solidFill>
                          <a:latin typeface="Arial" panose="020B0604020202020204" pitchFamily="34" charset="0"/>
                          <a:cs typeface="Arial" panose="020B0604020202020204" pitchFamily="34" charset="0"/>
                        </a:rPr>
                        <a:t>36</a:t>
                      </a:r>
                      <a:r>
                        <a:rPr lang="en-US" sz="700" b="0" i="0" u="none" baseline="0" dirty="0" smtClean="0">
                          <a:solidFill>
                            <a:schemeClr val="accent1"/>
                          </a:solidFill>
                          <a:latin typeface="Arial" panose="020B0604020202020204" pitchFamily="34" charset="0"/>
                          <a:cs typeface="Arial" panose="020B0604020202020204" pitchFamily="34" charset="0"/>
                        </a:rPr>
                        <a:t> Blockchain.com </a:t>
                      </a:r>
                      <a:r>
                        <a:rPr lang="en-US" sz="700" b="0" i="0" u="none" baseline="0" dirty="0" err="1" smtClean="0">
                          <a:solidFill>
                            <a:schemeClr val="accent1"/>
                          </a:solidFill>
                          <a:latin typeface="Arial" panose="020B0604020202020204" pitchFamily="34" charset="0"/>
                          <a:cs typeface="Arial" panose="020B0604020202020204" pitchFamily="34" charset="0"/>
                        </a:rPr>
                        <a:t>Stablecoin</a:t>
                      </a:r>
                      <a:r>
                        <a:rPr lang="en-US" sz="700" b="0" i="0" u="none" baseline="0" dirty="0" smtClean="0">
                          <a:solidFill>
                            <a:schemeClr val="accent1"/>
                          </a:solidFill>
                          <a:latin typeface="Arial" panose="020B0604020202020204" pitchFamily="34" charset="0"/>
                          <a:cs typeface="Arial" panose="020B0604020202020204" pitchFamily="34" charset="0"/>
                        </a:rPr>
                        <a:t> Report, </a:t>
                      </a:r>
                      <a:r>
                        <a:rPr lang="en-US" sz="700" b="0" i="0" u="none" baseline="0" dirty="0" smtClean="0">
                          <a:solidFill>
                            <a:schemeClr val="accent1"/>
                          </a:solidFill>
                          <a:latin typeface="Arial" panose="020B0604020202020204" pitchFamily="34" charset="0"/>
                          <a:cs typeface="Arial" panose="020B0604020202020204" pitchFamily="34" charset="0"/>
                          <a:hlinkClick r:id="rId2"/>
                        </a:rPr>
                        <a:t>https://www.blockchain.com/research/</a:t>
                      </a:r>
                      <a:endParaRPr lang="en-US" sz="700" b="0" i="0" u="none" baseline="0" dirty="0" smtClean="0">
                        <a:solidFill>
                          <a:schemeClr val="accent1"/>
                        </a:solidFill>
                        <a:latin typeface="Arial" panose="020B0604020202020204" pitchFamily="34" charset="0"/>
                        <a:cs typeface="Arial" panose="020B0604020202020204" pitchFamily="34" charset="0"/>
                      </a:endParaRPr>
                    </a:p>
                    <a:p>
                      <a:pPr marL="0" marR="0" lvl="0" indent="0" algn="l" defTabSz="914400" eaLnBrk="1" fontAlgn="auto" latinLnBrk="0" hangingPunct="1">
                        <a:lnSpc>
                          <a:spcPct val="100000"/>
                        </a:lnSpc>
                        <a:spcBef>
                          <a:spcPts val="0"/>
                        </a:spcBef>
                        <a:spcAft>
                          <a:spcPts val="0"/>
                        </a:spcAft>
                        <a:buClrTx/>
                        <a:buSzTx/>
                        <a:buFontTx/>
                        <a:buNone/>
                        <a:tabLst/>
                        <a:defRPr/>
                      </a:pPr>
                      <a:r>
                        <a:rPr lang="en-US" sz="700" b="0" i="0" u="none" baseline="40000" dirty="0" smtClean="0">
                          <a:solidFill>
                            <a:schemeClr val="accent1"/>
                          </a:solidFill>
                          <a:latin typeface="Arial" panose="020B0604020202020204" pitchFamily="34" charset="0"/>
                          <a:ea typeface="+mn-ea"/>
                          <a:cs typeface="Arial" panose="020B0604020202020204" pitchFamily="34" charset="0"/>
                        </a:rPr>
                        <a:t>37</a:t>
                      </a:r>
                      <a:r>
                        <a:rPr lang="en-US" sz="700" b="0" i="0" u="none" baseline="0" dirty="0" smtClean="0">
                          <a:solidFill>
                            <a:schemeClr val="accent1"/>
                          </a:solidFill>
                          <a:latin typeface="Arial" panose="020B0604020202020204" pitchFamily="34" charset="0"/>
                          <a:cs typeface="Arial" panose="020B0604020202020204" pitchFamily="34" charset="0"/>
                        </a:rPr>
                        <a:t> De, </a:t>
                      </a:r>
                      <a:r>
                        <a:rPr lang="en-US" sz="700" b="0" i="0" u="none" baseline="0" dirty="0" err="1" smtClean="0">
                          <a:solidFill>
                            <a:schemeClr val="accent1"/>
                          </a:solidFill>
                          <a:latin typeface="Arial" panose="020B0604020202020204" pitchFamily="34" charset="0"/>
                          <a:cs typeface="Arial" panose="020B0604020202020204" pitchFamily="34" charset="0"/>
                        </a:rPr>
                        <a:t>Nikhilesh</a:t>
                      </a:r>
                      <a:r>
                        <a:rPr lang="en-US" sz="700" b="0" i="0" u="none" baseline="0" dirty="0" smtClean="0">
                          <a:solidFill>
                            <a:schemeClr val="accent1"/>
                          </a:solidFill>
                          <a:latin typeface="Arial" panose="020B0604020202020204" pitchFamily="34" charset="0"/>
                          <a:cs typeface="Arial" panose="020B0604020202020204" pitchFamily="34" charset="0"/>
                        </a:rPr>
                        <a:t>. "</a:t>
                      </a:r>
                      <a:r>
                        <a:rPr lang="en-US" sz="700" b="0" i="0" u="none" baseline="0" dirty="0" err="1" smtClean="0">
                          <a:solidFill>
                            <a:schemeClr val="accent1"/>
                          </a:solidFill>
                          <a:latin typeface="Arial" panose="020B0604020202020204" pitchFamily="34" charset="0"/>
                          <a:cs typeface="Arial" panose="020B0604020202020204" pitchFamily="34" charset="0"/>
                        </a:rPr>
                        <a:t>Stablecoins</a:t>
                      </a:r>
                      <a:r>
                        <a:rPr lang="en-US" sz="700" b="0" i="0" u="none" baseline="0" dirty="0" smtClean="0">
                          <a:solidFill>
                            <a:schemeClr val="accent1"/>
                          </a:solidFill>
                          <a:latin typeface="Arial" panose="020B0604020202020204" pitchFamily="34" charset="0"/>
                          <a:cs typeface="Arial" panose="020B0604020202020204" pitchFamily="34" charset="0"/>
                        </a:rPr>
                        <a:t> All Want to Be $1, But They're Not Worth the Same." </a:t>
                      </a:r>
                      <a:r>
                        <a:rPr lang="en-US" sz="700" b="0" i="0" u="none" baseline="0" dirty="0" err="1" smtClean="0">
                          <a:solidFill>
                            <a:schemeClr val="accent1"/>
                          </a:solidFill>
                          <a:latin typeface="Arial" panose="020B0604020202020204" pitchFamily="34" charset="0"/>
                          <a:cs typeface="Arial" panose="020B0604020202020204" pitchFamily="34" charset="0"/>
                        </a:rPr>
                        <a:t>CoinDesk</a:t>
                      </a:r>
                      <a:r>
                        <a:rPr lang="en-US" sz="700" b="0" i="0" u="none" baseline="0" dirty="0" smtClean="0">
                          <a:solidFill>
                            <a:schemeClr val="accent1"/>
                          </a:solidFill>
                          <a:latin typeface="Arial" panose="020B0604020202020204" pitchFamily="34" charset="0"/>
                          <a:cs typeface="Arial" panose="020B0604020202020204" pitchFamily="34" charset="0"/>
                        </a:rPr>
                        <a:t>. October 17, 2018. Accessed November 18, 2018. </a:t>
                      </a:r>
                      <a:r>
                        <a:rPr lang="en-US" sz="700" b="0" i="0" u="none" baseline="0" dirty="0" smtClean="0">
                          <a:solidFill>
                            <a:schemeClr val="accent1"/>
                          </a:solidFill>
                          <a:latin typeface="Arial" panose="020B0604020202020204" pitchFamily="34" charset="0"/>
                          <a:cs typeface="Arial" panose="020B0604020202020204" pitchFamily="34" charset="0"/>
                          <a:hlinkClick r:id="rId3"/>
                        </a:rPr>
                        <a:t>https://www.coindesk.com/which-stablecoin-is-the-riskiest-the-crypto-market-is-pricing-that-in</a:t>
                      </a:r>
                      <a:endParaRPr lang="en-US" sz="700" b="0" i="0" u="none" baseline="0" dirty="0" smtClean="0">
                        <a:solidFill>
                          <a:schemeClr val="accent1"/>
                        </a:solidFill>
                        <a:latin typeface="Arial" panose="020B0604020202020204" pitchFamily="34" charset="0"/>
                        <a:cs typeface="Arial" panose="020B0604020202020204" pitchFamily="34" charset="0"/>
                      </a:endParaRPr>
                    </a:p>
                    <a:p>
                      <a:pPr marL="0" marR="0" lvl="0" indent="0" algn="l"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38</a:t>
                      </a:r>
                      <a:r>
                        <a:rPr lang="en-US" sz="700" b="0" i="0" baseline="0" dirty="0" smtClean="0">
                          <a:solidFill>
                            <a:schemeClr val="accent1"/>
                          </a:solidFill>
                          <a:latin typeface="Arial" panose="020B0604020202020204" pitchFamily="34" charset="0"/>
                          <a:ea typeface="+mn-ea"/>
                          <a:cs typeface="Arial" panose="020B0604020202020204" pitchFamily="34" charset="0"/>
                        </a:rPr>
                        <a:t>"Upcoming USDT Redemption </a:t>
                      </a:r>
                      <a:r>
                        <a:rPr lang="en-US" altLang="zh-CN" sz="700" b="0" i="0" baseline="0" dirty="0" smtClean="0">
                          <a:solidFill>
                            <a:schemeClr val="accent1"/>
                          </a:solidFill>
                          <a:latin typeface="Arial" panose="020B0604020202020204" pitchFamily="34" charset="0"/>
                          <a:ea typeface="+mn-ea"/>
                          <a:cs typeface="Arial" panose="020B0604020202020204" pitchFamily="34" charset="0"/>
                        </a:rPr>
                        <a:t>—</a:t>
                      </a:r>
                      <a:r>
                        <a:rPr lang="en-US" sz="700" b="0" i="0" baseline="0" dirty="0" smtClean="0">
                          <a:solidFill>
                            <a:schemeClr val="accent1"/>
                          </a:solidFill>
                          <a:latin typeface="Arial" panose="020B0604020202020204" pitchFamily="34" charset="0"/>
                          <a:ea typeface="+mn-ea"/>
                          <a:cs typeface="Arial" panose="020B0604020202020204" pitchFamily="34" charset="0"/>
                        </a:rPr>
                        <a:t> October 24th, 2018." Accessed November 21, 2018. https://tether.to/upcoming-usdt-redemption-october-24th-2018/.</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pic>
        <p:nvPicPr>
          <p:cNvPr id="8" name="图片 7"/>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1187450" y="4235890"/>
            <a:ext cx="6400800" cy="3657600"/>
          </a:xfrm>
          <a:prstGeom prst="rect">
            <a:avLst/>
          </a:prstGeom>
        </p:spPr>
      </p:pic>
    </p:spTree>
    <p:extLst>
      <p:ext uri="{BB962C8B-B14F-4D97-AF65-F5344CB8AC3E}">
        <p14:creationId xmlns:p14="http://schemas.microsoft.com/office/powerpoint/2010/main" val="4501204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hart 17"/>
          <p:cNvGraphicFramePr>
            <a:graphicFrameLocks/>
          </p:cNvGraphicFramePr>
          <p:nvPr>
            <p:extLst>
              <p:ext uri="{D42A27DB-BD31-4B8C-83A1-F6EECF244321}">
                <p14:modId xmlns:p14="http://schemas.microsoft.com/office/powerpoint/2010/main" val="1646488494"/>
              </p:ext>
            </p:extLst>
          </p:nvPr>
        </p:nvGraphicFramePr>
        <p:xfrm>
          <a:off x="1082675" y="5311418"/>
          <a:ext cx="6172200" cy="3730624"/>
        </p:xfrm>
        <a:graphic>
          <a:graphicData uri="http://schemas.openxmlformats.org/drawingml/2006/chart">
            <c:chart xmlns:c="http://schemas.openxmlformats.org/drawingml/2006/chart" xmlns:r="http://schemas.openxmlformats.org/officeDocument/2006/relationships" r:id="rId2"/>
          </a:graphicData>
        </a:graphic>
      </p:graphicFrame>
      <p:sp>
        <p:nvSpPr>
          <p:cNvPr id="2" name="内容占位符 1"/>
          <p:cNvSpPr>
            <a:spLocks noGrp="1"/>
          </p:cNvSpPr>
          <p:nvPr>
            <p:ph sz="half" idx="2"/>
          </p:nvPr>
        </p:nvSpPr>
        <p:spPr>
          <a:xfrm>
            <a:off x="1202850" y="408739"/>
            <a:ext cx="2854800" cy="2567691"/>
          </a:xfrm>
        </p:spPr>
        <p:txBody>
          <a:bodyPr/>
          <a:lstStyle/>
          <a:p>
            <a:r>
              <a:rPr lang="en-US" altLang="zh-CN" dirty="0"/>
              <a:t>It should be noted that Tether did produce a recent third-party assertion regarding their solvency, but some market participants would still like to see greater and more regular </a:t>
            </a:r>
            <a:r>
              <a:rPr lang="en-US" altLang="zh-CN" dirty="0" smtClean="0"/>
              <a:t>reviews.</a:t>
            </a:r>
            <a:r>
              <a:rPr lang="en-US" altLang="zh-CN" baseline="40000" dirty="0" smtClean="0"/>
              <a:t>39 </a:t>
            </a:r>
            <a:r>
              <a:rPr lang="en-US" altLang="zh-CN" dirty="0" smtClean="0"/>
              <a:t>Although </a:t>
            </a:r>
            <a:r>
              <a:rPr lang="en-US" altLang="zh-CN" dirty="0"/>
              <a:t>we are beginning to see a new class of regulated </a:t>
            </a:r>
            <a:r>
              <a:rPr lang="en-US" altLang="zh-CN" dirty="0" err="1"/>
              <a:t>fiatcoins</a:t>
            </a:r>
            <a:r>
              <a:rPr lang="en-US" altLang="zh-CN" dirty="0"/>
              <a:t> produce transparent reviews, in general, because of </a:t>
            </a:r>
            <a:r>
              <a:rPr lang="en-US" altLang="zh-CN" dirty="0" err="1"/>
              <a:t>crypto’s</a:t>
            </a:r>
            <a:r>
              <a:rPr lang="en-US" altLang="zh-CN" dirty="0"/>
              <a:t> </a:t>
            </a:r>
            <a:r>
              <a:rPr lang="en-US" altLang="zh-CN" dirty="0" err="1"/>
              <a:t>nascency</a:t>
            </a:r>
            <a:r>
              <a:rPr lang="en-US" altLang="zh-CN" dirty="0"/>
              <a:t> and predated auditing standards, there are difficulties in acquiring the level of public assurance that many demand or are familiar with in traditional accounting realms. </a:t>
            </a:r>
          </a:p>
          <a:p>
            <a:r>
              <a:rPr lang="en-US" altLang="zh-CN" dirty="0"/>
              <a:t>Persistent deviations from the peg can be interpreted as the market quantifying risk </a:t>
            </a:r>
            <a:r>
              <a:rPr lang="en-US" altLang="zh-CN" dirty="0" err="1"/>
              <a:t>premia</a:t>
            </a:r>
            <a:r>
              <a:rPr lang="en-US" altLang="zh-CN" dirty="0"/>
              <a:t> across coins. A month after divergence started taking shape, USDT has at times traded at slight discounts, while the regulated </a:t>
            </a:r>
            <a:r>
              <a:rPr lang="en-US" altLang="zh-CN" dirty="0" err="1"/>
              <a:t>fiatcoins</a:t>
            </a:r>
            <a:r>
              <a:rPr lang="en-US" altLang="zh-CN" dirty="0"/>
              <a:t> trade at slight premiums. However, that is certainly not always the case, with USDT also frequently trading at premiums. The $1 peg could serve as a demarcation of confidence in the coins. </a:t>
            </a:r>
          </a:p>
        </p:txBody>
      </p:sp>
      <p:sp>
        <p:nvSpPr>
          <p:cNvPr id="3" name="内容占位符 2"/>
          <p:cNvSpPr>
            <a:spLocks noGrp="1"/>
          </p:cNvSpPr>
          <p:nvPr>
            <p:ph sz="half" idx="3"/>
          </p:nvPr>
        </p:nvSpPr>
        <p:spPr>
          <a:xfrm>
            <a:off x="4263550" y="408739"/>
            <a:ext cx="2854800" cy="3300262"/>
          </a:xfrm>
        </p:spPr>
        <p:txBody>
          <a:bodyPr/>
          <a:lstStyle/>
          <a:p>
            <a:r>
              <a:rPr lang="zh-CN" altLang="zh-CN" dirty="0"/>
              <a:t>The same performance track record cannot be said for some of the more experimental designs. Nubits (USNBT), a seigniorage share design, successfully held its $1 peg for over one year before breaking off in mid-2016 and trading as low as $0.20.</a:t>
            </a:r>
            <a:r>
              <a:rPr lang="en-US" altLang="zh-CN" baseline="40000" dirty="0"/>
              <a:t>40 </a:t>
            </a:r>
            <a:r>
              <a:rPr lang="zh-CN" altLang="zh-CN" dirty="0"/>
              <a:t>This was explained as Nubits succumbing to heavy selling pressure as traders piled into Bitcoin during a price spike. Nubits now lingers at ~$0.05. Notably, the peg broke to the upside at times as well, with Nubits trading as high as $1.25. This coincided with periods where Bitcoin was depreciating quickly and people sought the safety of stablecoins. Contrary to what may seem like a </a:t>
            </a:r>
            <a:r>
              <a:rPr lang="en-US" altLang="zh-CN" dirty="0"/>
              <a:t>‘</a:t>
            </a:r>
            <a:r>
              <a:rPr lang="zh-CN" altLang="zh-CN" dirty="0"/>
              <a:t>good</a:t>
            </a:r>
            <a:r>
              <a:rPr lang="en-US" altLang="zh-CN" dirty="0"/>
              <a:t>’</a:t>
            </a:r>
            <a:r>
              <a:rPr lang="zh-CN" altLang="zh-CN" dirty="0"/>
              <a:t>problem to have, it is not, as stability is the goal, and appreciation would in fact harm some users, such as borrowers who may have to repurchase the token at term-end.</a:t>
            </a:r>
            <a:r>
              <a:rPr lang="en-US" altLang="zh-CN" baseline="40000" dirty="0"/>
              <a:t>41</a:t>
            </a:r>
            <a:endParaRPr lang="en-US" altLang="zh-CN" dirty="0"/>
          </a:p>
          <a:p>
            <a:r>
              <a:rPr lang="en-US" altLang="zh-CN" dirty="0" smtClean="0"/>
              <a:t>As </a:t>
            </a:r>
            <a:r>
              <a:rPr lang="en-US" altLang="zh-CN" dirty="0"/>
              <a:t>one would hope, the current class of </a:t>
            </a:r>
            <a:r>
              <a:rPr lang="en-US" altLang="zh-CN" dirty="0" err="1"/>
              <a:t>stablecoins</a:t>
            </a:r>
            <a:r>
              <a:rPr lang="en-US" altLang="zh-CN" dirty="0"/>
              <a:t> have held their pegs during the recent violent price rout. Measuring the entire crypto industry’s past month performance highlights </a:t>
            </a:r>
            <a:r>
              <a:rPr lang="en-US" altLang="zh-CN" dirty="0" err="1"/>
              <a:t>stablecoins</a:t>
            </a:r>
            <a:r>
              <a:rPr lang="en-US" altLang="zh-CN" dirty="0"/>
              <a:t> as the best performing </a:t>
            </a:r>
            <a:r>
              <a:rPr lang="en-US" altLang="zh-CN" dirty="0" err="1"/>
              <a:t>cryptoasset</a:t>
            </a:r>
            <a:r>
              <a:rPr lang="en-US" altLang="zh-CN" dirty="0"/>
              <a:t> </a:t>
            </a:r>
            <a:r>
              <a:rPr lang="en-US" altLang="zh-CN" dirty="0" smtClean="0"/>
              <a:t>sector.</a:t>
            </a:r>
            <a:r>
              <a:rPr lang="en-US" altLang="zh-CN" baseline="40000" dirty="0" smtClean="0"/>
              <a:t>42</a:t>
            </a:r>
            <a:r>
              <a:rPr lang="en-US" altLang="zh-CN" dirty="0" smtClean="0"/>
              <a:t> </a:t>
            </a:r>
            <a:r>
              <a:rPr lang="en-US" altLang="zh-CN" dirty="0"/>
              <a:t>It’s exactly when fiat-pegged tokens are the ‘biggest gainer’ of the month that users want to </a:t>
            </a:r>
            <a:r>
              <a:rPr lang="en-US" altLang="zh-CN" dirty="0" smtClean="0"/>
              <a:t/>
            </a:r>
            <a:br>
              <a:rPr lang="en-US" altLang="zh-CN" dirty="0" smtClean="0"/>
            </a:br>
            <a:r>
              <a:rPr lang="en-US" altLang="zh-CN" dirty="0" smtClean="0"/>
              <a:t>own </a:t>
            </a:r>
            <a:r>
              <a:rPr lang="en-US" altLang="zh-CN" dirty="0"/>
              <a:t>them.</a:t>
            </a:r>
            <a:endParaRPr lang="zh-CN" altLang="en-US" dirty="0"/>
          </a:p>
        </p:txBody>
      </p:sp>
      <p:sp>
        <p:nvSpPr>
          <p:cNvPr id="4" name="灯片编号占位符 3"/>
          <p:cNvSpPr>
            <a:spLocks noGrp="1"/>
          </p:cNvSpPr>
          <p:nvPr>
            <p:ph type="sldNum" sz="quarter" idx="7"/>
          </p:nvPr>
        </p:nvSpPr>
        <p:spPr/>
        <p:txBody>
          <a:bodyPr/>
          <a:lstStyle/>
          <a:p>
            <a:fld id="{B6F15528-21DE-4FAA-801E-634DDDAF4B2B}" type="slidenum">
              <a:rPr lang="en-US" smtClean="0"/>
              <a:pPr/>
              <a:t>16</a:t>
            </a:fld>
            <a:endParaRPr lang="en-US" dirty="0"/>
          </a:p>
        </p:txBody>
      </p:sp>
      <p:sp>
        <p:nvSpPr>
          <p:cNvPr id="7" name="内容占位符 1"/>
          <p:cNvSpPr txBox="1">
            <a:spLocks/>
          </p:cNvSpPr>
          <p:nvPr/>
        </p:nvSpPr>
        <p:spPr>
          <a:xfrm>
            <a:off x="1202850" y="3053894"/>
            <a:ext cx="2854800" cy="1542089"/>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zh-CN" dirty="0"/>
              <a:t>Temporary peg breaks aside, fiat-backed models have performed well, and outright failure has not occurred</a:t>
            </a:r>
            <a:r>
              <a:rPr lang="zh-CN" altLang="zh-CN" dirty="0" smtClean="0"/>
              <a:t>.</a:t>
            </a:r>
            <a:endParaRPr lang="zh-CN" altLang="zh-CN" dirty="0"/>
          </a:p>
          <a:p>
            <a:r>
              <a:rPr lang="zh-CN" altLang="zh-CN" dirty="0"/>
              <a:t>More impressively, on-chain collateralised models such as DAI have also maintained their mandate, continuously hovering around the $1 peg. This has been all the more notable given recent rapid price declines in ETH </a:t>
            </a:r>
            <a:r>
              <a:rPr lang="en-US" altLang="zh-CN" dirty="0" smtClean="0"/>
              <a:t>—</a:t>
            </a:r>
            <a:r>
              <a:rPr lang="zh-CN" altLang="zh-CN" dirty="0" smtClean="0"/>
              <a:t> </a:t>
            </a:r>
            <a:r>
              <a:rPr lang="zh-CN" altLang="zh-CN" dirty="0"/>
              <a:t>the collateral backing DAI </a:t>
            </a:r>
            <a:r>
              <a:rPr lang="en-US" altLang="zh-CN" dirty="0" smtClean="0"/>
              <a:t>—</a:t>
            </a:r>
            <a:r>
              <a:rPr lang="zh-CN" altLang="zh-CN" dirty="0" smtClean="0"/>
              <a:t> </a:t>
            </a:r>
            <a:r>
              <a:rPr lang="zh-CN" altLang="zh-CN" dirty="0"/>
              <a:t>with the CDPs being recollateralised or unwound quickly and effectively. Just as importantly, traders </a:t>
            </a:r>
            <a:r>
              <a:rPr lang="zh-CN" altLang="zh-CN" i="1" dirty="0"/>
              <a:t>believe</a:t>
            </a:r>
            <a:r>
              <a:rPr lang="zh-CN" altLang="zh-CN" dirty="0"/>
              <a:t> it will continue to function, and arbitrage the dips away. </a:t>
            </a:r>
            <a:endParaRPr lang="en-US" altLang="zh-CN" dirty="0" smtClean="0"/>
          </a:p>
        </p:txBody>
      </p:sp>
      <p:graphicFrame>
        <p:nvGraphicFramePr>
          <p:cNvPr id="8" name="Table 6"/>
          <p:cNvGraphicFramePr>
            <a:graphicFrameLocks noGrp="1"/>
          </p:cNvGraphicFramePr>
          <p:nvPr>
            <p:extLst>
              <p:ext uri="{D42A27DB-BD31-4B8C-83A1-F6EECF244321}">
                <p14:modId xmlns:p14="http://schemas.microsoft.com/office/powerpoint/2010/main" val="2024438451"/>
              </p:ext>
            </p:extLst>
          </p:nvPr>
        </p:nvGraphicFramePr>
        <p:xfrm>
          <a:off x="1179600" y="9328540"/>
          <a:ext cx="5931873" cy="8187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39</a:t>
                      </a:r>
                      <a:r>
                        <a:rPr lang="en-US" altLang="zh-CN" sz="700" b="0" i="0" baseline="0" dirty="0" smtClean="0">
                          <a:solidFill>
                            <a:schemeClr val="accent1"/>
                          </a:solidFill>
                          <a:latin typeface="Arial" panose="020B0604020202020204" pitchFamily="34" charset="0"/>
                          <a:cs typeface="Arial" panose="020B0604020202020204" pitchFamily="34" charset="0"/>
                        </a:rPr>
                        <a:t> Hochstein, Marc. "Tether Review Claims Crypto Asset Fully Backed — But There's a Catch." </a:t>
                      </a:r>
                      <a:r>
                        <a:rPr lang="en-US" altLang="zh-CN" sz="700" b="0" i="0" baseline="0" dirty="0" err="1" smtClean="0">
                          <a:solidFill>
                            <a:schemeClr val="accent1"/>
                          </a:solidFill>
                          <a:latin typeface="Arial" panose="020B0604020202020204" pitchFamily="34" charset="0"/>
                          <a:cs typeface="Arial" panose="020B0604020202020204" pitchFamily="34" charset="0"/>
                        </a:rPr>
                        <a:t>CoinDesk</a:t>
                      </a:r>
                      <a:r>
                        <a:rPr lang="en-US" altLang="zh-CN" sz="700" b="0" i="0" baseline="0" dirty="0" smtClean="0">
                          <a:solidFill>
                            <a:schemeClr val="accent1"/>
                          </a:solidFill>
                          <a:latin typeface="Arial" panose="020B0604020202020204" pitchFamily="34" charset="0"/>
                          <a:cs typeface="Arial" panose="020B0604020202020204" pitchFamily="34" charset="0"/>
                        </a:rPr>
                        <a:t>. June 21, 2018. Accessed November 21,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3"/>
                        </a:rPr>
                        <a:t>https://www.coindesk.com/tether-review-claims-crypto-asset-fully-backed-theres-catch</a:t>
                      </a:r>
                      <a:r>
                        <a:rPr lang="en-US" altLang="zh-CN"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40</a:t>
                      </a:r>
                      <a:r>
                        <a:rPr lang="en-US" sz="700" b="0" i="0" baseline="0" dirty="0" smtClean="0">
                          <a:solidFill>
                            <a:schemeClr val="accent1"/>
                          </a:solidFill>
                          <a:latin typeface="Arial" panose="020B0604020202020204" pitchFamily="34" charset="0"/>
                          <a:cs typeface="Arial" panose="020B0604020202020204" pitchFamily="34" charset="0"/>
                        </a:rPr>
                        <a:t> Reserve Research Team. "The End of a </a:t>
                      </a:r>
                      <a:r>
                        <a:rPr lang="en-US" sz="700" b="0" i="0" baseline="0" dirty="0" err="1" smtClean="0">
                          <a:solidFill>
                            <a:schemeClr val="accent1"/>
                          </a:solidFill>
                          <a:latin typeface="Arial" panose="020B0604020202020204" pitchFamily="34" charset="0"/>
                          <a:cs typeface="Arial" panose="020B0604020202020204" pitchFamily="34" charset="0"/>
                        </a:rPr>
                        <a:t>Stablecoin</a:t>
                      </a:r>
                      <a:r>
                        <a:rPr lang="en-US" sz="700" b="0" i="0" baseline="0" dirty="0" smtClean="0">
                          <a:solidFill>
                            <a:schemeClr val="accent1"/>
                          </a:solidFill>
                          <a:latin typeface="Arial" panose="020B0604020202020204" pitchFamily="34" charset="0"/>
                          <a:cs typeface="Arial" panose="020B0604020202020204" pitchFamily="34" charset="0"/>
                        </a:rPr>
                        <a:t> - The Case of </a:t>
                      </a:r>
                      <a:r>
                        <a:rPr lang="en-US" sz="700" b="0" i="0" baseline="0" dirty="0" err="1" smtClean="0">
                          <a:solidFill>
                            <a:schemeClr val="accent1"/>
                          </a:solidFill>
                          <a:latin typeface="Arial" panose="020B0604020202020204" pitchFamily="34" charset="0"/>
                          <a:cs typeface="Arial" panose="020B0604020202020204" pitchFamily="34" charset="0"/>
                        </a:rPr>
                        <a:t>NuBits</a:t>
                      </a:r>
                      <a:r>
                        <a:rPr lang="en-US" sz="700" b="0" i="0" baseline="0" dirty="0" smtClean="0">
                          <a:solidFill>
                            <a:schemeClr val="accent1"/>
                          </a:solidFill>
                          <a:latin typeface="Arial" panose="020B0604020202020204" pitchFamily="34" charset="0"/>
                          <a:cs typeface="Arial" panose="020B0604020202020204" pitchFamily="34" charset="0"/>
                        </a:rPr>
                        <a:t>" Medium.com. July 12, 2018. Accessed November 21, 2018. https://medium.com/reserve-currency/the-end-of-a-stablecoin-the-case-of-nubits-dd1f0fb427a9</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cs typeface="Arial" panose="020B0604020202020204" pitchFamily="34" charset="0"/>
                        </a:rPr>
                        <a:t>41</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NuShare</a:t>
                      </a:r>
                      <a:r>
                        <a:rPr lang="en-US" sz="700" b="0" i="0" baseline="0" dirty="0" smtClean="0">
                          <a:solidFill>
                            <a:schemeClr val="accent1"/>
                          </a:solidFill>
                          <a:latin typeface="Arial" panose="020B0604020202020204" pitchFamily="34" charset="0"/>
                          <a:cs typeface="Arial" panose="020B0604020202020204" pitchFamily="34" charset="0"/>
                        </a:rPr>
                        <a:t> Holders: Shortage of US </a:t>
                      </a:r>
                      <a:r>
                        <a:rPr lang="en-US" sz="700" b="0" i="0" baseline="0" dirty="0" err="1" smtClean="0">
                          <a:solidFill>
                            <a:schemeClr val="accent1"/>
                          </a:solidFill>
                          <a:latin typeface="Arial" panose="020B0604020202020204" pitchFamily="34" charset="0"/>
                          <a:cs typeface="Arial" panose="020B0604020202020204" pitchFamily="34" charset="0"/>
                        </a:rPr>
                        <a:t>NuBits</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NuBits</a:t>
                      </a:r>
                      <a:r>
                        <a:rPr lang="en-US" sz="700" b="0" i="0" baseline="0" dirty="0" smtClean="0">
                          <a:solidFill>
                            <a:schemeClr val="accent1"/>
                          </a:solidFill>
                          <a:latin typeface="Arial" panose="020B0604020202020204" pitchFamily="34" charset="0"/>
                          <a:cs typeface="Arial" panose="020B0604020202020204" pitchFamily="34" charset="0"/>
                        </a:rPr>
                        <a:t> Forum. December 21, 2017. Accessed November 17, 2018. </a:t>
                      </a:r>
                      <a:r>
                        <a:rPr lang="en-US" sz="700" b="0" i="0" baseline="0" dirty="0" smtClean="0">
                          <a:solidFill>
                            <a:schemeClr val="accent1"/>
                          </a:solidFill>
                          <a:latin typeface="Arial" panose="020B0604020202020204" pitchFamily="34" charset="0"/>
                          <a:cs typeface="Arial" panose="020B0604020202020204" pitchFamily="34" charset="0"/>
                          <a:hlinkClick r:id="rId4"/>
                        </a:rPr>
                        <a:t>https://discuss.nubits.com/t/nushare-holders-shortage-of-us-nubits/5674</a:t>
                      </a:r>
                      <a:r>
                        <a:rPr lang="en-US"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42</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Coinscious</a:t>
                      </a:r>
                      <a:r>
                        <a:rPr lang="en-US" sz="700" b="0" i="0" baseline="0" dirty="0" smtClean="0">
                          <a:solidFill>
                            <a:schemeClr val="accent1"/>
                          </a:solidFill>
                          <a:latin typeface="Arial" panose="020B0604020202020204" pitchFamily="34" charset="0"/>
                          <a:cs typeface="Arial" panose="020B0604020202020204" pitchFamily="34" charset="0"/>
                        </a:rPr>
                        <a:t> Market Report 2018-11-23</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graphicFrame>
        <p:nvGraphicFramePr>
          <p:cNvPr id="13" name="表格 12"/>
          <p:cNvGraphicFramePr>
            <a:graphicFrameLocks noGrp="1"/>
          </p:cNvGraphicFramePr>
          <p:nvPr>
            <p:extLst>
              <p:ext uri="{D42A27DB-BD31-4B8C-83A1-F6EECF244321}">
                <p14:modId xmlns:p14="http://schemas.microsoft.com/office/powerpoint/2010/main" val="3635842114"/>
              </p:ext>
            </p:extLst>
          </p:nvPr>
        </p:nvGraphicFramePr>
        <p:xfrm>
          <a:off x="1179600" y="4815985"/>
          <a:ext cx="5931873" cy="38784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679607077"/>
                    </a:ext>
                  </a:extLst>
                </a:gridCol>
              </a:tblGrid>
              <a:tr h="0">
                <a:tc>
                  <a:txBody>
                    <a:bodyPr/>
                    <a:lstStyle/>
                    <a:p>
                      <a:pPr marL="542925" indent="-542925" algn="l"/>
                      <a:r>
                        <a:rPr lang="en-US" altLang="zh-CN" sz="800" b="0" i="1" baseline="0" dirty="0" smtClean="0">
                          <a:solidFill>
                            <a:schemeClr val="tx1"/>
                          </a:solidFill>
                          <a:latin typeface="Arial" panose="020B0604020202020204" pitchFamily="34" charset="0"/>
                          <a:ea typeface="黑体" panose="02010609060101010101" pitchFamily="49" charset="-122"/>
                        </a:rPr>
                        <a:t>Figure 6 — Plot of mean daily return against daily volatility; October 23, 2018 to November 22, 2018. </a:t>
                      </a:r>
                      <a:r>
                        <a:rPr lang="en-US" altLang="zh-CN" sz="800" b="0" i="1" baseline="0" dirty="0" err="1" smtClean="0">
                          <a:solidFill>
                            <a:schemeClr val="tx1"/>
                          </a:solidFill>
                          <a:latin typeface="Arial" panose="020B0604020202020204" pitchFamily="34" charset="0"/>
                          <a:ea typeface="黑体" panose="02010609060101010101" pitchFamily="49" charset="-122"/>
                        </a:rPr>
                        <a:t>Stablecoins</a:t>
                      </a:r>
                      <a:r>
                        <a:rPr lang="en-US" altLang="zh-CN" sz="800" b="0" i="1" baseline="0" dirty="0" smtClean="0">
                          <a:solidFill>
                            <a:schemeClr val="tx1"/>
                          </a:solidFill>
                          <a:latin typeface="Arial" panose="020B0604020202020204" pitchFamily="34" charset="0"/>
                          <a:ea typeface="黑体" panose="02010609060101010101" pitchFamily="49" charset="-122"/>
                        </a:rPr>
                        <a:t> and selection of top 50 coins. (Data from Coinmetrics.io)</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
        <p:nvSpPr>
          <p:cNvPr id="21" name="TextBox 5"/>
          <p:cNvSpPr txBox="1"/>
          <p:nvPr/>
        </p:nvSpPr>
        <p:spPr>
          <a:xfrm>
            <a:off x="1911350" y="5896642"/>
            <a:ext cx="882999" cy="272382"/>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lang="en-US" sz="1150" b="1" dirty="0" err="1">
                <a:solidFill>
                  <a:schemeClr val="accent6"/>
                </a:solidFill>
              </a:rPr>
              <a:t>Stablecoins</a:t>
            </a:r>
            <a:endParaRPr lang="en-US" sz="1150" b="1" dirty="0">
              <a:solidFill>
                <a:schemeClr val="accent6"/>
              </a:solidFill>
            </a:endParaRPr>
          </a:p>
        </p:txBody>
      </p:sp>
    </p:spTree>
    <p:extLst>
      <p:ext uri="{BB962C8B-B14F-4D97-AF65-F5344CB8AC3E}">
        <p14:creationId xmlns:p14="http://schemas.microsoft.com/office/powerpoint/2010/main" val="28475905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5915500" cy="1287532"/>
          </a:xfrm>
        </p:spPr>
        <p:txBody>
          <a:bodyPr/>
          <a:lstStyle/>
          <a:p>
            <a:pPr>
              <a:spcAft>
                <a:spcPts val="0"/>
              </a:spcAft>
            </a:pPr>
            <a:r>
              <a:rPr lang="en-US" altLang="zh-CN" dirty="0">
                <a:solidFill>
                  <a:schemeClr val="tx2"/>
                </a:solidFill>
              </a:rPr>
              <a:t>4.2 Volume and Usage</a:t>
            </a:r>
          </a:p>
          <a:p>
            <a:r>
              <a:rPr lang="en-US" altLang="zh-CN" dirty="0" err="1" smtClean="0"/>
              <a:t>Stablecoin</a:t>
            </a:r>
            <a:r>
              <a:rPr lang="en-US" altLang="zh-CN" dirty="0" smtClean="0"/>
              <a:t> </a:t>
            </a:r>
            <a:r>
              <a:rPr lang="en-US" altLang="zh-CN" dirty="0"/>
              <a:t>usage has increased dramatically over the past year as more mainstream trading has provided a boost in appeal and utility. The recent increased issuance of fiat-backed coins and late-year downturn in prices have also driven activity in the sector</a:t>
            </a:r>
            <a:r>
              <a:rPr lang="en-US" altLang="zh-CN" dirty="0" smtClean="0"/>
              <a:t>.</a:t>
            </a:r>
            <a:endParaRPr lang="en-US" altLang="zh-CN" dirty="0"/>
          </a:p>
          <a:p>
            <a:r>
              <a:rPr lang="en-US" altLang="zh-CN" dirty="0"/>
              <a:t>Tether is still the leader across measures of </a:t>
            </a:r>
            <a:r>
              <a:rPr lang="en-US" altLang="zh-CN" dirty="0" err="1"/>
              <a:t>stablecoin</a:t>
            </a:r>
            <a:r>
              <a:rPr lang="en-US" altLang="zh-CN" dirty="0"/>
              <a:t> success and usage. Mirroring general </a:t>
            </a:r>
            <a:r>
              <a:rPr lang="en-US" altLang="zh-CN" dirty="0" err="1"/>
              <a:t>cryptoasset</a:t>
            </a:r>
            <a:r>
              <a:rPr lang="en-US" altLang="zh-CN" dirty="0"/>
              <a:t> interest, usage and volume picked up significantly towards the end of 2017. Today, Tether routinely sees $2-$4 billion of daily trading volume, accounting for 96%+ of all </a:t>
            </a:r>
            <a:r>
              <a:rPr lang="en-US" altLang="zh-CN" dirty="0" err="1"/>
              <a:t>stablecoin</a:t>
            </a:r>
            <a:r>
              <a:rPr lang="en-US" altLang="zh-CN" dirty="0"/>
              <a:t> </a:t>
            </a:r>
            <a:r>
              <a:rPr lang="en-US" altLang="zh-CN" dirty="0" smtClean="0"/>
              <a:t>trading.</a:t>
            </a:r>
            <a:r>
              <a:rPr lang="en-US" altLang="zh-CN" baseline="40000" dirty="0" smtClean="0"/>
              <a:t>43</a:t>
            </a:r>
            <a:r>
              <a:rPr lang="en-US" altLang="zh-CN" dirty="0" smtClean="0"/>
              <a:t> </a:t>
            </a:r>
            <a:r>
              <a:rPr lang="en-US" altLang="zh-CN" dirty="0"/>
              <a:t>Tether trades 1-2x its total market </a:t>
            </a:r>
            <a:r>
              <a:rPr lang="en-US" altLang="zh-CN" dirty="0" err="1"/>
              <a:t>capitalisation</a:t>
            </a:r>
            <a:r>
              <a:rPr lang="en-US" altLang="zh-CN" dirty="0"/>
              <a:t>, meaning, on average, every single USDT trades once or twice a day</a:t>
            </a:r>
            <a:r>
              <a:rPr lang="en-US" altLang="zh-CN" dirty="0" smtClean="0"/>
              <a:t>.</a:t>
            </a:r>
            <a:endParaRPr lang="en-US" altLang="zh-CN" dirty="0"/>
          </a:p>
        </p:txBody>
      </p:sp>
      <p:sp>
        <p:nvSpPr>
          <p:cNvPr id="4" name="灯片编号占位符 3"/>
          <p:cNvSpPr>
            <a:spLocks noGrp="1"/>
          </p:cNvSpPr>
          <p:nvPr>
            <p:ph type="sldNum" sz="quarter" idx="7"/>
          </p:nvPr>
        </p:nvSpPr>
        <p:spPr/>
        <p:txBody>
          <a:bodyPr/>
          <a:lstStyle/>
          <a:p>
            <a:fld id="{B6F15528-21DE-4FAA-801E-634DDDAF4B2B}" type="slidenum">
              <a:rPr lang="en-US" smtClean="0"/>
              <a:pPr/>
              <a:t>17</a:t>
            </a:fld>
            <a:endParaRPr lang="en-US" dirty="0"/>
          </a:p>
        </p:txBody>
      </p:sp>
      <p:graphicFrame>
        <p:nvGraphicFramePr>
          <p:cNvPr id="6" name="表格 5"/>
          <p:cNvGraphicFramePr>
            <a:graphicFrameLocks noGrp="1"/>
          </p:cNvGraphicFramePr>
          <p:nvPr>
            <p:extLst>
              <p:ext uri="{D42A27DB-BD31-4B8C-83A1-F6EECF244321}">
                <p14:modId xmlns:p14="http://schemas.microsoft.com/office/powerpoint/2010/main" val="2953393581"/>
              </p:ext>
            </p:extLst>
          </p:nvPr>
        </p:nvGraphicFramePr>
        <p:xfrm>
          <a:off x="1202850" y="2496826"/>
          <a:ext cx="5915500" cy="1201248"/>
        </p:xfrm>
        <a:graphic>
          <a:graphicData uri="http://schemas.openxmlformats.org/drawingml/2006/table">
            <a:tbl>
              <a:tblPr firstRow="1" firstCol="1" bandRow="1">
                <a:tableStyleId>{5C22544A-7EE6-4342-B048-85BDC9FD1C3A}</a:tableStyleId>
              </a:tblPr>
              <a:tblGrid>
                <a:gridCol w="882826">
                  <a:extLst>
                    <a:ext uri="{9D8B030D-6E8A-4147-A177-3AD203B41FA5}">
                      <a16:colId xmlns:a16="http://schemas.microsoft.com/office/drawing/2014/main" val="4276675937"/>
                    </a:ext>
                  </a:extLst>
                </a:gridCol>
                <a:gridCol w="371774">
                  <a:extLst>
                    <a:ext uri="{9D8B030D-6E8A-4147-A177-3AD203B41FA5}">
                      <a16:colId xmlns:a16="http://schemas.microsoft.com/office/drawing/2014/main" val="2640375483"/>
                    </a:ext>
                  </a:extLst>
                </a:gridCol>
                <a:gridCol w="788670">
                  <a:extLst>
                    <a:ext uri="{9D8B030D-6E8A-4147-A177-3AD203B41FA5}">
                      <a16:colId xmlns:a16="http://schemas.microsoft.com/office/drawing/2014/main" val="2692491585"/>
                    </a:ext>
                  </a:extLst>
                </a:gridCol>
                <a:gridCol w="1226820">
                  <a:extLst>
                    <a:ext uri="{9D8B030D-6E8A-4147-A177-3AD203B41FA5}">
                      <a16:colId xmlns:a16="http://schemas.microsoft.com/office/drawing/2014/main" val="3437724569"/>
                    </a:ext>
                  </a:extLst>
                </a:gridCol>
                <a:gridCol w="762000">
                  <a:extLst>
                    <a:ext uri="{9D8B030D-6E8A-4147-A177-3AD203B41FA5}">
                      <a16:colId xmlns:a16="http://schemas.microsoft.com/office/drawing/2014/main" val="2428790307"/>
                    </a:ext>
                  </a:extLst>
                </a:gridCol>
                <a:gridCol w="601980">
                  <a:extLst>
                    <a:ext uri="{9D8B030D-6E8A-4147-A177-3AD203B41FA5}">
                      <a16:colId xmlns:a16="http://schemas.microsoft.com/office/drawing/2014/main" val="108652244"/>
                    </a:ext>
                  </a:extLst>
                </a:gridCol>
                <a:gridCol w="1281430">
                  <a:extLst>
                    <a:ext uri="{9D8B030D-6E8A-4147-A177-3AD203B41FA5}">
                      <a16:colId xmlns:a16="http://schemas.microsoft.com/office/drawing/2014/main" val="3964560911"/>
                    </a:ext>
                  </a:extLst>
                </a:gridCol>
              </a:tblGrid>
              <a:tr h="0">
                <a:tc>
                  <a:txBody>
                    <a:bodyPr/>
                    <a:lstStyle/>
                    <a:p>
                      <a:pPr algn="l">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Name</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Price</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Market </a:t>
                      </a:r>
                      <a:r>
                        <a:rPr lang="en-CA" sz="800" b="1" baseline="0" dirty="0" smtClean="0">
                          <a:solidFill>
                            <a:schemeClr val="bg1"/>
                          </a:solidFill>
                          <a:effectLst/>
                          <a:latin typeface="Arial" panose="020B0604020202020204" pitchFamily="34" charset="0"/>
                          <a:ea typeface="黑体" panose="02010609060101010101" pitchFamily="49" charset="-122"/>
                        </a:rPr>
                        <a:t>Cap</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Exchange Volume </a:t>
                      </a:r>
                      <a:r>
                        <a:rPr lang="en-CA" sz="800" b="1" baseline="0" dirty="0" smtClean="0">
                          <a:solidFill>
                            <a:schemeClr val="bg1"/>
                          </a:solidFill>
                          <a:effectLst/>
                          <a:latin typeface="Arial" panose="020B0604020202020204" pitchFamily="34" charset="0"/>
                          <a:ea typeface="黑体" panose="02010609060101010101" pitchFamily="49" charset="-122"/>
                        </a:rPr>
                        <a:t/>
                      </a:r>
                      <a:br>
                        <a:rPr lang="en-CA" sz="800" b="1" baseline="0" dirty="0" smtClean="0">
                          <a:solidFill>
                            <a:schemeClr val="bg1"/>
                          </a:solidFill>
                          <a:effectLst/>
                          <a:latin typeface="Arial" panose="020B0604020202020204" pitchFamily="34" charset="0"/>
                          <a:ea typeface="黑体" panose="02010609060101010101" pitchFamily="49" charset="-122"/>
                        </a:rPr>
                      </a:br>
                      <a:r>
                        <a:rPr lang="en-CA" sz="800" b="1" baseline="0" dirty="0" smtClean="0">
                          <a:solidFill>
                            <a:schemeClr val="bg1"/>
                          </a:solidFill>
                          <a:effectLst/>
                          <a:latin typeface="Arial" panose="020B0604020202020204" pitchFamily="34" charset="0"/>
                          <a:ea typeface="黑体" panose="02010609060101010101" pitchFamily="49" charset="-122"/>
                        </a:rPr>
                        <a:t>(</a:t>
                      </a:r>
                      <a:r>
                        <a:rPr lang="en-CA" sz="800" b="1" baseline="0" dirty="0">
                          <a:solidFill>
                            <a:schemeClr val="bg1"/>
                          </a:solidFill>
                          <a:effectLst/>
                          <a:latin typeface="Arial" panose="020B0604020202020204" pitchFamily="34" charset="0"/>
                          <a:ea typeface="黑体" panose="02010609060101010101" pitchFamily="49" charset="-122"/>
                        </a:rPr>
                        <a:t>24h)</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Market Cap %</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Volume %</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Velocity (Volume/</a:t>
                      </a:r>
                      <a:r>
                        <a:rPr lang="en-CA" sz="800" b="1" baseline="0" dirty="0" err="1">
                          <a:solidFill>
                            <a:schemeClr val="bg1"/>
                          </a:solidFill>
                          <a:effectLst/>
                          <a:latin typeface="Arial" panose="020B0604020202020204" pitchFamily="34" charset="0"/>
                          <a:ea typeface="黑体" panose="02010609060101010101" pitchFamily="49" charset="-122"/>
                        </a:rPr>
                        <a:t>M.Cap</a:t>
                      </a:r>
                      <a:r>
                        <a:rPr lang="en-CA" sz="800" b="1" baseline="0" dirty="0">
                          <a:solidFill>
                            <a:schemeClr val="bg1"/>
                          </a:solidFill>
                          <a:effectLst/>
                          <a:latin typeface="Arial" panose="020B0604020202020204" pitchFamily="34" charset="0"/>
                          <a:ea typeface="黑体" panose="02010609060101010101" pitchFamily="49" charset="-122"/>
                        </a:rPr>
                        <a:t>)</a:t>
                      </a:r>
                      <a:endParaRPr lang="zh-CN" sz="800" b="1" baseline="0" dirty="0">
                        <a:solidFill>
                          <a:schemeClr val="bg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extLst>
                  <a:ext uri="{0D108BD9-81ED-4DB2-BD59-A6C34878D82A}">
                    <a16:rowId xmlns:a16="http://schemas.microsoft.com/office/drawing/2014/main" val="4067354268"/>
                  </a:ext>
                </a:extLst>
              </a:tr>
              <a:tr h="0">
                <a:tc>
                  <a:txBody>
                    <a:bodyPr/>
                    <a:lstStyle/>
                    <a:p>
                      <a:pPr algn="l">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Tether (USDT)</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smtClean="0">
                          <a:solidFill>
                            <a:schemeClr val="tx1"/>
                          </a:solidFill>
                          <a:effectLst/>
                          <a:latin typeface="Arial" panose="020B0604020202020204" pitchFamily="34" charset="0"/>
                          <a:ea typeface="黑体" panose="02010609060101010101" pitchFamily="49" charset="-122"/>
                        </a:rPr>
                        <a:t>$</a:t>
                      </a:r>
                      <a:r>
                        <a:rPr lang="en-CA" sz="800" b="0" baseline="0" dirty="0">
                          <a:solidFill>
                            <a:schemeClr val="tx1"/>
                          </a:solidFill>
                          <a:effectLst/>
                          <a:latin typeface="Arial" panose="020B0604020202020204" pitchFamily="34" charset="0"/>
                          <a:ea typeface="黑体" panose="02010609060101010101" pitchFamily="49" charset="-122"/>
                        </a:rPr>
                        <a:t>2,797,491,702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smtClean="0">
                          <a:solidFill>
                            <a:schemeClr val="tx1"/>
                          </a:solidFill>
                          <a:effectLst/>
                          <a:latin typeface="Arial" panose="020B0604020202020204" pitchFamily="34" charset="0"/>
                          <a:ea typeface="黑体" panose="02010609060101010101" pitchFamily="49" charset="-122"/>
                        </a:rPr>
                        <a:t>$</a:t>
                      </a:r>
                      <a:r>
                        <a:rPr lang="en-CA" sz="800" b="0" baseline="0" dirty="0">
                          <a:solidFill>
                            <a:schemeClr val="tx1"/>
                          </a:solidFill>
                          <a:effectLst/>
                          <a:latin typeface="Arial" panose="020B0604020202020204" pitchFamily="34" charset="0"/>
                          <a:ea typeface="黑体" panose="02010609060101010101" pitchFamily="49" charset="-122"/>
                        </a:rPr>
                        <a:t>3,069,480,000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94.5%</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99.4%</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109.7%</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65900096"/>
                  </a:ext>
                </a:extLst>
              </a:tr>
              <a:tr h="0">
                <a:tc>
                  <a:txBody>
                    <a:bodyPr/>
                    <a:lstStyle/>
                    <a:p>
                      <a:pPr algn="l">
                        <a:lnSpc>
                          <a:spcPct val="115000"/>
                        </a:lnSpc>
                        <a:spcAft>
                          <a:spcPts val="0"/>
                        </a:spcAft>
                      </a:pPr>
                      <a:r>
                        <a:rPr lang="en-CA" sz="800" b="0" baseline="0" dirty="0" err="1">
                          <a:solidFill>
                            <a:schemeClr val="tx1"/>
                          </a:solidFill>
                          <a:effectLst/>
                          <a:latin typeface="Arial" panose="020B0604020202020204" pitchFamily="34" charset="0"/>
                          <a:ea typeface="黑体" panose="02010609060101010101" pitchFamily="49" charset="-122"/>
                        </a:rPr>
                        <a:t>TrueUSD</a:t>
                      </a:r>
                      <a:r>
                        <a:rPr lang="en-CA" sz="800" b="0" baseline="0" dirty="0">
                          <a:solidFill>
                            <a:schemeClr val="tx1"/>
                          </a:solidFill>
                          <a:effectLst/>
                          <a:latin typeface="Arial" panose="020B0604020202020204" pitchFamily="34" charset="0"/>
                          <a:ea typeface="黑体" panose="02010609060101010101" pitchFamily="49" charset="-122"/>
                        </a:rPr>
                        <a:t> (TUSD)</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$1.00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$107,147,805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$15,807,500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3.6%</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0.5%</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14.8%</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0494900"/>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Dai (DAI)</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$1.00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$55,886,263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$3,184,430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1.9%</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0.1%</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5.7%</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46993528"/>
                  </a:ext>
                </a:extLst>
              </a:tr>
              <a:tr h="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Total</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aseline="0">
                          <a:solidFill>
                            <a:schemeClr val="tx1"/>
                          </a:solidFill>
                          <a:effectLst/>
                          <a:latin typeface="Arial" panose="020B0604020202020204" pitchFamily="34" charset="0"/>
                          <a:ea typeface="黑体" panose="02010609060101010101" pitchFamily="49" charset="-122"/>
                        </a:rPr>
                        <a:t> </a:t>
                      </a:r>
                      <a:endParaRPr lang="zh-CN" sz="80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1" baseline="0" dirty="0" smtClean="0">
                          <a:solidFill>
                            <a:schemeClr val="tx1"/>
                          </a:solidFill>
                          <a:effectLst/>
                          <a:latin typeface="Arial" panose="020B0604020202020204" pitchFamily="34" charset="0"/>
                          <a:ea typeface="黑体" panose="02010609060101010101" pitchFamily="49" charset="-122"/>
                        </a:rPr>
                        <a:t>$</a:t>
                      </a:r>
                      <a:r>
                        <a:rPr lang="en-CA" sz="800" b="1" baseline="0" dirty="0">
                          <a:solidFill>
                            <a:schemeClr val="tx1"/>
                          </a:solidFill>
                          <a:effectLst/>
                          <a:latin typeface="Arial" panose="020B0604020202020204" pitchFamily="34" charset="0"/>
                          <a:ea typeface="黑体" panose="02010609060101010101" pitchFamily="49" charset="-122"/>
                        </a:rPr>
                        <a:t>2,960,525,770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1" baseline="0" dirty="0" smtClean="0">
                          <a:solidFill>
                            <a:schemeClr val="tx1"/>
                          </a:solidFill>
                          <a:effectLst/>
                          <a:latin typeface="Arial" panose="020B0604020202020204" pitchFamily="34" charset="0"/>
                          <a:ea typeface="黑体" panose="02010609060101010101" pitchFamily="49" charset="-122"/>
                        </a:rPr>
                        <a:t>$</a:t>
                      </a:r>
                      <a:r>
                        <a:rPr lang="en-CA" sz="800" b="1" baseline="0" dirty="0">
                          <a:solidFill>
                            <a:schemeClr val="tx1"/>
                          </a:solidFill>
                          <a:effectLst/>
                          <a:latin typeface="Arial" panose="020B0604020202020204" pitchFamily="34" charset="0"/>
                          <a:ea typeface="黑体" panose="02010609060101010101" pitchFamily="49" charset="-122"/>
                        </a:rPr>
                        <a:t>3,088,471,930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aseline="0">
                          <a:solidFill>
                            <a:schemeClr val="tx1"/>
                          </a:solidFill>
                          <a:effectLst/>
                          <a:latin typeface="Arial" panose="020B0604020202020204" pitchFamily="34" charset="0"/>
                          <a:ea typeface="黑体" panose="02010609060101010101" pitchFamily="49" charset="-122"/>
                        </a:rPr>
                        <a:t>100.0%</a:t>
                      </a:r>
                      <a:endParaRPr lang="zh-CN" sz="80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aseline="0">
                          <a:solidFill>
                            <a:schemeClr val="tx1"/>
                          </a:solidFill>
                          <a:effectLst/>
                          <a:latin typeface="Arial" panose="020B0604020202020204" pitchFamily="34" charset="0"/>
                          <a:ea typeface="黑体" panose="02010609060101010101" pitchFamily="49" charset="-122"/>
                        </a:rPr>
                        <a:t>100.0%</a:t>
                      </a:r>
                      <a:endParaRPr lang="zh-CN" sz="800" baseline="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aseline="0" dirty="0">
                          <a:solidFill>
                            <a:schemeClr val="tx1"/>
                          </a:solidFill>
                          <a:effectLst/>
                          <a:latin typeface="Arial" panose="020B0604020202020204" pitchFamily="34" charset="0"/>
                          <a:ea typeface="黑体" panose="02010609060101010101" pitchFamily="49" charset="-122"/>
                        </a:rPr>
                        <a:t> </a:t>
                      </a:r>
                      <a:endParaRPr lang="zh-CN" sz="80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36590190"/>
                  </a:ext>
                </a:extLst>
              </a:tr>
            </a:tbl>
          </a:graphicData>
        </a:graphic>
      </p:graphicFrame>
      <p:sp>
        <p:nvSpPr>
          <p:cNvPr id="7" name="矩形 6"/>
          <p:cNvSpPr/>
          <p:nvPr/>
        </p:nvSpPr>
        <p:spPr>
          <a:xfrm>
            <a:off x="1181100" y="3776241"/>
            <a:ext cx="5937250" cy="150426"/>
          </a:xfrm>
          <a:prstGeom prst="rect">
            <a:avLst/>
          </a:prstGeom>
        </p:spPr>
        <p:txBody>
          <a:bodyPr wrap="square" lIns="0" tIns="0" rIns="0" bIns="0">
            <a:spAutoFit/>
          </a:bodyPr>
          <a:lstStyle/>
          <a:p>
            <a:pPr>
              <a:lnSpc>
                <a:spcPct val="115000"/>
              </a:lnSpc>
              <a:spcAft>
                <a:spcPts val="0"/>
              </a:spcAft>
            </a:pPr>
            <a:r>
              <a:rPr lang="en-US" altLang="zh-CN" sz="850" i="1" dirty="0">
                <a:latin typeface="Arial" panose="020B0604020202020204" pitchFamily="34" charset="0"/>
                <a:cs typeface="Arial" panose="020B0604020202020204" pitchFamily="34" charset="0"/>
              </a:rPr>
              <a:t>Note: PAX, USDC, GUSD only started existing/trading around this time, so data is incomplete for those coins on Oct 1.</a:t>
            </a:r>
            <a:endParaRPr lang="zh-CN" altLang="zh-CN" sz="850" i="1" dirty="0">
              <a:latin typeface="Arial" panose="020B0604020202020204" pitchFamily="34" charset="0"/>
              <a:cs typeface="Arial" panose="020B0604020202020204" pitchFamily="34" charset="0"/>
            </a:endParaRPr>
          </a:p>
        </p:txBody>
      </p:sp>
      <p:graphicFrame>
        <p:nvGraphicFramePr>
          <p:cNvPr id="8" name="表格 7"/>
          <p:cNvGraphicFramePr>
            <a:graphicFrameLocks noGrp="1"/>
          </p:cNvGraphicFramePr>
          <p:nvPr>
            <p:extLst>
              <p:ext uri="{D42A27DB-BD31-4B8C-83A1-F6EECF244321}">
                <p14:modId xmlns:p14="http://schemas.microsoft.com/office/powerpoint/2010/main" val="74791426"/>
              </p:ext>
            </p:extLst>
          </p:nvPr>
        </p:nvGraphicFramePr>
        <p:xfrm>
          <a:off x="1202850" y="4267513"/>
          <a:ext cx="5915500" cy="2118288"/>
        </p:xfrm>
        <a:graphic>
          <a:graphicData uri="http://schemas.openxmlformats.org/drawingml/2006/table">
            <a:tbl>
              <a:tblPr firstRow="1" firstCol="1" bandRow="1">
                <a:tableStyleId>{5C22544A-7EE6-4342-B048-85BDC9FD1C3A}</a:tableStyleId>
              </a:tblPr>
              <a:tblGrid>
                <a:gridCol w="975200">
                  <a:extLst>
                    <a:ext uri="{9D8B030D-6E8A-4147-A177-3AD203B41FA5}">
                      <a16:colId xmlns:a16="http://schemas.microsoft.com/office/drawing/2014/main" val="1410693320"/>
                    </a:ext>
                  </a:extLst>
                </a:gridCol>
                <a:gridCol w="435610">
                  <a:extLst>
                    <a:ext uri="{9D8B030D-6E8A-4147-A177-3AD203B41FA5}">
                      <a16:colId xmlns:a16="http://schemas.microsoft.com/office/drawing/2014/main" val="424672617"/>
                    </a:ext>
                  </a:extLst>
                </a:gridCol>
                <a:gridCol w="876300">
                  <a:extLst>
                    <a:ext uri="{9D8B030D-6E8A-4147-A177-3AD203B41FA5}">
                      <a16:colId xmlns:a16="http://schemas.microsoft.com/office/drawing/2014/main" val="2145678010"/>
                    </a:ext>
                  </a:extLst>
                </a:gridCol>
                <a:gridCol w="1188720">
                  <a:extLst>
                    <a:ext uri="{9D8B030D-6E8A-4147-A177-3AD203B41FA5}">
                      <a16:colId xmlns:a16="http://schemas.microsoft.com/office/drawing/2014/main" val="3573635360"/>
                    </a:ext>
                  </a:extLst>
                </a:gridCol>
                <a:gridCol w="868680">
                  <a:extLst>
                    <a:ext uri="{9D8B030D-6E8A-4147-A177-3AD203B41FA5}">
                      <a16:colId xmlns:a16="http://schemas.microsoft.com/office/drawing/2014/main" val="4229198550"/>
                    </a:ext>
                  </a:extLst>
                </a:gridCol>
                <a:gridCol w="640080">
                  <a:extLst>
                    <a:ext uri="{9D8B030D-6E8A-4147-A177-3AD203B41FA5}">
                      <a16:colId xmlns:a16="http://schemas.microsoft.com/office/drawing/2014/main" val="3536842281"/>
                    </a:ext>
                  </a:extLst>
                </a:gridCol>
                <a:gridCol w="930910">
                  <a:extLst>
                    <a:ext uri="{9D8B030D-6E8A-4147-A177-3AD203B41FA5}">
                      <a16:colId xmlns:a16="http://schemas.microsoft.com/office/drawing/2014/main" val="3077463157"/>
                    </a:ext>
                  </a:extLst>
                </a:gridCol>
              </a:tblGrid>
              <a:tr h="158406">
                <a:tc>
                  <a:txBody>
                    <a:bodyPr/>
                    <a:lstStyle/>
                    <a:p>
                      <a:pPr algn="l">
                        <a:lnSpc>
                          <a:spcPct val="115000"/>
                        </a:lnSpc>
                        <a:spcAft>
                          <a:spcPts val="0"/>
                        </a:spcAft>
                      </a:pPr>
                      <a:r>
                        <a:rPr lang="en-CA" sz="800" b="1" baseline="0" dirty="0">
                          <a:effectLst/>
                          <a:latin typeface="Arial" panose="020B0604020202020204" pitchFamily="34" charset="0"/>
                          <a:ea typeface="黑体" panose="02010609060101010101" pitchFamily="49" charset="-122"/>
                        </a:rPr>
                        <a:t>Name</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1" baseline="0" dirty="0">
                          <a:effectLst/>
                          <a:latin typeface="Arial" panose="020B0604020202020204" pitchFamily="34" charset="0"/>
                          <a:ea typeface="黑体" panose="02010609060101010101" pitchFamily="49" charset="-122"/>
                        </a:rPr>
                        <a:t>Price</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l">
                        <a:lnSpc>
                          <a:spcPct val="115000"/>
                        </a:lnSpc>
                        <a:spcAft>
                          <a:spcPts val="0"/>
                        </a:spcAft>
                      </a:pPr>
                      <a:r>
                        <a:rPr lang="en-CA" sz="800" b="1" baseline="0" dirty="0">
                          <a:effectLst/>
                          <a:latin typeface="Arial" panose="020B0604020202020204" pitchFamily="34" charset="0"/>
                          <a:ea typeface="黑体" panose="02010609060101010101" pitchFamily="49" charset="-122"/>
                        </a:rPr>
                        <a:t>Market </a:t>
                      </a:r>
                      <a:r>
                        <a:rPr lang="en-CA" sz="800" b="1" baseline="0" dirty="0" smtClean="0">
                          <a:effectLst/>
                          <a:latin typeface="Arial" panose="020B0604020202020204" pitchFamily="34" charset="0"/>
                          <a:ea typeface="黑体" panose="02010609060101010101" pitchFamily="49" charset="-122"/>
                        </a:rPr>
                        <a:t>Cap</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1" baseline="0" dirty="0">
                          <a:effectLst/>
                          <a:latin typeface="Arial" panose="020B0604020202020204" pitchFamily="34" charset="0"/>
                          <a:ea typeface="黑体" panose="02010609060101010101" pitchFamily="49" charset="-122"/>
                        </a:rPr>
                        <a:t>Exchange Volume (24h)</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1" baseline="0" dirty="0">
                          <a:effectLst/>
                          <a:latin typeface="Arial" panose="020B0604020202020204" pitchFamily="34" charset="0"/>
                          <a:ea typeface="黑体" panose="02010609060101010101" pitchFamily="49" charset="-122"/>
                        </a:rPr>
                        <a:t>Market Cap %</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1" baseline="0" dirty="0">
                          <a:effectLst/>
                          <a:latin typeface="Arial" panose="020B0604020202020204" pitchFamily="34" charset="0"/>
                          <a:ea typeface="黑体" panose="02010609060101010101" pitchFamily="49" charset="-122"/>
                        </a:rPr>
                        <a:t>Volume %</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1" baseline="0" dirty="0">
                          <a:effectLst/>
                          <a:latin typeface="Arial" panose="020B0604020202020204" pitchFamily="34" charset="0"/>
                          <a:ea typeface="黑体" panose="02010609060101010101" pitchFamily="49" charset="-122"/>
                        </a:rPr>
                        <a:t>Velocity (Volume/</a:t>
                      </a:r>
                      <a:r>
                        <a:rPr lang="en-CA" sz="800" b="1" baseline="0" dirty="0" err="1">
                          <a:effectLst/>
                          <a:latin typeface="Arial" panose="020B0604020202020204" pitchFamily="34" charset="0"/>
                          <a:ea typeface="黑体" panose="02010609060101010101" pitchFamily="49" charset="-122"/>
                        </a:rPr>
                        <a:t>M.Cap</a:t>
                      </a:r>
                      <a:r>
                        <a:rPr lang="en-CA" sz="800" b="1" baseline="0" dirty="0">
                          <a:effectLst/>
                          <a:latin typeface="Arial" panose="020B0604020202020204" pitchFamily="34" charset="0"/>
                          <a:ea typeface="黑体" panose="02010609060101010101" pitchFamily="49" charset="-122"/>
                        </a:rPr>
                        <a:t>)</a:t>
                      </a:r>
                      <a:endParaRPr lang="zh-CN" sz="800" b="1"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3843802198"/>
                  </a:ext>
                </a:extLst>
              </a:tr>
              <a:tr h="0">
                <a:tc>
                  <a:txBody>
                    <a:bodyPr/>
                    <a:lstStyle/>
                    <a:p>
                      <a:pPr algn="l">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Tether (USDT)</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$0.97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$1,659,628,239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$4,956,910,000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75.9%</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97.3%</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298.7%</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817590854"/>
                  </a:ext>
                </a:extLst>
              </a:tr>
              <a:tr h="0">
                <a:tc>
                  <a:txBody>
                    <a:bodyPr/>
                    <a:lstStyle/>
                    <a:p>
                      <a:pPr algn="l">
                        <a:lnSpc>
                          <a:spcPct val="115000"/>
                        </a:lnSpc>
                        <a:spcAft>
                          <a:spcPts val="0"/>
                        </a:spcAft>
                      </a:pPr>
                      <a:r>
                        <a:rPr lang="en-CA" sz="800" b="0" baseline="0" dirty="0" err="1">
                          <a:solidFill>
                            <a:schemeClr val="tx1"/>
                          </a:solidFill>
                          <a:effectLst/>
                          <a:latin typeface="Arial" panose="020B0604020202020204" pitchFamily="34" charset="0"/>
                          <a:ea typeface="黑体" panose="02010609060101010101" pitchFamily="49" charset="-122"/>
                        </a:rPr>
                        <a:t>TrueUSD</a:t>
                      </a:r>
                      <a:r>
                        <a:rPr lang="en-CA" sz="800" b="0" baseline="0" dirty="0">
                          <a:solidFill>
                            <a:schemeClr val="tx1"/>
                          </a:solidFill>
                          <a:effectLst/>
                          <a:latin typeface="Arial" panose="020B0604020202020204" pitchFamily="34" charset="0"/>
                          <a:ea typeface="黑体" panose="02010609060101010101" pitchFamily="49" charset="-122"/>
                        </a:rPr>
                        <a:t> (TUSD)</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$1.02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$160,662,888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$43,802,400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7.3%</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0.9%</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27.3%</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290564100"/>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USD Coin (USDC)</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$1.02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$145,288,638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$18,776,600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6.6%</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0.4%</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12.9%</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89208064"/>
                  </a:ext>
                </a:extLst>
              </a:tr>
              <a:tr h="15304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Paxos Standard (PAX)</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$131,560,843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$60,039,800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6.0%</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1.2%</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45.6%</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849079825"/>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Dai (DAI)</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$0.98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$72,370,890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$9,209,190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3.3%</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0.2%</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12.7%</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358178429"/>
                  </a:ext>
                </a:extLst>
              </a:tr>
              <a:tr h="15304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Gemini Dollar (GUSD)</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$17,281,111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$3,293,580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0.8%</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0.1%</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19.1%</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603788570"/>
                  </a:ext>
                </a:extLst>
              </a:tr>
              <a:tr h="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Total</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 $2,186,792,609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 $5,092,031,570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100%</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100%</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168915572"/>
                  </a:ext>
                </a:extLst>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2078538670"/>
              </p:ext>
            </p:extLst>
          </p:nvPr>
        </p:nvGraphicFramePr>
        <p:xfrm>
          <a:off x="1202850" y="6677258"/>
          <a:ext cx="5937250" cy="1978080"/>
        </p:xfrm>
        <a:graphic>
          <a:graphicData uri="http://schemas.openxmlformats.org/drawingml/2006/table">
            <a:tbl>
              <a:tblPr firstRow="1" firstCol="1" bandRow="1">
                <a:tableStyleId>{5C22544A-7EE6-4342-B048-85BDC9FD1C3A}</a:tableStyleId>
              </a:tblPr>
              <a:tblGrid>
                <a:gridCol w="1077961">
                  <a:extLst>
                    <a:ext uri="{9D8B030D-6E8A-4147-A177-3AD203B41FA5}">
                      <a16:colId xmlns:a16="http://schemas.microsoft.com/office/drawing/2014/main" val="3130260039"/>
                    </a:ext>
                  </a:extLst>
                </a:gridCol>
                <a:gridCol w="406352">
                  <a:extLst>
                    <a:ext uri="{9D8B030D-6E8A-4147-A177-3AD203B41FA5}">
                      <a16:colId xmlns:a16="http://schemas.microsoft.com/office/drawing/2014/main" val="712622822"/>
                    </a:ext>
                  </a:extLst>
                </a:gridCol>
                <a:gridCol w="809307">
                  <a:extLst>
                    <a:ext uri="{9D8B030D-6E8A-4147-A177-3AD203B41FA5}">
                      <a16:colId xmlns:a16="http://schemas.microsoft.com/office/drawing/2014/main" val="3051320807"/>
                    </a:ext>
                  </a:extLst>
                </a:gridCol>
                <a:gridCol w="1196340">
                  <a:extLst>
                    <a:ext uri="{9D8B030D-6E8A-4147-A177-3AD203B41FA5}">
                      <a16:colId xmlns:a16="http://schemas.microsoft.com/office/drawing/2014/main" val="4155415826"/>
                    </a:ext>
                  </a:extLst>
                </a:gridCol>
                <a:gridCol w="868680">
                  <a:extLst>
                    <a:ext uri="{9D8B030D-6E8A-4147-A177-3AD203B41FA5}">
                      <a16:colId xmlns:a16="http://schemas.microsoft.com/office/drawing/2014/main" val="1027692660"/>
                    </a:ext>
                  </a:extLst>
                </a:gridCol>
                <a:gridCol w="601980">
                  <a:extLst>
                    <a:ext uri="{9D8B030D-6E8A-4147-A177-3AD203B41FA5}">
                      <a16:colId xmlns:a16="http://schemas.microsoft.com/office/drawing/2014/main" val="814302220"/>
                    </a:ext>
                  </a:extLst>
                </a:gridCol>
                <a:gridCol w="976630">
                  <a:extLst>
                    <a:ext uri="{9D8B030D-6E8A-4147-A177-3AD203B41FA5}">
                      <a16:colId xmlns:a16="http://schemas.microsoft.com/office/drawing/2014/main" val="1073680660"/>
                    </a:ext>
                  </a:extLst>
                </a:gridCol>
              </a:tblGrid>
              <a:tr h="124032">
                <a:tc>
                  <a:txBody>
                    <a:bodyPr/>
                    <a:lstStyle/>
                    <a:p>
                      <a:pPr algn="l">
                        <a:lnSpc>
                          <a:spcPct val="115000"/>
                        </a:lnSpc>
                        <a:spcAft>
                          <a:spcPts val="0"/>
                        </a:spcAft>
                      </a:pPr>
                      <a:r>
                        <a:rPr lang="en-CA" sz="800" baseline="0" dirty="0">
                          <a:effectLst/>
                          <a:latin typeface="Arial" panose="020B0604020202020204" pitchFamily="34" charset="0"/>
                          <a:ea typeface="黑体" panose="02010609060101010101" pitchFamily="49" charset="-122"/>
                        </a:rPr>
                        <a:t>Name</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aseline="0" dirty="0">
                          <a:effectLst/>
                          <a:latin typeface="Arial" panose="020B0604020202020204" pitchFamily="34" charset="0"/>
                          <a:ea typeface="黑体" panose="02010609060101010101" pitchFamily="49" charset="-122"/>
                        </a:rPr>
                        <a:t>Price</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l">
                        <a:lnSpc>
                          <a:spcPct val="115000"/>
                        </a:lnSpc>
                        <a:spcAft>
                          <a:spcPts val="0"/>
                        </a:spcAft>
                      </a:pPr>
                      <a:r>
                        <a:rPr lang="en-CA" sz="800" baseline="0" dirty="0">
                          <a:effectLst/>
                          <a:latin typeface="Arial" panose="020B0604020202020204" pitchFamily="34" charset="0"/>
                          <a:ea typeface="黑体" panose="02010609060101010101" pitchFamily="49" charset="-122"/>
                        </a:rPr>
                        <a:t>Market </a:t>
                      </a:r>
                      <a:r>
                        <a:rPr lang="en-CA" sz="800" baseline="0" dirty="0" smtClean="0">
                          <a:effectLst/>
                          <a:latin typeface="Arial" panose="020B0604020202020204" pitchFamily="34" charset="0"/>
                          <a:ea typeface="黑体" panose="02010609060101010101" pitchFamily="49" charset="-122"/>
                        </a:rPr>
                        <a:t>Cap</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aseline="0" dirty="0">
                          <a:effectLst/>
                          <a:latin typeface="Arial" panose="020B0604020202020204" pitchFamily="34" charset="0"/>
                          <a:ea typeface="黑体" panose="02010609060101010101" pitchFamily="49" charset="-122"/>
                        </a:rPr>
                        <a:t>Exchange Volume (24h)</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aseline="0" dirty="0">
                          <a:effectLst/>
                          <a:latin typeface="Arial" panose="020B0604020202020204" pitchFamily="34" charset="0"/>
                          <a:ea typeface="黑体" panose="02010609060101010101" pitchFamily="49" charset="-122"/>
                        </a:rPr>
                        <a:t>Market Cap %</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aseline="0">
                          <a:effectLst/>
                          <a:latin typeface="Arial" panose="020B0604020202020204" pitchFamily="34" charset="0"/>
                          <a:ea typeface="黑体" panose="02010609060101010101" pitchFamily="49" charset="-122"/>
                        </a:rPr>
                        <a:t>Volume %</a:t>
                      </a:r>
                      <a:endParaRPr lang="zh-CN" sz="800" baseline="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r">
                        <a:lnSpc>
                          <a:spcPct val="115000"/>
                        </a:lnSpc>
                        <a:spcAft>
                          <a:spcPts val="0"/>
                        </a:spcAft>
                      </a:pPr>
                      <a:r>
                        <a:rPr lang="en-CA" sz="800" baseline="0" dirty="0">
                          <a:effectLst/>
                          <a:latin typeface="Arial" panose="020B0604020202020204" pitchFamily="34" charset="0"/>
                          <a:ea typeface="黑体" panose="02010609060101010101" pitchFamily="49" charset="-122"/>
                        </a:rPr>
                        <a:t>Velocity (Volume/</a:t>
                      </a:r>
                      <a:r>
                        <a:rPr lang="en-CA" sz="800" baseline="0" dirty="0" err="1">
                          <a:effectLst/>
                          <a:latin typeface="Arial" panose="020B0604020202020204" pitchFamily="34" charset="0"/>
                          <a:ea typeface="黑体" panose="02010609060101010101" pitchFamily="49" charset="-122"/>
                        </a:rPr>
                        <a:t>M.Cap</a:t>
                      </a:r>
                      <a:r>
                        <a:rPr lang="en-CA" sz="800" baseline="0" dirty="0">
                          <a:effectLst/>
                          <a:latin typeface="Arial" panose="020B0604020202020204" pitchFamily="34" charset="0"/>
                          <a:ea typeface="黑体" panose="02010609060101010101" pitchFamily="49" charset="-122"/>
                        </a:rPr>
                        <a:t>)</a:t>
                      </a:r>
                      <a:endParaRPr lang="zh-CN" sz="800" baseline="0" dirty="0">
                        <a:effectLst/>
                        <a:latin typeface="Arial" panose="020B0604020202020204" pitchFamily="34" charset="0"/>
                        <a:ea typeface="黑体" panose="02010609060101010101" pitchFamily="49" charset="-122"/>
                      </a:endParaRPr>
                    </a:p>
                  </a:txBody>
                  <a:tcPr marL="36000" marR="36000" marT="36000" marB="36000">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3598100027"/>
                  </a:ext>
                </a:extLst>
              </a:tr>
              <a:tr h="0">
                <a:tc>
                  <a:txBody>
                    <a:bodyPr/>
                    <a:lstStyle/>
                    <a:p>
                      <a:pPr algn="l">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Tether (USDT)</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$1.02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smtClean="0">
                          <a:solidFill>
                            <a:schemeClr val="tx1"/>
                          </a:solidFill>
                          <a:effectLst/>
                          <a:latin typeface="Arial" panose="020B0604020202020204" pitchFamily="34" charset="0"/>
                          <a:ea typeface="黑体" panose="02010609060101010101" pitchFamily="49" charset="-122"/>
                        </a:rPr>
                        <a:t>$</a:t>
                      </a:r>
                      <a:r>
                        <a:rPr lang="en-CA" sz="800" b="0" baseline="0" dirty="0">
                          <a:solidFill>
                            <a:schemeClr val="tx1"/>
                          </a:solidFill>
                          <a:effectLst/>
                          <a:latin typeface="Arial" panose="020B0604020202020204" pitchFamily="34" charset="0"/>
                          <a:ea typeface="黑体" panose="02010609060101010101" pitchFamily="49" charset="-122"/>
                        </a:rPr>
                        <a:t>1,898,037,885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$4,372,940,348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71.3%</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95.7%</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230.4%</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38100" cmpd="sng">
                      <a:noFill/>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079127189"/>
                  </a:ext>
                </a:extLst>
              </a:tr>
              <a:tr h="0">
                <a:tc>
                  <a:txBody>
                    <a:bodyPr/>
                    <a:lstStyle/>
                    <a:p>
                      <a:pPr algn="l">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USD Coin (USDC)</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$248,951,712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$22,783,697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9.3%</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0.5%</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9.2%</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158802343"/>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TrueUSD (TUSD)</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$208,223,689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$55,522,929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7.8%</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1.2%</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26.7%</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646614428"/>
                  </a:ext>
                </a:extLst>
              </a:tr>
              <a:tr h="124032">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Paxos Standard (PAX)</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$146,552,983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$66,809,144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5.5%</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1.5%</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45.6%</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992089652"/>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Gemini Dollar (GUSD)</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$1.02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$92,480,324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$45,384,295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3.5%</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1.0%</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49.1%</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782657839"/>
                  </a:ext>
                </a:extLst>
              </a:tr>
              <a:tr h="0">
                <a:tc>
                  <a:txBody>
                    <a:bodyPr/>
                    <a:lstStyle/>
                    <a:p>
                      <a:pPr algn="l">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Dai (DAI)</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$1.01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$69,602,899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$4,526,737 </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2.6%</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0.1%</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6.5%</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959921344"/>
                  </a:ext>
                </a:extLst>
              </a:tr>
              <a:tr h="0">
                <a:tc>
                  <a:txBody>
                    <a:bodyPr/>
                    <a:lstStyle/>
                    <a:p>
                      <a:pPr algn="l">
                        <a:lnSpc>
                          <a:spcPct val="115000"/>
                        </a:lnSpc>
                        <a:spcAft>
                          <a:spcPts val="0"/>
                        </a:spcAft>
                      </a:pPr>
                      <a:r>
                        <a:rPr lang="en-CA" sz="800" b="1" baseline="0">
                          <a:solidFill>
                            <a:schemeClr val="tx1"/>
                          </a:solidFill>
                          <a:effectLst/>
                          <a:latin typeface="Arial" panose="020B0604020202020204" pitchFamily="34" charset="0"/>
                          <a:ea typeface="黑体" panose="02010609060101010101" pitchFamily="49" charset="-122"/>
                        </a:rPr>
                        <a:t>Total</a:t>
                      </a:r>
                      <a:endParaRPr lang="zh-CN" sz="800" b="1"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a:solidFill>
                            <a:schemeClr val="tx1"/>
                          </a:solidFill>
                          <a:effectLst/>
                          <a:latin typeface="Arial" panose="020B0604020202020204" pitchFamily="34" charset="0"/>
                          <a:ea typeface="黑体" panose="02010609060101010101" pitchFamily="49" charset="-122"/>
                        </a:rPr>
                        <a:t> </a:t>
                      </a:r>
                      <a:endParaRPr lang="zh-CN" sz="800" b="1"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dirty="0" smtClean="0">
                          <a:solidFill>
                            <a:schemeClr val="tx1"/>
                          </a:solidFill>
                          <a:effectLst/>
                          <a:latin typeface="Arial" panose="020B0604020202020204" pitchFamily="34" charset="0"/>
                          <a:ea typeface="黑体" panose="02010609060101010101" pitchFamily="49" charset="-122"/>
                        </a:rPr>
                        <a:t>$</a:t>
                      </a:r>
                      <a:r>
                        <a:rPr lang="en-CA" sz="800" b="1" baseline="0" dirty="0">
                          <a:solidFill>
                            <a:schemeClr val="tx1"/>
                          </a:solidFill>
                          <a:effectLst/>
                          <a:latin typeface="Arial" panose="020B0604020202020204" pitchFamily="34" charset="0"/>
                          <a:ea typeface="黑体" panose="02010609060101010101" pitchFamily="49" charset="-122"/>
                        </a:rPr>
                        <a:t>2,663,849,493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 $4,567,967,150 </a:t>
                      </a:r>
                      <a:endParaRPr lang="zh-CN" sz="800" b="1"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100%</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100%</a:t>
                      </a:r>
                      <a:endParaRPr lang="zh-CN" sz="800" b="0" baseline="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287597808"/>
                  </a:ext>
                </a:extLst>
              </a:tr>
            </a:tbl>
          </a:graphicData>
        </a:graphic>
      </p:graphicFrame>
      <p:sp>
        <p:nvSpPr>
          <p:cNvPr id="10" name="内容占位符 1"/>
          <p:cNvSpPr>
            <a:spLocks noGrp="1"/>
          </p:cNvSpPr>
          <p:nvPr>
            <p:ph sz="half" idx="2"/>
          </p:nvPr>
        </p:nvSpPr>
        <p:spPr>
          <a:xfrm>
            <a:off x="1202850" y="2323757"/>
            <a:ext cx="5915500" cy="126766"/>
          </a:xfrm>
        </p:spPr>
        <p:txBody>
          <a:bodyPr/>
          <a:lstStyle/>
          <a:p>
            <a:pPr>
              <a:spcAft>
                <a:spcPts val="300"/>
              </a:spcAft>
            </a:pPr>
            <a:r>
              <a:rPr lang="en-US" altLang="zh-CN" sz="800" b="1" dirty="0">
                <a:solidFill>
                  <a:schemeClr val="tx1"/>
                </a:solidFill>
              </a:rPr>
              <a:t>01-Oct-18</a:t>
            </a:r>
          </a:p>
        </p:txBody>
      </p:sp>
      <p:sp>
        <p:nvSpPr>
          <p:cNvPr id="11" name="内容占位符 1"/>
          <p:cNvSpPr>
            <a:spLocks noGrp="1"/>
          </p:cNvSpPr>
          <p:nvPr>
            <p:ph sz="half" idx="2"/>
          </p:nvPr>
        </p:nvSpPr>
        <p:spPr>
          <a:xfrm>
            <a:off x="1202850" y="4084667"/>
            <a:ext cx="5915500" cy="126766"/>
          </a:xfrm>
        </p:spPr>
        <p:txBody>
          <a:bodyPr/>
          <a:lstStyle/>
          <a:p>
            <a:pPr>
              <a:spcAft>
                <a:spcPts val="300"/>
              </a:spcAft>
            </a:pPr>
            <a:r>
              <a:rPr lang="en-US" altLang="zh-CN" sz="800" b="1" dirty="0">
                <a:solidFill>
                  <a:schemeClr val="tx1"/>
                </a:solidFill>
              </a:rPr>
              <a:t>15-Nov-18</a:t>
            </a:r>
          </a:p>
        </p:txBody>
      </p:sp>
      <p:sp>
        <p:nvSpPr>
          <p:cNvPr id="12" name="内容占位符 1"/>
          <p:cNvSpPr>
            <a:spLocks noGrp="1"/>
          </p:cNvSpPr>
          <p:nvPr>
            <p:ph sz="half" idx="2"/>
          </p:nvPr>
        </p:nvSpPr>
        <p:spPr>
          <a:xfrm>
            <a:off x="1202850" y="6482746"/>
            <a:ext cx="5915500" cy="126766"/>
          </a:xfrm>
        </p:spPr>
        <p:txBody>
          <a:bodyPr/>
          <a:lstStyle/>
          <a:p>
            <a:pPr>
              <a:spcAft>
                <a:spcPts val="300"/>
              </a:spcAft>
            </a:pPr>
            <a:r>
              <a:rPr lang="en-US" altLang="zh-CN" sz="800" b="1" dirty="0">
                <a:solidFill>
                  <a:schemeClr val="tx1"/>
                </a:solidFill>
              </a:rPr>
              <a:t>29-Dec-18</a:t>
            </a:r>
          </a:p>
        </p:txBody>
      </p:sp>
      <p:graphicFrame>
        <p:nvGraphicFramePr>
          <p:cNvPr id="13" name="Table 6"/>
          <p:cNvGraphicFramePr>
            <a:graphicFrameLocks noGrp="1"/>
          </p:cNvGraphicFramePr>
          <p:nvPr>
            <p:extLst>
              <p:ext uri="{D42A27DB-BD31-4B8C-83A1-F6EECF244321}">
                <p14:modId xmlns:p14="http://schemas.microsoft.com/office/powerpoint/2010/main" val="1526595734"/>
              </p:ext>
            </p:extLst>
          </p:nvPr>
        </p:nvGraphicFramePr>
        <p:xfrm>
          <a:off x="1179600" y="9991435"/>
          <a:ext cx="5931873" cy="386024"/>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43</a:t>
                      </a:r>
                      <a:r>
                        <a:rPr lang="en-US" altLang="zh-CN" sz="700" b="0" i="0" baseline="0" dirty="0" smtClean="0">
                          <a:solidFill>
                            <a:schemeClr val="accent1"/>
                          </a:solidFill>
                          <a:latin typeface="Arial" panose="020B0604020202020204" pitchFamily="34" charset="0"/>
                          <a:cs typeface="Arial" panose="020B0604020202020204" pitchFamily="34" charset="0"/>
                        </a:rPr>
                        <a:t> </a:t>
                      </a:r>
                      <a:r>
                        <a:rPr lang="en-US" altLang="zh-CN" sz="700" b="0" i="0" baseline="0" dirty="0" err="1" smtClean="0">
                          <a:solidFill>
                            <a:schemeClr val="accent1"/>
                          </a:solidFill>
                          <a:latin typeface="Arial" panose="020B0604020202020204" pitchFamily="34" charset="0"/>
                          <a:cs typeface="Arial" panose="020B0604020202020204" pitchFamily="34" charset="0"/>
                        </a:rPr>
                        <a:t>Stablecoin</a:t>
                      </a:r>
                      <a:r>
                        <a:rPr lang="en-US" altLang="zh-CN" sz="700" b="0" i="0" baseline="0" dirty="0" smtClean="0">
                          <a:solidFill>
                            <a:schemeClr val="accent1"/>
                          </a:solidFill>
                          <a:latin typeface="Arial" panose="020B0604020202020204" pitchFamily="34" charset="0"/>
                          <a:cs typeface="Arial" panose="020B0604020202020204" pitchFamily="34" charset="0"/>
                        </a:rPr>
                        <a:t> Index. Accessed December 8, 2018. https://stablecoinindex.com/volume</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graphicFrame>
        <p:nvGraphicFramePr>
          <p:cNvPr id="14" name="表格 13"/>
          <p:cNvGraphicFramePr>
            <a:graphicFrameLocks noGrp="1"/>
          </p:cNvGraphicFramePr>
          <p:nvPr>
            <p:extLst>
              <p:ext uri="{D42A27DB-BD31-4B8C-83A1-F6EECF244321}">
                <p14:modId xmlns:p14="http://schemas.microsoft.com/office/powerpoint/2010/main" val="2041527541"/>
              </p:ext>
            </p:extLst>
          </p:nvPr>
        </p:nvGraphicFramePr>
        <p:xfrm>
          <a:off x="1207321" y="1866325"/>
          <a:ext cx="5911029" cy="265920"/>
        </p:xfrm>
        <a:graphic>
          <a:graphicData uri="http://schemas.openxmlformats.org/drawingml/2006/table">
            <a:tbl>
              <a:tblPr firstRow="1" bandRow="1">
                <a:tableStyleId>{5C22544A-7EE6-4342-B048-85BDC9FD1C3A}</a:tableStyleId>
              </a:tblPr>
              <a:tblGrid>
                <a:gridCol w="5911029">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7 — </a:t>
                      </a:r>
                      <a:r>
                        <a:rPr lang="en-US" altLang="zh-CN" sz="800" b="0" i="1" baseline="0" dirty="0" err="1" smtClean="0">
                          <a:solidFill>
                            <a:schemeClr val="tx1"/>
                          </a:solidFill>
                          <a:latin typeface="Arial" panose="020B0604020202020204" pitchFamily="34" charset="0"/>
                          <a:ea typeface="黑体" panose="02010609060101010101" pitchFamily="49" charset="-122"/>
                        </a:rPr>
                        <a:t>Stablecoin</a:t>
                      </a:r>
                      <a:r>
                        <a:rPr lang="en-US" altLang="zh-CN" sz="800" b="0" i="1" baseline="0" dirty="0" smtClean="0">
                          <a:solidFill>
                            <a:schemeClr val="tx1"/>
                          </a:solidFill>
                          <a:latin typeface="Arial" panose="020B0604020202020204" pitchFamily="34" charset="0"/>
                          <a:ea typeface="黑体" panose="02010609060101010101" pitchFamily="49" charset="-122"/>
                        </a:rPr>
                        <a:t> Market Cap and Volume (Data from: www.coinmetrics.io)</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
        <p:nvSpPr>
          <p:cNvPr id="3" name="Down Arrow 2"/>
          <p:cNvSpPr/>
          <p:nvPr/>
        </p:nvSpPr>
        <p:spPr>
          <a:xfrm>
            <a:off x="3265391" y="2544426"/>
            <a:ext cx="152400" cy="129415"/>
          </a:xfrm>
          <a:prstGeom prst="downArrow">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p:cNvSpPr/>
          <p:nvPr/>
        </p:nvSpPr>
        <p:spPr>
          <a:xfrm>
            <a:off x="3257440" y="4325519"/>
            <a:ext cx="152400" cy="129415"/>
          </a:xfrm>
          <a:prstGeom prst="downArrow">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wn Arrow 15"/>
          <p:cNvSpPr/>
          <p:nvPr/>
        </p:nvSpPr>
        <p:spPr>
          <a:xfrm>
            <a:off x="3305148" y="6726813"/>
            <a:ext cx="152400" cy="129415"/>
          </a:xfrm>
          <a:prstGeom prst="downArrow">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4016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3715873"/>
            <a:ext cx="2854800" cy="3454151"/>
          </a:xfrm>
        </p:spPr>
        <p:txBody>
          <a:bodyPr/>
          <a:lstStyle/>
          <a:p>
            <a:r>
              <a:rPr lang="en-US" altLang="zh-CN" dirty="0"/>
              <a:t>USDT is the second most traded </a:t>
            </a:r>
            <a:r>
              <a:rPr lang="en-US" altLang="zh-CN" dirty="0" err="1"/>
              <a:t>cryptoasset</a:t>
            </a:r>
            <a:r>
              <a:rPr lang="en-US" altLang="zh-CN" dirty="0"/>
              <a:t> after BTC, measuring at 60% of BTC’s volume. Its ~$1.8 billion market </a:t>
            </a:r>
            <a:r>
              <a:rPr lang="en-US" altLang="zh-CN" dirty="0" err="1"/>
              <a:t>capitalisation</a:t>
            </a:r>
            <a:r>
              <a:rPr lang="en-US" altLang="zh-CN" dirty="0"/>
              <a:t> ranks it as a top ten </a:t>
            </a:r>
            <a:r>
              <a:rPr lang="en-US" altLang="zh-CN" dirty="0" err="1"/>
              <a:t>cryptoasset</a:t>
            </a:r>
            <a:r>
              <a:rPr lang="en-US" altLang="zh-CN" dirty="0"/>
              <a:t>. It is also the most ubiquitous </a:t>
            </a:r>
            <a:r>
              <a:rPr lang="en-US" altLang="zh-CN" dirty="0" err="1"/>
              <a:t>stablecoin</a:t>
            </a:r>
            <a:r>
              <a:rPr lang="en-US" altLang="zh-CN" dirty="0"/>
              <a:t>, sporting the most exchange listings; 50+, and most trading pairs; 200</a:t>
            </a:r>
            <a:r>
              <a:rPr lang="en-US" altLang="zh-CN" dirty="0" smtClean="0"/>
              <a:t>+.</a:t>
            </a:r>
            <a:endParaRPr lang="en-US" altLang="zh-CN" dirty="0"/>
          </a:p>
          <a:p>
            <a:r>
              <a:rPr lang="en-US" altLang="zh-CN" dirty="0"/>
              <a:t>With the launch of the four new regulated </a:t>
            </a:r>
            <a:r>
              <a:rPr lang="en-US" altLang="zh-CN" dirty="0" err="1"/>
              <a:t>fiatcoins</a:t>
            </a:r>
            <a:r>
              <a:rPr lang="en-US" altLang="zh-CN" dirty="0"/>
              <a:t>, however, and specifically since the market downturn beginning in mid-November, Tether has been slowly ceding its large lead in terms of volume and even more so with market cap</a:t>
            </a:r>
            <a:r>
              <a:rPr lang="en-US" altLang="zh-CN" dirty="0" smtClean="0"/>
              <a:t>.</a:t>
            </a:r>
            <a:endParaRPr lang="en-US" altLang="zh-CN" dirty="0"/>
          </a:p>
          <a:p>
            <a:r>
              <a:rPr lang="en-US" altLang="zh-CN" dirty="0"/>
              <a:t>Meanwhile, </a:t>
            </a:r>
            <a:r>
              <a:rPr lang="en-US" altLang="zh-CN" dirty="0" err="1"/>
              <a:t>MakerDAO’s</a:t>
            </a:r>
            <a:r>
              <a:rPr lang="en-US" altLang="zh-CN" dirty="0"/>
              <a:t> DAI is currently holding 1.5% of all ETH as collateral in CDPs, having doubled this proportion in the last 3 </a:t>
            </a:r>
            <a:r>
              <a:rPr lang="en-US" altLang="zh-CN" dirty="0" smtClean="0"/>
              <a:t>months.</a:t>
            </a:r>
            <a:r>
              <a:rPr lang="en-US" altLang="zh-CN" baseline="40000" dirty="0" smtClean="0"/>
              <a:t>44</a:t>
            </a:r>
            <a:r>
              <a:rPr lang="en-US" altLang="zh-CN" dirty="0" smtClean="0"/>
              <a:t> </a:t>
            </a:r>
            <a:r>
              <a:rPr lang="en-US" altLang="zh-CN" dirty="0"/>
              <a:t>CDPs are currently </a:t>
            </a:r>
            <a:r>
              <a:rPr lang="en-US" altLang="zh-CN" dirty="0" err="1"/>
              <a:t>collateralised</a:t>
            </a:r>
            <a:r>
              <a:rPr lang="en-US" altLang="zh-CN" dirty="0"/>
              <a:t> at an average ratio of 250%, meaning there is $2.5 in ETH for every 1 DAI. </a:t>
            </a:r>
          </a:p>
          <a:p>
            <a:r>
              <a:rPr lang="en-US" altLang="zh-CN" dirty="0"/>
              <a:t>DAI’s $1 peg has stayed steady, and its smart contracts have handled the increased usage and stress without hesitation. With 55 million DAI in circulation, DAI is quickly becoming the de facto </a:t>
            </a:r>
            <a:r>
              <a:rPr lang="en-US" altLang="zh-CN" dirty="0" err="1"/>
              <a:t>decentralised</a:t>
            </a:r>
            <a:r>
              <a:rPr lang="en-US" altLang="zh-CN" dirty="0"/>
              <a:t> </a:t>
            </a:r>
            <a:r>
              <a:rPr lang="en-US" altLang="zh-CN" dirty="0" err="1"/>
              <a:t>stablecoin</a:t>
            </a:r>
            <a:r>
              <a:rPr lang="en-US" altLang="zh-CN" dirty="0"/>
              <a:t> for the </a:t>
            </a:r>
            <a:r>
              <a:rPr lang="en-US" altLang="zh-CN" dirty="0" err="1"/>
              <a:t>tokenised</a:t>
            </a:r>
            <a:r>
              <a:rPr lang="en-US" altLang="zh-CN" dirty="0"/>
              <a:t> economy. Its integration in </a:t>
            </a:r>
            <a:r>
              <a:rPr lang="en-US" altLang="zh-CN" dirty="0" err="1"/>
              <a:t>dApps</a:t>
            </a:r>
            <a:r>
              <a:rPr lang="en-US" altLang="zh-CN" dirty="0"/>
              <a:t> and protocols </a:t>
            </a:r>
            <a:r>
              <a:rPr lang="en-US" altLang="zh-CN" dirty="0" smtClean="0"/>
              <a:t>— </a:t>
            </a:r>
            <a:r>
              <a:rPr lang="en-US" altLang="zh-CN" dirty="0"/>
              <a:t>especially those building open financial infrastructure </a:t>
            </a:r>
            <a:r>
              <a:rPr lang="en-US" altLang="zh-CN" dirty="0" smtClean="0"/>
              <a:t>— </a:t>
            </a:r>
            <a:r>
              <a:rPr lang="en-US" altLang="zh-CN" dirty="0"/>
              <a:t>is widespread and significant</a:t>
            </a:r>
            <a:r>
              <a:rPr lang="en-US" altLang="zh-CN" dirty="0" smtClean="0"/>
              <a:t>.</a:t>
            </a:r>
            <a:endParaRPr lang="zh-CN" altLang="en-US" dirty="0"/>
          </a:p>
        </p:txBody>
      </p:sp>
      <p:sp>
        <p:nvSpPr>
          <p:cNvPr id="3" name="内容占位符 2"/>
          <p:cNvSpPr>
            <a:spLocks noGrp="1"/>
          </p:cNvSpPr>
          <p:nvPr>
            <p:ph sz="half" idx="3"/>
          </p:nvPr>
        </p:nvSpPr>
        <p:spPr>
          <a:xfrm>
            <a:off x="4263550" y="408739"/>
            <a:ext cx="2854800" cy="8527334"/>
          </a:xfrm>
        </p:spPr>
        <p:txBody>
          <a:bodyPr/>
          <a:lstStyle/>
          <a:p>
            <a:pPr>
              <a:spcAft>
                <a:spcPts val="0"/>
              </a:spcAft>
            </a:pPr>
            <a:r>
              <a:rPr lang="en-US" altLang="zh-CN" b="1" dirty="0">
                <a:solidFill>
                  <a:schemeClr val="tx2"/>
                </a:solidFill>
              </a:rPr>
              <a:t>5. Regulation &amp; Compliance</a:t>
            </a:r>
          </a:p>
          <a:p>
            <a:r>
              <a:rPr lang="en-US" altLang="zh-CN" dirty="0"/>
              <a:t>Regulatory compliance is imperative for any </a:t>
            </a:r>
            <a:r>
              <a:rPr lang="en-US" altLang="zh-CN" dirty="0" err="1"/>
              <a:t>stablecoin</a:t>
            </a:r>
            <a:r>
              <a:rPr lang="en-US" altLang="zh-CN" dirty="0"/>
              <a:t> issuer that seeks to interact with the established global financial services industry. It is the goal of many in the </a:t>
            </a:r>
            <a:r>
              <a:rPr lang="en-US" altLang="zh-CN" dirty="0" err="1"/>
              <a:t>stablecoin</a:t>
            </a:r>
            <a:r>
              <a:rPr lang="en-US" altLang="zh-CN" dirty="0"/>
              <a:t> space to coexist and cooperate with legacy financial institutions, and to do this, they must submit themselves to the same stringent standards. </a:t>
            </a:r>
          </a:p>
          <a:p>
            <a:r>
              <a:rPr lang="en-US" altLang="zh-CN" dirty="0"/>
              <a:t>While a fully regulated and licensed operation is the clear goal for compliant </a:t>
            </a:r>
            <a:r>
              <a:rPr lang="en-US" altLang="zh-CN" dirty="0" err="1"/>
              <a:t>stablecoins</a:t>
            </a:r>
            <a:r>
              <a:rPr lang="en-US" altLang="zh-CN" dirty="0"/>
              <a:t>, it’s worth noting that for the </a:t>
            </a:r>
            <a:r>
              <a:rPr lang="en-US" altLang="zh-CN" dirty="0" err="1"/>
              <a:t>decentralised</a:t>
            </a:r>
            <a:r>
              <a:rPr lang="en-US" altLang="zh-CN" dirty="0"/>
              <a:t> cohort of </a:t>
            </a:r>
            <a:r>
              <a:rPr lang="en-US" altLang="zh-CN" dirty="0" err="1"/>
              <a:t>stablecoins</a:t>
            </a:r>
            <a:r>
              <a:rPr lang="en-US" altLang="zh-CN" dirty="0"/>
              <a:t>, compliance requirements often stand in direct opposition to elements of their ethos.</a:t>
            </a:r>
          </a:p>
          <a:p>
            <a:pPr>
              <a:spcAft>
                <a:spcPts val="0"/>
              </a:spcAft>
            </a:pPr>
            <a:r>
              <a:rPr lang="en-US" altLang="zh-CN" dirty="0">
                <a:solidFill>
                  <a:schemeClr val="tx2"/>
                </a:solidFill>
              </a:rPr>
              <a:t>5.1 Legal </a:t>
            </a:r>
            <a:r>
              <a:rPr lang="en-US" altLang="zh-CN" dirty="0" smtClean="0">
                <a:solidFill>
                  <a:schemeClr val="tx2"/>
                </a:solidFill>
              </a:rPr>
              <a:t>Treatment</a:t>
            </a:r>
            <a:endParaRPr lang="en-US" altLang="zh-CN" dirty="0">
              <a:solidFill>
                <a:schemeClr val="tx2"/>
              </a:solidFill>
            </a:endParaRPr>
          </a:p>
          <a:p>
            <a:r>
              <a:rPr lang="en-US" altLang="zh-CN" dirty="0"/>
              <a:t>With uncertainty surrounding legal treatment of different </a:t>
            </a:r>
            <a:r>
              <a:rPr lang="en-US" altLang="zh-CN" dirty="0" err="1"/>
              <a:t>cryptoassets</a:t>
            </a:r>
            <a:r>
              <a:rPr lang="en-US" altLang="zh-CN" dirty="0"/>
              <a:t> and token types, it’s important to understand how </a:t>
            </a:r>
            <a:r>
              <a:rPr lang="en-US" altLang="zh-CN" dirty="0" err="1"/>
              <a:t>stablecoins</a:t>
            </a:r>
            <a:r>
              <a:rPr lang="en-US" altLang="zh-CN" dirty="0"/>
              <a:t> are </a:t>
            </a:r>
            <a:r>
              <a:rPr lang="en-US" altLang="zh-CN" dirty="0" err="1"/>
              <a:t>recognised</a:t>
            </a:r>
            <a:r>
              <a:rPr lang="en-US" altLang="zh-CN" dirty="0"/>
              <a:t> by regulators. After ascertaining </a:t>
            </a:r>
            <a:r>
              <a:rPr lang="en-US" altLang="zh-CN" i="1" dirty="0"/>
              <a:t>what</a:t>
            </a:r>
            <a:r>
              <a:rPr lang="en-US" altLang="zh-CN" dirty="0"/>
              <a:t>, </a:t>
            </a:r>
            <a:r>
              <a:rPr lang="en-US" altLang="zh-CN" dirty="0" err="1"/>
              <a:t>stablecoins</a:t>
            </a:r>
            <a:r>
              <a:rPr lang="en-US" altLang="zh-CN" dirty="0"/>
              <a:t> actually are from the perspective of regulators, we can understand how </a:t>
            </a:r>
            <a:r>
              <a:rPr lang="en-US" altLang="zh-CN" dirty="0" err="1"/>
              <a:t>stablecoin</a:t>
            </a:r>
            <a:r>
              <a:rPr lang="en-US" altLang="zh-CN" dirty="0"/>
              <a:t> issuers are regulated. </a:t>
            </a:r>
          </a:p>
          <a:p>
            <a:r>
              <a:rPr lang="en-US" altLang="zh-CN" dirty="0"/>
              <a:t>Especially with recent Securities and Exchange Commission (SEC) enforcement against ICOs as unregistered securities, and against unregistered securities exchanges, properly navigating regulatory waters is </a:t>
            </a:r>
            <a:r>
              <a:rPr lang="en-US" altLang="zh-CN" dirty="0" smtClean="0"/>
              <a:t>imperative.</a:t>
            </a:r>
            <a:r>
              <a:rPr lang="en-US" altLang="zh-CN" baseline="40000" dirty="0" smtClean="0"/>
              <a:t>45</a:t>
            </a:r>
            <a:endParaRPr lang="en-US" altLang="zh-CN" baseline="40000" dirty="0"/>
          </a:p>
          <a:p>
            <a:r>
              <a:rPr lang="en-US" altLang="zh-CN" dirty="0"/>
              <a:t>Intuitively, </a:t>
            </a:r>
            <a:r>
              <a:rPr lang="en-US" altLang="zh-CN" dirty="0" err="1"/>
              <a:t>stablecoins</a:t>
            </a:r>
            <a:r>
              <a:rPr lang="en-US" altLang="zh-CN" dirty="0"/>
              <a:t> seem to lack the definitive signs of </a:t>
            </a:r>
            <a:r>
              <a:rPr lang="en-US" altLang="zh-CN" dirty="0" smtClean="0"/>
              <a:t/>
            </a:r>
            <a:br>
              <a:rPr lang="en-US" altLang="zh-CN" dirty="0" smtClean="0"/>
            </a:br>
            <a:r>
              <a:rPr lang="en-US" altLang="zh-CN" dirty="0" smtClean="0"/>
              <a:t>a </a:t>
            </a:r>
            <a:r>
              <a:rPr lang="en-US" altLang="zh-CN" dirty="0"/>
              <a:t>security, as they are expressly meant to do anything but appreciate (or depreciate). Specifically, a rational user does not purchase </a:t>
            </a:r>
            <a:r>
              <a:rPr lang="en-US" altLang="zh-CN" dirty="0" err="1"/>
              <a:t>stablecoins</a:t>
            </a:r>
            <a:r>
              <a:rPr lang="en-US" altLang="zh-CN" dirty="0"/>
              <a:t> with the expectation to profit from a third party’s enterprise and </a:t>
            </a:r>
            <a:r>
              <a:rPr lang="en-US" altLang="zh-CN" dirty="0" smtClean="0"/>
              <a:t>success.</a:t>
            </a:r>
            <a:r>
              <a:rPr lang="en-US" altLang="zh-CN" baseline="40000" dirty="0" smtClean="0"/>
              <a:t>46</a:t>
            </a:r>
            <a:r>
              <a:rPr lang="en-US" altLang="zh-CN" dirty="0" smtClean="0"/>
              <a:t> </a:t>
            </a:r>
            <a:r>
              <a:rPr lang="en-US" altLang="zh-CN" dirty="0"/>
              <a:t>Success would in fact preclude it from being a good </a:t>
            </a:r>
            <a:r>
              <a:rPr lang="en-US" altLang="zh-CN" dirty="0" smtClean="0"/>
              <a:t>investment.</a:t>
            </a:r>
            <a:r>
              <a:rPr lang="en-US" altLang="zh-CN" baseline="40000" dirty="0" smtClean="0"/>
              <a:t>47</a:t>
            </a:r>
            <a:endParaRPr lang="en-US" altLang="zh-CN" baseline="40000" dirty="0"/>
          </a:p>
          <a:p>
            <a:r>
              <a:rPr lang="en-US" altLang="zh-CN" dirty="0"/>
              <a:t>Because </a:t>
            </a:r>
            <a:r>
              <a:rPr lang="en-US" altLang="zh-CN" dirty="0" err="1"/>
              <a:t>stablecoins</a:t>
            </a:r>
            <a:r>
              <a:rPr lang="en-US" altLang="zh-CN" dirty="0"/>
              <a:t> are meant to be money, they much more resemble currencies and, in some cases, commodities. The operative concept is that </a:t>
            </a:r>
            <a:r>
              <a:rPr lang="en-US" altLang="zh-CN" dirty="0" err="1"/>
              <a:t>stablecoins</a:t>
            </a:r>
            <a:r>
              <a:rPr lang="en-US" altLang="zh-CN" dirty="0"/>
              <a:t> </a:t>
            </a:r>
            <a:r>
              <a:rPr lang="en-US" altLang="zh-CN" dirty="0" smtClean="0"/>
              <a:t/>
            </a:r>
            <a:br>
              <a:rPr lang="en-US" altLang="zh-CN" dirty="0" smtClean="0"/>
            </a:br>
            <a:r>
              <a:rPr lang="en-US" altLang="zh-CN" dirty="0" smtClean="0"/>
              <a:t>(</a:t>
            </a:r>
            <a:r>
              <a:rPr lang="en-US" altLang="zh-CN" dirty="0"/>
              <a:t>at least </a:t>
            </a:r>
            <a:r>
              <a:rPr lang="en-US" altLang="zh-CN" dirty="0" err="1"/>
              <a:t>fiatcoins</a:t>
            </a:r>
            <a:r>
              <a:rPr lang="en-US" altLang="zh-CN" dirty="0"/>
              <a:t>) are simply digital representations of </a:t>
            </a:r>
            <a:r>
              <a:rPr lang="en-US" altLang="zh-CN" dirty="0" smtClean="0"/>
              <a:t/>
            </a:r>
            <a:br>
              <a:rPr lang="en-US" altLang="zh-CN" dirty="0" smtClean="0"/>
            </a:br>
            <a:r>
              <a:rPr lang="en-US" altLang="zh-CN" dirty="0" smtClean="0"/>
              <a:t>off-chain </a:t>
            </a:r>
            <a:r>
              <a:rPr lang="en-US" altLang="zh-CN" dirty="0"/>
              <a:t>assets. If those assets are currencies or commodities, so must be the </a:t>
            </a:r>
            <a:r>
              <a:rPr lang="en-US" altLang="zh-CN" dirty="0" err="1"/>
              <a:t>tokenised</a:t>
            </a:r>
            <a:r>
              <a:rPr lang="en-US" altLang="zh-CN" dirty="0"/>
              <a:t> versions. If not treated as currencies directly, they can be treated as vehicles which represent the currency </a:t>
            </a:r>
            <a:r>
              <a:rPr lang="en-US" altLang="zh-CN" dirty="0" smtClean="0"/>
              <a:t>— </a:t>
            </a:r>
            <a:r>
              <a:rPr lang="en-US" altLang="zh-CN" dirty="0"/>
              <a:t>as in prepaid instruments. Indeed, below we </a:t>
            </a:r>
            <a:r>
              <a:rPr lang="en-US" altLang="zh-CN" dirty="0" err="1"/>
              <a:t>analyse</a:t>
            </a:r>
            <a:r>
              <a:rPr lang="en-US" altLang="zh-CN" dirty="0"/>
              <a:t> how specific jurisdictions are treating </a:t>
            </a:r>
            <a:r>
              <a:rPr lang="en-US" altLang="zh-CN" dirty="0" err="1"/>
              <a:t>fiatcoins,and</a:t>
            </a:r>
            <a:r>
              <a:rPr lang="en-US" altLang="zh-CN" dirty="0"/>
              <a:t> see that a theme </a:t>
            </a:r>
            <a:r>
              <a:rPr lang="en-US" altLang="zh-CN" dirty="0" smtClean="0"/>
              <a:t/>
            </a:r>
            <a:br>
              <a:rPr lang="en-US" altLang="zh-CN" dirty="0" smtClean="0"/>
            </a:br>
            <a:r>
              <a:rPr lang="en-US" altLang="zh-CN" dirty="0" smtClean="0"/>
              <a:t>of </a:t>
            </a:r>
            <a:r>
              <a:rPr lang="en-US" altLang="zh-CN" dirty="0"/>
              <a:t>prepaid instruments is evolving</a:t>
            </a:r>
            <a:r>
              <a:rPr lang="en-US" altLang="zh-CN" dirty="0" smtClean="0"/>
              <a:t>.</a:t>
            </a:r>
            <a:endParaRPr lang="en-US" altLang="zh-CN" dirty="0"/>
          </a:p>
          <a:p>
            <a:r>
              <a:rPr lang="en-US" altLang="zh-CN" dirty="0"/>
              <a:t>Regulatory bodies have begun forming consensus that treatment is based on the target asset, not </a:t>
            </a:r>
            <a:r>
              <a:rPr lang="en-US" altLang="zh-CN" dirty="0" err="1"/>
              <a:t>tokenisation</a:t>
            </a:r>
            <a:r>
              <a:rPr lang="en-US" altLang="zh-CN" dirty="0"/>
              <a:t> thereof. The UK FCA has recently stated that, “The regulatory status of an asset or activity should not be affected by the use of DLT [distributed ledger technology] and the process of </a:t>
            </a:r>
            <a:r>
              <a:rPr lang="en-US" altLang="zh-CN" dirty="0" err="1"/>
              <a:t>tokenisation</a:t>
            </a:r>
            <a:r>
              <a:rPr lang="en-US" altLang="zh-CN" dirty="0"/>
              <a:t>, provided that doing so does not change the financial risk characteristics of the asset or the legal title to the underlying asset. If an existing asset is regulated, representing it as a token using a DLT platform should not change its regulatory status. However, the use of DLT may change the way in which regulation applies. For example, there may be differences in the systems and controls that a firm needs to have.” </a:t>
            </a:r>
            <a:r>
              <a:rPr lang="en-US" altLang="zh-CN" baseline="40000" dirty="0" smtClean="0"/>
              <a:t>48</a:t>
            </a:r>
            <a:endParaRPr lang="en-US" altLang="zh-CN" baseline="40000" dirty="0"/>
          </a:p>
        </p:txBody>
      </p:sp>
      <p:sp>
        <p:nvSpPr>
          <p:cNvPr id="4" name="灯片编号占位符 3"/>
          <p:cNvSpPr>
            <a:spLocks noGrp="1"/>
          </p:cNvSpPr>
          <p:nvPr>
            <p:ph type="sldNum" sz="quarter" idx="7"/>
          </p:nvPr>
        </p:nvSpPr>
        <p:spPr/>
        <p:txBody>
          <a:bodyPr/>
          <a:lstStyle/>
          <a:p>
            <a:fld id="{B6F15528-21DE-4FAA-801E-634DDDAF4B2B}" type="slidenum">
              <a:rPr lang="en-US" smtClean="0"/>
              <a:pPr/>
              <a:t>18</a:t>
            </a:fld>
            <a:endParaRPr lang="en-US" dirty="0"/>
          </a:p>
        </p:txBody>
      </p:sp>
      <p:sp>
        <p:nvSpPr>
          <p:cNvPr id="5" name="内容占位符 1"/>
          <p:cNvSpPr txBox="1">
            <a:spLocks/>
          </p:cNvSpPr>
          <p:nvPr/>
        </p:nvSpPr>
        <p:spPr>
          <a:xfrm>
            <a:off x="1202850" y="408739"/>
            <a:ext cx="5915500" cy="126766"/>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spcAft>
                <a:spcPts val="300"/>
              </a:spcAft>
            </a:pPr>
            <a:r>
              <a:rPr lang="en-US" altLang="zh-CN" sz="800" b="1" kern="0" dirty="0"/>
              <a:t>Dec 29, 2018</a:t>
            </a:r>
            <a:endParaRPr lang="en-US" altLang="zh-CN" sz="800" b="1" kern="0" dirty="0">
              <a:solidFill>
                <a:schemeClr val="tx1"/>
              </a:solidFill>
            </a:endParaRPr>
          </a:p>
        </p:txBody>
      </p:sp>
      <p:grpSp>
        <p:nvGrpSpPr>
          <p:cNvPr id="28" name="组合 27"/>
          <p:cNvGrpSpPr/>
          <p:nvPr/>
        </p:nvGrpSpPr>
        <p:grpSpPr>
          <a:xfrm>
            <a:off x="906907" y="684213"/>
            <a:ext cx="3442209" cy="2862590"/>
            <a:chOff x="906907" y="3060700"/>
            <a:chExt cx="3442209" cy="2862590"/>
          </a:xfrm>
        </p:grpSpPr>
        <p:graphicFrame>
          <p:nvGraphicFramePr>
            <p:cNvPr id="6" name="Chart 1"/>
            <p:cNvGraphicFramePr/>
            <p:nvPr>
              <p:extLst>
                <p:ext uri="{D42A27DB-BD31-4B8C-83A1-F6EECF244321}">
                  <p14:modId xmlns:p14="http://schemas.microsoft.com/office/powerpoint/2010/main" val="1018524860"/>
                </p:ext>
              </p:extLst>
            </p:nvPr>
          </p:nvGraphicFramePr>
          <p:xfrm>
            <a:off x="906907" y="3060700"/>
            <a:ext cx="1880319" cy="219370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8"/>
            <p:cNvGraphicFramePr/>
            <p:nvPr>
              <p:extLst>
                <p:ext uri="{D42A27DB-BD31-4B8C-83A1-F6EECF244321}">
                  <p14:modId xmlns:p14="http://schemas.microsoft.com/office/powerpoint/2010/main" val="3993616410"/>
                </p:ext>
              </p:extLst>
            </p:nvPr>
          </p:nvGraphicFramePr>
          <p:xfrm>
            <a:off x="2478274" y="3060700"/>
            <a:ext cx="1870842" cy="2208946"/>
          </p:xfrm>
          <a:graphic>
            <a:graphicData uri="http://schemas.openxmlformats.org/drawingml/2006/chart">
              <c:chart xmlns:c="http://schemas.openxmlformats.org/drawingml/2006/chart" xmlns:r="http://schemas.openxmlformats.org/officeDocument/2006/relationships" r:id="rId3"/>
            </a:graphicData>
          </a:graphic>
        </p:graphicFrame>
        <p:grpSp>
          <p:nvGrpSpPr>
            <p:cNvPr id="27" name="组合 26"/>
            <p:cNvGrpSpPr/>
            <p:nvPr/>
          </p:nvGrpSpPr>
          <p:grpSpPr>
            <a:xfrm>
              <a:off x="1202850" y="5316577"/>
              <a:ext cx="2790401" cy="606713"/>
              <a:chOff x="1202850" y="5365923"/>
              <a:chExt cx="2790401" cy="606713"/>
            </a:xfrm>
          </p:grpSpPr>
          <p:grpSp>
            <p:nvGrpSpPr>
              <p:cNvPr id="9" name="组合 8"/>
              <p:cNvGrpSpPr/>
              <p:nvPr/>
            </p:nvGrpSpPr>
            <p:grpSpPr>
              <a:xfrm>
                <a:off x="1202850" y="5365923"/>
                <a:ext cx="914425" cy="123111"/>
                <a:chOff x="431800" y="5393929"/>
                <a:chExt cx="914425" cy="123111"/>
              </a:xfrm>
            </p:grpSpPr>
            <p:sp>
              <p:nvSpPr>
                <p:cNvPr id="25" name="文本框 24"/>
                <p:cNvSpPr txBox="1"/>
                <p:nvPr/>
              </p:nvSpPr>
              <p:spPr>
                <a:xfrm>
                  <a:off x="584225" y="5393929"/>
                  <a:ext cx="762000" cy="123111"/>
                </a:xfrm>
                <a:prstGeom prst="rect">
                  <a:avLst/>
                </a:prstGeom>
                <a:noFill/>
              </p:spPr>
              <p:txBody>
                <a:bodyPr wrap="square" lIns="0" tIns="0" rIns="0" bIns="0" rtlCol="0">
                  <a:spAutoFit/>
                </a:bodyPr>
                <a:lstStyle/>
                <a:p>
                  <a:r>
                    <a:rPr lang="en-US" altLang="zh-CN" sz="800" dirty="0" smtClean="0">
                      <a:latin typeface="Arial" panose="020B0604020202020204" pitchFamily="34" charset="0"/>
                      <a:ea typeface="黑体" panose="02010609060101010101" pitchFamily="49" charset="-122"/>
                    </a:rPr>
                    <a:t>Tether (USDT)</a:t>
                  </a:r>
                  <a:endParaRPr lang="zh-CN" altLang="en-US" sz="800" dirty="0">
                    <a:latin typeface="Arial" panose="020B0604020202020204" pitchFamily="34" charset="0"/>
                    <a:ea typeface="黑体" panose="02010609060101010101" pitchFamily="49" charset="-122"/>
                  </a:endParaRPr>
                </a:p>
              </p:txBody>
            </p:sp>
            <p:sp>
              <p:nvSpPr>
                <p:cNvPr id="26" name="矩形 25"/>
                <p:cNvSpPr/>
                <p:nvPr/>
              </p:nvSpPr>
              <p:spPr>
                <a:xfrm>
                  <a:off x="431800" y="5393929"/>
                  <a:ext cx="108000" cy="108000"/>
                </a:xfrm>
                <a:prstGeom prst="rect">
                  <a:avLst/>
                </a:prstGeom>
                <a:solidFill>
                  <a:srgbClr val="D04A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组合 9"/>
              <p:cNvGrpSpPr/>
              <p:nvPr/>
            </p:nvGrpSpPr>
            <p:grpSpPr>
              <a:xfrm>
                <a:off x="2739812" y="5365923"/>
                <a:ext cx="1024839" cy="123111"/>
                <a:chOff x="1816786" y="5393929"/>
                <a:chExt cx="1024839" cy="123111"/>
              </a:xfrm>
            </p:grpSpPr>
            <p:sp>
              <p:nvSpPr>
                <p:cNvPr id="23" name="文本框 22"/>
                <p:cNvSpPr txBox="1"/>
                <p:nvPr/>
              </p:nvSpPr>
              <p:spPr>
                <a:xfrm>
                  <a:off x="1971675" y="5393929"/>
                  <a:ext cx="869950" cy="123111"/>
                </a:xfrm>
                <a:prstGeom prst="rect">
                  <a:avLst/>
                </a:prstGeom>
                <a:noFill/>
              </p:spPr>
              <p:txBody>
                <a:bodyPr wrap="square" lIns="0" tIns="0" rIns="0" bIns="0" rtlCol="0">
                  <a:spAutoFit/>
                </a:bodyPr>
                <a:lstStyle/>
                <a:p>
                  <a:r>
                    <a:rPr lang="en-US" altLang="zh-CN" sz="800" dirty="0" smtClean="0">
                      <a:latin typeface="Arial" panose="020B0604020202020204" pitchFamily="34" charset="0"/>
                      <a:ea typeface="黑体" panose="02010609060101010101" pitchFamily="49" charset="-122"/>
                    </a:rPr>
                    <a:t>USD Coin (USDC)</a:t>
                  </a:r>
                  <a:endParaRPr lang="zh-CN" altLang="en-US" sz="800" dirty="0">
                    <a:latin typeface="Arial" panose="020B0604020202020204" pitchFamily="34" charset="0"/>
                    <a:ea typeface="黑体" panose="02010609060101010101" pitchFamily="49" charset="-122"/>
                  </a:endParaRPr>
                </a:p>
              </p:txBody>
            </p:sp>
            <p:sp>
              <p:nvSpPr>
                <p:cNvPr id="24" name="矩形 23"/>
                <p:cNvSpPr/>
                <p:nvPr/>
              </p:nvSpPr>
              <p:spPr>
                <a:xfrm>
                  <a:off x="1816786" y="5393929"/>
                  <a:ext cx="108000" cy="108000"/>
                </a:xfrm>
                <a:prstGeom prst="rect">
                  <a:avLst/>
                </a:prstGeom>
                <a:solidFill>
                  <a:srgbClr val="EB8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p:cNvGrpSpPr/>
              <p:nvPr/>
            </p:nvGrpSpPr>
            <p:grpSpPr>
              <a:xfrm>
                <a:off x="1202850" y="5849525"/>
                <a:ext cx="941628" cy="123111"/>
                <a:chOff x="3175077" y="5393929"/>
                <a:chExt cx="941628" cy="123111"/>
              </a:xfrm>
            </p:grpSpPr>
            <p:sp>
              <p:nvSpPr>
                <p:cNvPr id="21" name="文本框 20"/>
                <p:cNvSpPr txBox="1"/>
                <p:nvPr/>
              </p:nvSpPr>
              <p:spPr>
                <a:xfrm>
                  <a:off x="3321050" y="5393929"/>
                  <a:ext cx="795655" cy="123111"/>
                </a:xfrm>
                <a:prstGeom prst="rect">
                  <a:avLst/>
                </a:prstGeom>
                <a:noFill/>
              </p:spPr>
              <p:txBody>
                <a:bodyPr wrap="square" lIns="0" tIns="0" rIns="0" bIns="0" rtlCol="0">
                  <a:spAutoFit/>
                </a:bodyPr>
                <a:lstStyle/>
                <a:p>
                  <a:r>
                    <a:rPr lang="en-US" altLang="zh-CN" sz="800" dirty="0" err="1" smtClean="0">
                      <a:latin typeface="Arial" panose="020B0604020202020204" pitchFamily="34" charset="0"/>
                      <a:ea typeface="黑体" panose="02010609060101010101" pitchFamily="49" charset="-122"/>
                    </a:rPr>
                    <a:t>TrueUSD</a:t>
                  </a:r>
                  <a:r>
                    <a:rPr lang="en-US" altLang="zh-CN" sz="800" dirty="0" smtClean="0">
                      <a:latin typeface="Arial" panose="020B0604020202020204" pitchFamily="34" charset="0"/>
                      <a:ea typeface="黑体" panose="02010609060101010101" pitchFamily="49" charset="-122"/>
                    </a:rPr>
                    <a:t> (TUSD)</a:t>
                  </a:r>
                  <a:endParaRPr lang="zh-CN" altLang="en-US" sz="800" dirty="0">
                    <a:latin typeface="Arial" panose="020B0604020202020204" pitchFamily="34" charset="0"/>
                    <a:ea typeface="黑体" panose="02010609060101010101" pitchFamily="49" charset="-122"/>
                  </a:endParaRPr>
                </a:p>
              </p:txBody>
            </p:sp>
            <p:sp>
              <p:nvSpPr>
                <p:cNvPr id="22" name="矩形 21"/>
                <p:cNvSpPr/>
                <p:nvPr/>
              </p:nvSpPr>
              <p:spPr>
                <a:xfrm>
                  <a:off x="3175077" y="5393929"/>
                  <a:ext cx="108000" cy="108000"/>
                </a:xfrm>
                <a:prstGeom prst="rect">
                  <a:avLst/>
                </a:prstGeom>
                <a:solidFill>
                  <a:srgbClr val="DB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nvGrpSpPr>
            <p:grpSpPr>
              <a:xfrm>
                <a:off x="1202850" y="5607724"/>
                <a:ext cx="1212875" cy="123111"/>
                <a:chOff x="431800" y="5896849"/>
                <a:chExt cx="1212875" cy="123111"/>
              </a:xfrm>
            </p:grpSpPr>
            <p:sp>
              <p:nvSpPr>
                <p:cNvPr id="19" name="文本框 18"/>
                <p:cNvSpPr txBox="1"/>
                <p:nvPr/>
              </p:nvSpPr>
              <p:spPr>
                <a:xfrm>
                  <a:off x="584225" y="5896849"/>
                  <a:ext cx="1060450" cy="123111"/>
                </a:xfrm>
                <a:prstGeom prst="rect">
                  <a:avLst/>
                </a:prstGeom>
                <a:noFill/>
              </p:spPr>
              <p:txBody>
                <a:bodyPr wrap="square" lIns="0" tIns="0" rIns="0" bIns="0" rtlCol="0">
                  <a:spAutoFit/>
                </a:bodyPr>
                <a:lstStyle/>
                <a:p>
                  <a:r>
                    <a:rPr lang="en-US" altLang="zh-CN" sz="800" dirty="0" err="1" smtClean="0">
                      <a:latin typeface="Arial" panose="020B0604020202020204" pitchFamily="34" charset="0"/>
                      <a:ea typeface="黑体" panose="02010609060101010101" pitchFamily="49" charset="-122"/>
                    </a:rPr>
                    <a:t>Paxos</a:t>
                  </a:r>
                  <a:r>
                    <a:rPr lang="en-US" altLang="zh-CN" sz="800" dirty="0" smtClean="0">
                      <a:latin typeface="Arial" panose="020B0604020202020204" pitchFamily="34" charset="0"/>
                      <a:ea typeface="黑体" panose="02010609060101010101" pitchFamily="49" charset="-122"/>
                    </a:rPr>
                    <a:t> Standard (PAX)</a:t>
                  </a:r>
                  <a:endParaRPr lang="zh-CN" altLang="en-US" sz="800" dirty="0">
                    <a:latin typeface="Arial" panose="020B0604020202020204" pitchFamily="34" charset="0"/>
                    <a:ea typeface="黑体" panose="02010609060101010101" pitchFamily="49" charset="-122"/>
                  </a:endParaRPr>
                </a:p>
              </p:txBody>
            </p:sp>
            <p:sp>
              <p:nvSpPr>
                <p:cNvPr id="20" name="矩形 19"/>
                <p:cNvSpPr/>
                <p:nvPr/>
              </p:nvSpPr>
              <p:spPr>
                <a:xfrm>
                  <a:off x="431800" y="5896849"/>
                  <a:ext cx="108000" cy="108000"/>
                </a:xfrm>
                <a:prstGeom prst="rect">
                  <a:avLst/>
                </a:prstGeom>
                <a:solidFill>
                  <a:srgbClr val="4646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2739812" y="5607724"/>
                <a:ext cx="1253439" cy="123111"/>
                <a:chOff x="1816786" y="5896849"/>
                <a:chExt cx="1253439" cy="123111"/>
              </a:xfrm>
            </p:grpSpPr>
            <p:sp>
              <p:nvSpPr>
                <p:cNvPr id="17" name="文本框 16"/>
                <p:cNvSpPr txBox="1"/>
                <p:nvPr/>
              </p:nvSpPr>
              <p:spPr>
                <a:xfrm>
                  <a:off x="1971675" y="5896849"/>
                  <a:ext cx="1098550" cy="123111"/>
                </a:xfrm>
                <a:prstGeom prst="rect">
                  <a:avLst/>
                </a:prstGeom>
                <a:noFill/>
              </p:spPr>
              <p:txBody>
                <a:bodyPr wrap="square" lIns="0" tIns="0" rIns="0" bIns="0" rtlCol="0">
                  <a:spAutoFit/>
                </a:bodyPr>
                <a:lstStyle/>
                <a:p>
                  <a:r>
                    <a:rPr lang="en-US" altLang="zh-CN" sz="800" dirty="0" smtClean="0">
                      <a:latin typeface="Arial" panose="020B0604020202020204" pitchFamily="34" charset="0"/>
                      <a:ea typeface="黑体" panose="02010609060101010101" pitchFamily="49" charset="-122"/>
                    </a:rPr>
                    <a:t>Gemini Dollar (GUSD)</a:t>
                  </a:r>
                  <a:endParaRPr lang="zh-CN" altLang="en-US" sz="800" dirty="0">
                    <a:latin typeface="Arial" panose="020B0604020202020204" pitchFamily="34" charset="0"/>
                    <a:ea typeface="黑体" panose="02010609060101010101" pitchFamily="49" charset="-122"/>
                  </a:endParaRPr>
                </a:p>
              </p:txBody>
            </p:sp>
            <p:sp>
              <p:nvSpPr>
                <p:cNvPr id="18" name="矩形 17"/>
                <p:cNvSpPr/>
                <p:nvPr/>
              </p:nvSpPr>
              <p:spPr>
                <a:xfrm>
                  <a:off x="1816786" y="5896849"/>
                  <a:ext cx="108000" cy="108000"/>
                </a:xfrm>
                <a:prstGeom prst="rect">
                  <a:avLst/>
                </a:prstGeom>
                <a:solidFill>
                  <a:srgbClr val="7D7D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p:cNvGrpSpPr/>
              <p:nvPr/>
            </p:nvGrpSpPr>
            <p:grpSpPr>
              <a:xfrm>
                <a:off x="2739812" y="5849525"/>
                <a:ext cx="907973" cy="123111"/>
                <a:chOff x="3175077" y="5896849"/>
                <a:chExt cx="907973" cy="123111"/>
              </a:xfrm>
            </p:grpSpPr>
            <p:sp>
              <p:nvSpPr>
                <p:cNvPr id="15" name="文本框 14"/>
                <p:cNvSpPr txBox="1"/>
                <p:nvPr/>
              </p:nvSpPr>
              <p:spPr>
                <a:xfrm>
                  <a:off x="3321050" y="5896849"/>
                  <a:ext cx="762000" cy="123111"/>
                </a:xfrm>
                <a:prstGeom prst="rect">
                  <a:avLst/>
                </a:prstGeom>
                <a:noFill/>
              </p:spPr>
              <p:txBody>
                <a:bodyPr wrap="square" lIns="0" tIns="0" rIns="0" bIns="0" rtlCol="0">
                  <a:spAutoFit/>
                </a:bodyPr>
                <a:lstStyle/>
                <a:p>
                  <a:r>
                    <a:rPr lang="en-US" altLang="zh-CN" sz="800" dirty="0" smtClean="0">
                      <a:latin typeface="Arial" panose="020B0604020202020204" pitchFamily="34" charset="0"/>
                      <a:ea typeface="黑体" panose="02010609060101010101" pitchFamily="49" charset="-122"/>
                    </a:rPr>
                    <a:t>Dai (DAI)</a:t>
                  </a:r>
                  <a:endParaRPr lang="zh-CN" altLang="en-US" sz="800" dirty="0">
                    <a:latin typeface="Arial" panose="020B0604020202020204" pitchFamily="34" charset="0"/>
                    <a:ea typeface="黑体" panose="02010609060101010101" pitchFamily="49" charset="-122"/>
                  </a:endParaRPr>
                </a:p>
              </p:txBody>
            </p:sp>
            <p:sp>
              <p:nvSpPr>
                <p:cNvPr id="16" name="矩形 15"/>
                <p:cNvSpPr/>
                <p:nvPr/>
              </p:nvSpPr>
              <p:spPr>
                <a:xfrm>
                  <a:off x="3175077" y="5896849"/>
                  <a:ext cx="108000" cy="108000"/>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aphicFrame>
        <p:nvGraphicFramePr>
          <p:cNvPr id="30" name="Table 6"/>
          <p:cNvGraphicFramePr>
            <a:graphicFrameLocks noGrp="1"/>
          </p:cNvGraphicFramePr>
          <p:nvPr>
            <p:extLst>
              <p:ext uri="{D42A27DB-BD31-4B8C-83A1-F6EECF244321}">
                <p14:modId xmlns:p14="http://schemas.microsoft.com/office/powerpoint/2010/main" val="2095943656"/>
              </p:ext>
            </p:extLst>
          </p:nvPr>
        </p:nvGraphicFramePr>
        <p:xfrm>
          <a:off x="1179600" y="9328540"/>
          <a:ext cx="5931873" cy="8187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44</a:t>
                      </a:r>
                      <a:r>
                        <a:rPr lang="en-US" altLang="zh-CN" sz="700" b="0" i="0" baseline="0" dirty="0" smtClean="0">
                          <a:solidFill>
                            <a:schemeClr val="accent1"/>
                          </a:solidFill>
                          <a:latin typeface="Arial" panose="020B0604020202020204" pitchFamily="34" charset="0"/>
                          <a:cs typeface="Arial" panose="020B0604020202020204" pitchFamily="34" charset="0"/>
                        </a:rPr>
                        <a:t> MKR Tools. Accessed December 10,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4"/>
                        </a:rPr>
                        <a:t>https://mkr.tools/cdps/all</a:t>
                      </a:r>
                      <a:endParaRPr lang="en-US" altLang="zh-CN"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45</a:t>
                      </a:r>
                      <a:r>
                        <a:rPr lang="en-US" sz="700" b="0" i="0" baseline="0" dirty="0" smtClean="0">
                          <a:solidFill>
                            <a:schemeClr val="accent1"/>
                          </a:solidFill>
                          <a:latin typeface="Arial" panose="020B0604020202020204" pitchFamily="34" charset="0"/>
                          <a:cs typeface="Arial" panose="020B0604020202020204" pitchFamily="34" charset="0"/>
                        </a:rPr>
                        <a:t> </a:t>
                      </a:r>
                      <a:r>
                        <a:rPr lang="fr-FR" sz="700" b="0" i="0" baseline="0" dirty="0" smtClean="0">
                          <a:solidFill>
                            <a:schemeClr val="accent1"/>
                          </a:solidFill>
                          <a:latin typeface="Arial" panose="020B0604020202020204" pitchFamily="34" charset="0"/>
                          <a:cs typeface="Arial" panose="020B0604020202020204" pitchFamily="34" charset="0"/>
                        </a:rPr>
                        <a:t>"Cyber </a:t>
                      </a:r>
                      <a:r>
                        <a:rPr lang="fr-FR" sz="700" b="0" i="0" baseline="0" dirty="0" err="1" smtClean="0">
                          <a:solidFill>
                            <a:schemeClr val="accent1"/>
                          </a:solidFill>
                          <a:latin typeface="Arial" panose="020B0604020202020204" pitchFamily="34" charset="0"/>
                          <a:cs typeface="Arial" panose="020B0604020202020204" pitchFamily="34" charset="0"/>
                        </a:rPr>
                        <a:t>Enforcement</a:t>
                      </a:r>
                      <a:r>
                        <a:rPr lang="fr-FR" sz="700" b="0" i="0" baseline="0" dirty="0" smtClean="0">
                          <a:solidFill>
                            <a:schemeClr val="accent1"/>
                          </a:solidFill>
                          <a:latin typeface="Arial" panose="020B0604020202020204" pitchFamily="34" charset="0"/>
                          <a:cs typeface="Arial" panose="020B0604020202020204" pitchFamily="34" charset="0"/>
                        </a:rPr>
                        <a:t> Actions." SEC. </a:t>
                      </a:r>
                      <a:r>
                        <a:rPr lang="fr-FR" sz="700" b="0" i="0" baseline="0" dirty="0" err="1" smtClean="0">
                          <a:solidFill>
                            <a:schemeClr val="accent1"/>
                          </a:solidFill>
                          <a:latin typeface="Arial" panose="020B0604020202020204" pitchFamily="34" charset="0"/>
                          <a:cs typeface="Arial" panose="020B0604020202020204" pitchFamily="34" charset="0"/>
                        </a:rPr>
                        <a:t>June</a:t>
                      </a:r>
                      <a:r>
                        <a:rPr lang="fr-FR" sz="700" b="0" i="0" baseline="0" dirty="0" smtClean="0">
                          <a:solidFill>
                            <a:schemeClr val="accent1"/>
                          </a:solidFill>
                          <a:latin typeface="Arial" panose="020B0604020202020204" pitchFamily="34" charset="0"/>
                          <a:cs typeface="Arial" panose="020B0604020202020204" pitchFamily="34" charset="0"/>
                        </a:rPr>
                        <a:t> 20, 2017. </a:t>
                      </a:r>
                      <a:r>
                        <a:rPr lang="fr-FR" sz="700" b="0" i="0" baseline="0" dirty="0" err="1" smtClean="0">
                          <a:solidFill>
                            <a:schemeClr val="accent1"/>
                          </a:solidFill>
                          <a:latin typeface="Arial" panose="020B0604020202020204" pitchFamily="34" charset="0"/>
                          <a:cs typeface="Arial" panose="020B0604020202020204" pitchFamily="34" charset="0"/>
                        </a:rPr>
                        <a:t>Accessed</a:t>
                      </a:r>
                      <a:r>
                        <a:rPr lang="fr-FR" sz="700" b="0" i="0" baseline="0" dirty="0" smtClean="0">
                          <a:solidFill>
                            <a:schemeClr val="accent1"/>
                          </a:solidFill>
                          <a:latin typeface="Arial" panose="020B0604020202020204" pitchFamily="34" charset="0"/>
                          <a:cs typeface="Arial" panose="020B0604020202020204" pitchFamily="34" charset="0"/>
                        </a:rPr>
                        <a:t> </a:t>
                      </a:r>
                      <a:r>
                        <a:rPr lang="fr-FR" sz="700" b="0" i="0" baseline="0" dirty="0" err="1" smtClean="0">
                          <a:solidFill>
                            <a:schemeClr val="accent1"/>
                          </a:solidFill>
                          <a:latin typeface="Arial" panose="020B0604020202020204" pitchFamily="34" charset="0"/>
                          <a:cs typeface="Arial" panose="020B0604020202020204" pitchFamily="34" charset="0"/>
                        </a:rPr>
                        <a:t>November</a:t>
                      </a:r>
                      <a:r>
                        <a:rPr lang="fr-FR" sz="700" b="0" i="0" baseline="0" dirty="0" smtClean="0">
                          <a:solidFill>
                            <a:schemeClr val="accent1"/>
                          </a:solidFill>
                          <a:latin typeface="Arial" panose="020B0604020202020204" pitchFamily="34" charset="0"/>
                          <a:cs typeface="Arial" panose="020B0604020202020204" pitchFamily="34" charset="0"/>
                        </a:rPr>
                        <a:t> 17, 2018. </a:t>
                      </a:r>
                      <a:r>
                        <a:rPr lang="fr-FR" sz="700" b="0" i="0" baseline="0" dirty="0" smtClean="0">
                          <a:solidFill>
                            <a:schemeClr val="accent1"/>
                          </a:solidFill>
                          <a:latin typeface="Arial" panose="020B0604020202020204" pitchFamily="34" charset="0"/>
                          <a:cs typeface="Arial" panose="020B0604020202020204" pitchFamily="34" charset="0"/>
                          <a:hlinkClick r:id="rId5"/>
                        </a:rPr>
                        <a:t>https://www.sec.gov/spotlight/cybersecurity-enforcement-actions</a:t>
                      </a:r>
                      <a:r>
                        <a:rPr lang="fr-FR"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cs typeface="Arial" panose="020B0604020202020204" pitchFamily="34" charset="0"/>
                        </a:rPr>
                        <a:t>46</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Reiff</a:t>
                      </a:r>
                      <a:r>
                        <a:rPr lang="en-US" sz="700" b="0" i="0" baseline="0" dirty="0" smtClean="0">
                          <a:solidFill>
                            <a:schemeClr val="accent1"/>
                          </a:solidFill>
                          <a:latin typeface="Arial" panose="020B0604020202020204" pitchFamily="34" charset="0"/>
                          <a:cs typeface="Arial" panose="020B0604020202020204" pitchFamily="34" charset="0"/>
                        </a:rPr>
                        <a:t>, Nathan. "Howey Test." Investopedia. March 13, 2018. Accessed November 17, 2018. </a:t>
                      </a:r>
                      <a:r>
                        <a:rPr lang="en-US" sz="700" b="0" i="0" baseline="0" dirty="0" smtClean="0">
                          <a:solidFill>
                            <a:schemeClr val="accent1"/>
                          </a:solidFill>
                          <a:latin typeface="Arial" panose="020B0604020202020204" pitchFamily="34" charset="0"/>
                          <a:cs typeface="Arial" panose="020B0604020202020204" pitchFamily="34" charset="0"/>
                          <a:hlinkClick r:id="rId6"/>
                        </a:rPr>
                        <a:t>https://www.investopedia.com/terms/h/howey-test.asp</a:t>
                      </a:r>
                      <a:r>
                        <a:rPr lang="en-US"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47</a:t>
                      </a:r>
                      <a:r>
                        <a:rPr lang="en-US" sz="700" b="0" i="0" baseline="0" dirty="0" smtClean="0">
                          <a:solidFill>
                            <a:schemeClr val="accent1"/>
                          </a:solidFill>
                          <a:latin typeface="Arial" panose="020B0604020202020204" pitchFamily="34" charset="0"/>
                          <a:cs typeface="Arial" panose="020B0604020202020204" pitchFamily="34" charset="0"/>
                        </a:rPr>
                        <a:t> There are scenarios where there is a dual or tri token model in the </a:t>
                      </a:r>
                      <a:r>
                        <a:rPr lang="en-US" sz="700" b="0" i="0" baseline="0" dirty="0" err="1" smtClean="0">
                          <a:solidFill>
                            <a:schemeClr val="accent1"/>
                          </a:solidFill>
                          <a:latin typeface="Arial" panose="020B0604020202020204" pitchFamily="34" charset="0"/>
                          <a:cs typeface="Arial" panose="020B0604020202020204" pitchFamily="34" charset="0"/>
                        </a:rPr>
                        <a:t>stablecoin</a:t>
                      </a:r>
                      <a:r>
                        <a:rPr lang="en-US" sz="700" b="0" i="0" baseline="0" dirty="0" smtClean="0">
                          <a:solidFill>
                            <a:schemeClr val="accent1"/>
                          </a:solidFill>
                          <a:latin typeface="Arial" panose="020B0604020202020204" pitchFamily="34" charset="0"/>
                          <a:cs typeface="Arial" panose="020B0604020202020204" pitchFamily="34" charset="0"/>
                        </a:rPr>
                        <a:t> system, such as </a:t>
                      </a:r>
                      <a:r>
                        <a:rPr lang="en-US" sz="700" b="0" i="0" baseline="0" dirty="0" err="1" smtClean="0">
                          <a:solidFill>
                            <a:schemeClr val="accent1"/>
                          </a:solidFill>
                          <a:latin typeface="Arial" panose="020B0604020202020204" pitchFamily="34" charset="0"/>
                          <a:cs typeface="Arial" panose="020B0604020202020204" pitchFamily="34" charset="0"/>
                        </a:rPr>
                        <a:t>seigniorage</a:t>
                      </a:r>
                      <a:r>
                        <a:rPr lang="en-US" sz="700" b="0" i="0" baseline="0" dirty="0" smtClean="0">
                          <a:solidFill>
                            <a:schemeClr val="accent1"/>
                          </a:solidFill>
                          <a:latin typeface="Arial" panose="020B0604020202020204" pitchFamily="34" charset="0"/>
                          <a:cs typeface="Arial" panose="020B0604020202020204" pitchFamily="34" charset="0"/>
                        </a:rPr>
                        <a:t> shares, where the non-stable tokens may possess some equity-like features.</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48</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Cryptoassets</a:t>
                      </a:r>
                      <a:r>
                        <a:rPr lang="en-US" sz="700" b="0" i="0" baseline="0" dirty="0" smtClean="0">
                          <a:solidFill>
                            <a:schemeClr val="accent1"/>
                          </a:solidFill>
                          <a:latin typeface="Arial" panose="020B0604020202020204" pitchFamily="34" charset="0"/>
                          <a:ea typeface="+mn-ea"/>
                          <a:cs typeface="Arial" panose="020B0604020202020204" pitchFamily="34" charset="0"/>
                        </a:rPr>
                        <a:t> Taskforce: Final Report." October 2018.</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27848617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7201330"/>
          </a:xfrm>
        </p:spPr>
        <p:txBody>
          <a:bodyPr/>
          <a:lstStyle/>
          <a:p>
            <a:pPr>
              <a:spcAft>
                <a:spcPts val="0"/>
              </a:spcAft>
            </a:pPr>
            <a:r>
              <a:rPr lang="en-US" altLang="zh-CN" dirty="0">
                <a:solidFill>
                  <a:schemeClr val="tx2"/>
                </a:solidFill>
              </a:rPr>
              <a:t>5.2 Current Regulatory Environment</a:t>
            </a:r>
          </a:p>
          <a:p>
            <a:r>
              <a:rPr lang="en-US" altLang="zh-CN" dirty="0"/>
              <a:t>Traditionally, for an enterprise to operate with full legality and compliance means adhering to the laws and regulations of where the enterprise is based, and how it interacts with its customers and business partners</a:t>
            </a:r>
            <a:r>
              <a:rPr lang="en-US" altLang="zh-CN" dirty="0" smtClean="0"/>
              <a:t>.</a:t>
            </a:r>
            <a:endParaRPr lang="en-US" altLang="zh-CN" dirty="0"/>
          </a:p>
          <a:p>
            <a:r>
              <a:rPr lang="en-US" altLang="zh-CN" dirty="0"/>
              <a:t>With the emergence of the digital economy, and in the context of </a:t>
            </a:r>
            <a:r>
              <a:rPr lang="en-US" altLang="zh-CN" dirty="0" err="1"/>
              <a:t>stablecoins</a:t>
            </a:r>
            <a:r>
              <a:rPr lang="en-US" altLang="zh-CN" dirty="0"/>
              <a:t>, we are faced with a global regulatory environment, in the sense that the issuance and use of </a:t>
            </a:r>
            <a:r>
              <a:rPr lang="en-US" altLang="zh-CN" dirty="0" err="1"/>
              <a:t>stablecoins</a:t>
            </a:r>
            <a:r>
              <a:rPr lang="en-US" altLang="zh-CN" dirty="0"/>
              <a:t> and similar class of digital asset oftentimes extend to more than one legal jurisdiction</a:t>
            </a:r>
            <a:r>
              <a:rPr lang="en-US" altLang="zh-CN" dirty="0" smtClean="0"/>
              <a:t>.</a:t>
            </a:r>
            <a:endParaRPr lang="en-US" altLang="zh-CN" dirty="0"/>
          </a:p>
          <a:p>
            <a:r>
              <a:rPr lang="en-US" altLang="zh-CN" dirty="0"/>
              <a:t>At the time of writing this paper, there is as yet no dedicated laws and regulations for </a:t>
            </a:r>
            <a:r>
              <a:rPr lang="en-US" altLang="zh-CN" dirty="0" err="1"/>
              <a:t>stablecoins</a:t>
            </a:r>
            <a:r>
              <a:rPr lang="en-US" altLang="zh-CN" dirty="0"/>
              <a:t>; regulators of many jurisdictions have merely extended current regulations governing banking, securities and other financial services areas (such as payments) to this emerging domain</a:t>
            </a:r>
            <a:r>
              <a:rPr lang="en-US" altLang="zh-CN" dirty="0" smtClean="0"/>
              <a:t>.</a:t>
            </a:r>
            <a:endParaRPr lang="en-US" altLang="zh-CN" dirty="0"/>
          </a:p>
          <a:p>
            <a:r>
              <a:rPr lang="en-US" altLang="zh-CN" dirty="0"/>
              <a:t>Despite this, in September 2018, two new </a:t>
            </a:r>
            <a:r>
              <a:rPr lang="en-US" altLang="zh-CN" dirty="0" err="1"/>
              <a:t>stablecoins</a:t>
            </a:r>
            <a:r>
              <a:rPr lang="en-US" altLang="zh-CN" dirty="0"/>
              <a:t> obtained conditional approvals from the New York State Department of Financial Services (NYDFS) </a:t>
            </a:r>
            <a:r>
              <a:rPr lang="en-US" altLang="zh-CN" baseline="40000" dirty="0" smtClean="0"/>
              <a:t>49</a:t>
            </a:r>
            <a:r>
              <a:rPr lang="en-US" altLang="zh-CN" dirty="0" smtClean="0"/>
              <a:t> </a:t>
            </a:r>
            <a:r>
              <a:rPr lang="en-US" altLang="zh-CN" dirty="0"/>
              <a:t>in the U.S</a:t>
            </a:r>
            <a:r>
              <a:rPr lang="en-US" altLang="zh-CN" dirty="0" smtClean="0"/>
              <a:t>. </a:t>
            </a:r>
            <a:r>
              <a:rPr lang="en-US" altLang="zh-CN" dirty="0"/>
              <a:t>In Japan, the Financial Services Agency (FSA</a:t>
            </a:r>
            <a:r>
              <a:rPr lang="en-US" altLang="zh-CN" dirty="0" smtClean="0"/>
              <a:t>) </a:t>
            </a:r>
            <a:r>
              <a:rPr lang="en-US" altLang="zh-CN" baseline="40000" dirty="0" smtClean="0"/>
              <a:t>50 51 </a:t>
            </a:r>
            <a:r>
              <a:rPr lang="en-US" altLang="zh-CN" dirty="0"/>
              <a:t>granted self-regulatory status to the cryptocurrency industry in October, and at the same time indicated that </a:t>
            </a:r>
            <a:r>
              <a:rPr lang="en-US" altLang="zh-CN" dirty="0" err="1"/>
              <a:t>stablecoins</a:t>
            </a:r>
            <a:r>
              <a:rPr lang="en-US" altLang="zh-CN" dirty="0"/>
              <a:t> are not cryptocurrencies as defined under the Fund Settlement Law and the Payment Services Act </a:t>
            </a:r>
            <a:r>
              <a:rPr lang="en-US" altLang="zh-CN" dirty="0" smtClean="0"/>
              <a:t>— </a:t>
            </a:r>
            <a:r>
              <a:rPr lang="en-US" altLang="zh-CN" dirty="0"/>
              <a:t>legislations that cryptocurrency companies currently need to follow. In Hong Kong, the Securities and Futures Commission (HKSFC) announced new regulatory approach for virtual assets on 1 November </a:t>
            </a:r>
            <a:r>
              <a:rPr lang="en-US" altLang="zh-CN" dirty="0" smtClean="0"/>
              <a:t>2018.</a:t>
            </a:r>
            <a:r>
              <a:rPr lang="en-US" altLang="zh-CN" baseline="40000" dirty="0" smtClean="0"/>
              <a:t>52</a:t>
            </a:r>
            <a:endParaRPr lang="en-US" altLang="zh-CN" baseline="40000" dirty="0"/>
          </a:p>
          <a:p>
            <a:r>
              <a:rPr lang="en-US" altLang="zh-CN" dirty="0"/>
              <a:t>In the following sections, we provided an overview on the latest regulatory approach for Hong Kong, U.S. and Japan as it relate to </a:t>
            </a:r>
            <a:r>
              <a:rPr lang="en-US" altLang="zh-CN" dirty="0" err="1"/>
              <a:t>stablecoins</a:t>
            </a:r>
            <a:r>
              <a:rPr lang="en-US" altLang="zh-CN" dirty="0"/>
              <a:t>. </a:t>
            </a:r>
            <a:r>
              <a:rPr lang="en-US" altLang="zh-CN" dirty="0" smtClean="0"/>
              <a:t>Around </a:t>
            </a:r>
            <a:r>
              <a:rPr lang="en-US" altLang="zh-CN" dirty="0"/>
              <a:t>the world, regulators are divided on the subject of cryptocurrencies, and the emergence of </a:t>
            </a:r>
            <a:r>
              <a:rPr lang="en-US" altLang="zh-CN" dirty="0" err="1"/>
              <a:t>stablecoins</a:t>
            </a:r>
            <a:r>
              <a:rPr lang="en-US" altLang="zh-CN" dirty="0"/>
              <a:t> will inevitably add new dimensions to the discussions</a:t>
            </a:r>
            <a:r>
              <a:rPr lang="en-US" altLang="zh-CN" dirty="0" smtClean="0"/>
              <a:t>.</a:t>
            </a:r>
          </a:p>
          <a:p>
            <a:pPr>
              <a:spcAft>
                <a:spcPts val="0"/>
              </a:spcAft>
            </a:pPr>
            <a:r>
              <a:rPr lang="en-US" altLang="zh-CN" b="1" dirty="0"/>
              <a:t>5.2.1 Hong Kong</a:t>
            </a:r>
          </a:p>
          <a:p>
            <a:r>
              <a:rPr lang="en-US" altLang="zh-CN" dirty="0"/>
              <a:t>To date, Hong Kong’s regulatory stance towards </a:t>
            </a:r>
            <a:r>
              <a:rPr lang="en-US" altLang="zh-CN" dirty="0" err="1"/>
              <a:t>stablecoins</a:t>
            </a:r>
            <a:r>
              <a:rPr lang="en-US" altLang="zh-CN" dirty="0"/>
              <a:t> has not been fully clarified. </a:t>
            </a:r>
            <a:r>
              <a:rPr lang="en-US" altLang="zh-CN" dirty="0" smtClean="0"/>
              <a:t>The </a:t>
            </a:r>
            <a:r>
              <a:rPr lang="en-US" altLang="zh-CN" dirty="0"/>
              <a:t>HKSFC has previously applied securities and futures regulation on “virtual assets” that fall within the legal definition of “securities” or “futures contracts</a:t>
            </a:r>
            <a:r>
              <a:rPr lang="en-US" altLang="zh-CN" dirty="0" smtClean="0"/>
              <a:t>”.</a:t>
            </a:r>
            <a:r>
              <a:rPr lang="en-US" altLang="zh-CN" baseline="40000" dirty="0" smtClean="0"/>
              <a:t>53</a:t>
            </a:r>
            <a:r>
              <a:rPr lang="en-US" altLang="zh-CN" dirty="0" smtClean="0"/>
              <a:t> However</a:t>
            </a:r>
            <a:r>
              <a:rPr lang="en-US" altLang="zh-CN" dirty="0"/>
              <a:t>, given their nature, it is unlikely that </a:t>
            </a:r>
            <a:r>
              <a:rPr lang="en-US" altLang="zh-CN" dirty="0" err="1"/>
              <a:t>stablecoins</a:t>
            </a:r>
            <a:r>
              <a:rPr lang="en-US" altLang="zh-CN" dirty="0"/>
              <a:t> will be treated as such instruments, and thus, unlikely to be subject to HKSFC oversight and licensing. </a:t>
            </a:r>
            <a:r>
              <a:rPr lang="en-US" altLang="zh-CN" dirty="0" smtClean="0"/>
              <a:t>The </a:t>
            </a:r>
            <a:r>
              <a:rPr lang="en-US" altLang="zh-CN" dirty="0"/>
              <a:t>HKSFC has indeed mentioned that they will abstain from regulating virtual assets which it deems to lie outside their securities and futures contracts </a:t>
            </a:r>
            <a:r>
              <a:rPr lang="en-US" altLang="zh-CN" dirty="0" smtClean="0"/>
              <a:t>domain.</a:t>
            </a:r>
            <a:r>
              <a:rPr lang="en-US" altLang="zh-CN" baseline="40000" dirty="0" smtClean="0"/>
              <a:t>54</a:t>
            </a:r>
            <a:endParaRPr lang="en-US" altLang="zh-CN" baseline="40000" dirty="0"/>
          </a:p>
        </p:txBody>
      </p:sp>
      <p:sp>
        <p:nvSpPr>
          <p:cNvPr id="3" name="内容占位符 2"/>
          <p:cNvSpPr>
            <a:spLocks noGrp="1"/>
          </p:cNvSpPr>
          <p:nvPr>
            <p:ph sz="half" idx="3"/>
          </p:nvPr>
        </p:nvSpPr>
        <p:spPr>
          <a:xfrm>
            <a:off x="4263550" y="408739"/>
            <a:ext cx="2854800" cy="7193957"/>
          </a:xfrm>
        </p:spPr>
        <p:txBody>
          <a:bodyPr/>
          <a:lstStyle/>
          <a:p>
            <a:r>
              <a:rPr lang="en-US" altLang="zh-CN" dirty="0"/>
              <a:t>The HKSFC believes the crypto space moves too fast to fully pin down newly constructed legal frameworks, and will instead require creativity and collaboration for effective </a:t>
            </a:r>
            <a:r>
              <a:rPr lang="en-US" altLang="zh-CN" dirty="0" smtClean="0"/>
              <a:t>regulation.</a:t>
            </a:r>
            <a:r>
              <a:rPr lang="en-US" altLang="zh-CN" baseline="40000" dirty="0" smtClean="0"/>
              <a:t>55</a:t>
            </a:r>
            <a:r>
              <a:rPr lang="en-US" altLang="zh-CN" dirty="0" smtClean="0"/>
              <a:t> </a:t>
            </a:r>
            <a:r>
              <a:rPr lang="en-US" altLang="zh-CN" dirty="0"/>
              <a:t>Showing their willingness to adapt with this emerging asset class, on November 1st, 2018, the HKSFC announced that they shall allow willing virtual asset trading platform operators to be placed into the SFC Regulatory </a:t>
            </a:r>
            <a:r>
              <a:rPr lang="en-US" altLang="zh-CN" dirty="0" smtClean="0"/>
              <a:t>Sandbox.</a:t>
            </a:r>
            <a:r>
              <a:rPr lang="en-US" altLang="zh-CN" baseline="40000" dirty="0" smtClean="0"/>
              <a:t>56</a:t>
            </a:r>
            <a:r>
              <a:rPr lang="en-US" altLang="zh-CN" dirty="0" smtClean="0"/>
              <a:t> </a:t>
            </a:r>
            <a:r>
              <a:rPr lang="en-US" altLang="zh-CN" dirty="0"/>
              <a:t>The sandbox enables experimentation with emerging financial technology that does not necessarily fall within current regulatory frameworks. </a:t>
            </a:r>
            <a:r>
              <a:rPr lang="en-US" altLang="zh-CN" dirty="0" smtClean="0"/>
              <a:t>When </a:t>
            </a:r>
            <a:r>
              <a:rPr lang="en-US" altLang="zh-CN" dirty="0"/>
              <a:t>applicable regulation of a financial technology is lacking, it may be applied in select scenarios with qualified investors. </a:t>
            </a:r>
            <a:r>
              <a:rPr lang="en-US" altLang="zh-CN" dirty="0" smtClean="0"/>
              <a:t>Under </a:t>
            </a:r>
            <a:r>
              <a:rPr lang="en-US" altLang="zh-CN" dirty="0"/>
              <a:t>more meticulous monitoring and exploration from the SFC, operations are iterated upon until decided that risk can effectively be mitigated in a wider range of applications, at which point a license may be </a:t>
            </a:r>
            <a:r>
              <a:rPr lang="en-US" altLang="zh-CN" dirty="0" smtClean="0"/>
              <a:t>granted.</a:t>
            </a:r>
            <a:r>
              <a:rPr lang="en-US" altLang="zh-CN" baseline="40000" dirty="0" smtClean="0"/>
              <a:t>57</a:t>
            </a:r>
            <a:endParaRPr lang="en-US" altLang="zh-CN" baseline="40000" dirty="0"/>
          </a:p>
          <a:p>
            <a:r>
              <a:rPr lang="en-US" altLang="zh-CN" dirty="0" err="1"/>
              <a:t>Stablecoins</a:t>
            </a:r>
            <a:r>
              <a:rPr lang="en-US" altLang="zh-CN" dirty="0"/>
              <a:t>, however, may be another animal altogether and not fit within virtual asset frameworks nor sandboxes. </a:t>
            </a:r>
            <a:r>
              <a:rPr lang="en-US" altLang="zh-CN" dirty="0" smtClean="0"/>
              <a:t>Regulatory </a:t>
            </a:r>
            <a:r>
              <a:rPr lang="en-US" altLang="zh-CN" dirty="0"/>
              <a:t>treatment depends on what exactly a </a:t>
            </a:r>
            <a:r>
              <a:rPr lang="en-US" altLang="zh-CN" dirty="0" err="1"/>
              <a:t>stablecoin</a:t>
            </a:r>
            <a:r>
              <a:rPr lang="en-US" altLang="zh-CN" dirty="0"/>
              <a:t> is interpreted to be, and thus far, one likely candidate is a “Stored Value Facility” (SVF). According to the </a:t>
            </a:r>
            <a:r>
              <a:rPr lang="en-US" altLang="zh-CN" i="1" dirty="0"/>
              <a:t>Payment Systems and Stored Value Facilities Ordinance</a:t>
            </a:r>
            <a:r>
              <a:rPr lang="en-US" altLang="zh-CN" dirty="0"/>
              <a:t>, an SVF is a facility (instrument) that “may be used for storing the value of an amount of money...that may be used as a means of making payments for good and services or payments to another person</a:t>
            </a:r>
            <a:r>
              <a:rPr lang="en-US" altLang="zh-CN" dirty="0" smtClean="0"/>
              <a:t>.”</a:t>
            </a:r>
            <a:r>
              <a:rPr lang="en-US" altLang="zh-CN" baseline="40000" dirty="0" smtClean="0"/>
              <a:t>58</a:t>
            </a:r>
            <a:endParaRPr lang="en-US" altLang="zh-CN" baseline="40000" dirty="0"/>
          </a:p>
          <a:p>
            <a:r>
              <a:rPr lang="en-US" altLang="zh-CN" dirty="0"/>
              <a:t>Interestingly, two types of SVFs are </a:t>
            </a:r>
            <a:r>
              <a:rPr lang="en-US" altLang="zh-CN" dirty="0" err="1"/>
              <a:t>recognised</a:t>
            </a:r>
            <a:r>
              <a:rPr lang="en-US" altLang="zh-CN" dirty="0"/>
              <a:t>: device based SVF and non-device based SVF. </a:t>
            </a:r>
            <a:r>
              <a:rPr lang="en-US" altLang="zh-CN" dirty="0" smtClean="0"/>
              <a:t>Non-device </a:t>
            </a:r>
            <a:r>
              <a:rPr lang="en-US" altLang="zh-CN" dirty="0"/>
              <a:t>based SVFs are also referred to as network-based SVFs. Network-based SVFs are further defined as: </a:t>
            </a:r>
            <a:r>
              <a:rPr lang="en-US" altLang="zh-CN" dirty="0" smtClean="0"/>
              <a:t>“value </a:t>
            </a:r>
            <a:r>
              <a:rPr lang="en-US" altLang="zh-CN" dirty="0"/>
              <a:t>is stored on a network-based account which can be accessed through the internet, a computer network or mobile </a:t>
            </a:r>
            <a:r>
              <a:rPr lang="en-US" altLang="zh-CN" dirty="0" smtClean="0"/>
              <a:t>network Examples </a:t>
            </a:r>
            <a:r>
              <a:rPr lang="en-US" altLang="zh-CN" dirty="0"/>
              <a:t>include internet-based payment platforms which provide “network-based accounts” with which users can store value for making payments for online purchases, or for person-to-person funds transfers</a:t>
            </a:r>
            <a:r>
              <a:rPr lang="en-US" altLang="zh-CN" dirty="0" smtClean="0"/>
              <a:t>.”</a:t>
            </a:r>
            <a:r>
              <a:rPr lang="en-US" altLang="zh-CN" baseline="40000" dirty="0" smtClean="0"/>
              <a:t>59</a:t>
            </a:r>
            <a:endParaRPr lang="en-US" altLang="zh-CN" baseline="40000" dirty="0"/>
          </a:p>
          <a:p>
            <a:r>
              <a:rPr lang="en-US" altLang="zh-CN" dirty="0"/>
              <a:t>With these definitions and distinctions, we find it intuitive that </a:t>
            </a:r>
            <a:r>
              <a:rPr lang="en-US" altLang="zh-CN" dirty="0" err="1"/>
              <a:t>stablecoins</a:t>
            </a:r>
            <a:r>
              <a:rPr lang="en-US" altLang="zh-CN" dirty="0"/>
              <a:t> are properly captured as a </a:t>
            </a:r>
            <a:r>
              <a:rPr lang="en-US" altLang="zh-CN" dirty="0" smtClean="0"/>
              <a:t/>
            </a:r>
            <a:br>
              <a:rPr lang="en-US" altLang="zh-CN" dirty="0" smtClean="0"/>
            </a:br>
            <a:r>
              <a:rPr lang="en-US" altLang="zh-CN" dirty="0" smtClean="0"/>
              <a:t>network-based </a:t>
            </a:r>
            <a:r>
              <a:rPr lang="en-US" altLang="zh-CN" dirty="0"/>
              <a:t>SVF</a:t>
            </a:r>
            <a:r>
              <a:rPr lang="en-US" altLang="zh-CN" dirty="0" smtClean="0"/>
              <a:t>.</a:t>
            </a:r>
            <a:endParaRPr lang="en-US" altLang="zh-CN" dirty="0"/>
          </a:p>
          <a:p>
            <a:r>
              <a:rPr lang="en-US" altLang="zh-CN" dirty="0"/>
              <a:t>Businesses involved in the issuance of SVF are subject to licensing administered by the Hong Kong Monetary Authority (HKMA). </a:t>
            </a:r>
            <a:r>
              <a:rPr lang="en-US" altLang="zh-CN" dirty="0" smtClean="0"/>
              <a:t>The </a:t>
            </a:r>
            <a:r>
              <a:rPr lang="en-US" altLang="zh-CN" dirty="0"/>
              <a:t>licensing regime seeks to ensure the soundness of SVF operations and adequacy of the “float” to protect users’ stored value</a:t>
            </a:r>
            <a:r>
              <a:rPr lang="en-US" altLang="zh-CN" dirty="0" smtClean="0"/>
              <a:t>. </a:t>
            </a:r>
            <a:r>
              <a:rPr lang="en-US" altLang="zh-CN" dirty="0"/>
              <a:t>The HKMA not only decides whether an SVF </a:t>
            </a:r>
            <a:r>
              <a:rPr lang="en-US" altLang="zh-CN" dirty="0" err="1"/>
              <a:t>licence</a:t>
            </a:r>
            <a:r>
              <a:rPr lang="en-US" altLang="zh-CN" dirty="0"/>
              <a:t> should be granted, but also conducts ongoing supervision of licensees and opens investigations when needed</a:t>
            </a:r>
            <a:r>
              <a:rPr lang="en-US" altLang="zh-CN" dirty="0" smtClean="0"/>
              <a:t>.</a:t>
            </a:r>
            <a:endParaRPr lang="en-US" altLang="zh-CN" dirty="0"/>
          </a:p>
        </p:txBody>
      </p:sp>
      <p:sp>
        <p:nvSpPr>
          <p:cNvPr id="4" name="灯片编号占位符 3"/>
          <p:cNvSpPr>
            <a:spLocks noGrp="1"/>
          </p:cNvSpPr>
          <p:nvPr>
            <p:ph type="sldNum" sz="quarter" idx="7"/>
          </p:nvPr>
        </p:nvSpPr>
        <p:spPr/>
        <p:txBody>
          <a:bodyPr/>
          <a:lstStyle/>
          <a:p>
            <a:fld id="{B6F15528-21DE-4FAA-801E-634DDDAF4B2B}" type="slidenum">
              <a:rPr lang="en-US" smtClean="0"/>
              <a:pPr/>
              <a:t>19</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2714563434"/>
              </p:ext>
            </p:extLst>
          </p:nvPr>
        </p:nvGraphicFramePr>
        <p:xfrm>
          <a:off x="1179600" y="8280400"/>
          <a:ext cx="5931873" cy="18855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49</a:t>
                      </a:r>
                      <a:r>
                        <a:rPr lang="en-US" altLang="zh-CN" sz="700" b="0" i="0" baseline="0" dirty="0" smtClean="0">
                          <a:solidFill>
                            <a:schemeClr val="accent1"/>
                          </a:solidFill>
                          <a:latin typeface="Arial" panose="020B0604020202020204" pitchFamily="34" charset="0"/>
                          <a:cs typeface="Arial" panose="020B0604020202020204" pitchFamily="34" charset="0"/>
                        </a:rPr>
                        <a:t> </a:t>
                      </a:r>
                      <a:r>
                        <a:rPr lang="en-US" altLang="zh-CN" sz="700" b="0" i="0" baseline="0" dirty="0" smtClean="0">
                          <a:solidFill>
                            <a:schemeClr val="accent1"/>
                          </a:solidFill>
                          <a:latin typeface="Arial" panose="020B0604020202020204" pitchFamily="34" charset="0"/>
                          <a:cs typeface="Arial" panose="020B0604020202020204" pitchFamily="34" charset="0"/>
                          <a:hlinkClick r:id="rId2"/>
                        </a:rPr>
                        <a:t>https://www.dfs.ny.gov/about/press/pr1809101.htm</a:t>
                      </a:r>
                      <a:endParaRPr lang="en-US" altLang="zh-CN"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50</a:t>
                      </a:r>
                      <a:r>
                        <a:rPr lang="en-US" sz="700" b="0" i="0" baseline="0" dirty="0" smtClean="0">
                          <a:solidFill>
                            <a:schemeClr val="accent1"/>
                          </a:solidFill>
                          <a:latin typeface="Arial" panose="020B0604020202020204" pitchFamily="34" charset="0"/>
                          <a:cs typeface="Arial" panose="020B0604020202020204" pitchFamily="34" charset="0"/>
                        </a:rPr>
                        <a:t> </a:t>
                      </a:r>
                      <a:r>
                        <a:rPr lang="fr-FR" sz="700" b="0" i="0" baseline="0" dirty="0" smtClean="0">
                          <a:solidFill>
                            <a:schemeClr val="accent1"/>
                          </a:solidFill>
                          <a:latin typeface="Arial" panose="020B0604020202020204" pitchFamily="34" charset="0"/>
                          <a:cs typeface="Arial" panose="020B0604020202020204" pitchFamily="34" charset="0"/>
                          <a:hlinkClick r:id="rId3"/>
                        </a:rPr>
                        <a:t>https://www.reuters.com/article/us-japan-cryptocurrency/japan-grants-cryptocurrency-industry-self-regulatory-status-idUSKCN1MY10W</a:t>
                      </a:r>
                      <a:endParaRPr lang="fr-FR"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cs typeface="Arial" panose="020B0604020202020204" pitchFamily="34" charset="0"/>
                        </a:rPr>
                        <a:t>51</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smtClean="0">
                          <a:solidFill>
                            <a:schemeClr val="accent1"/>
                          </a:solidFill>
                          <a:latin typeface="Arial" panose="020B0604020202020204" pitchFamily="34" charset="0"/>
                          <a:cs typeface="Arial" panose="020B0604020202020204" pitchFamily="34" charset="0"/>
                          <a:hlinkClick r:id="rId4"/>
                        </a:rPr>
                        <a:t>https://thenextweb.com/hardfork/2018/10/29/japan-stablecoins-not-cryptocurrencies/</a:t>
                      </a:r>
                      <a:endParaRPr lang="en-US"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52</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smtClean="0">
                          <a:solidFill>
                            <a:schemeClr val="accent1"/>
                          </a:solidFill>
                          <a:latin typeface="Arial" panose="020B0604020202020204" pitchFamily="34" charset="0"/>
                          <a:cs typeface="Arial" panose="020B0604020202020204" pitchFamily="34" charset="0"/>
                          <a:hlinkClick r:id="rId5"/>
                        </a:rPr>
                        <a:t>https://www.sfc.hk/edistributionWeb/gateway/EN/news-and-announcements/news/doc?refNo=18PR126</a:t>
                      </a:r>
                      <a:endParaRPr lang="en-US"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53</a:t>
                      </a:r>
                      <a:r>
                        <a:rPr lang="en-US" sz="700" b="0" i="0" baseline="0" dirty="0" smtClean="0">
                          <a:solidFill>
                            <a:schemeClr val="accent1"/>
                          </a:solidFill>
                          <a:latin typeface="Arial" panose="020B0604020202020204" pitchFamily="34" charset="0"/>
                          <a:ea typeface="+mn-ea"/>
                          <a:cs typeface="Arial" panose="020B0604020202020204" pitchFamily="34" charset="0"/>
                        </a:rPr>
                        <a:t> Alder, Ashley “Fintech: Meeting the regulatory challenges”. Keynote speech at Hong Kong </a:t>
                      </a:r>
                      <a:r>
                        <a:rPr lang="en-US" sz="700" b="0" i="0" baseline="0" dirty="0" err="1" smtClean="0">
                          <a:solidFill>
                            <a:schemeClr val="accent1"/>
                          </a:solidFill>
                          <a:latin typeface="Arial" panose="020B0604020202020204" pitchFamily="34" charset="0"/>
                          <a:ea typeface="+mn-ea"/>
                          <a:cs typeface="Arial" panose="020B0604020202020204" pitchFamily="34" charset="0"/>
                        </a:rPr>
                        <a:t>FinTech</a:t>
                      </a:r>
                      <a:r>
                        <a:rPr lang="en-US" sz="700" b="0" i="0" baseline="0" dirty="0" smtClean="0">
                          <a:solidFill>
                            <a:schemeClr val="accent1"/>
                          </a:solidFill>
                          <a:latin typeface="Arial" panose="020B0604020202020204" pitchFamily="34" charset="0"/>
                          <a:ea typeface="+mn-ea"/>
                          <a:cs typeface="Arial" panose="020B0604020202020204" pitchFamily="34" charset="0"/>
                        </a:rPr>
                        <a:t> Week 2018. November 1,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6"/>
                        </a:rPr>
                        <a:t>https://www.sfc.hk/web/EN/files/ER/PDF/Speeches/Ashley%20HK%20FinTech%20Week.pdf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54</a:t>
                      </a:r>
                      <a:r>
                        <a:rPr lang="en-US" sz="700" b="0" i="0" baseline="0" dirty="0" smtClean="0">
                          <a:solidFill>
                            <a:schemeClr val="accent1"/>
                          </a:solidFill>
                          <a:latin typeface="Arial" panose="020B0604020202020204" pitchFamily="34" charset="0"/>
                          <a:ea typeface="+mn-ea"/>
                          <a:cs typeface="Arial" panose="020B0604020202020204" pitchFamily="34" charset="0"/>
                        </a:rPr>
                        <a:t> ibid.</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55 </a:t>
                      </a:r>
                      <a:r>
                        <a:rPr lang="en-US" sz="700" b="0" i="0" baseline="0" dirty="0" smtClean="0">
                          <a:solidFill>
                            <a:schemeClr val="accent1"/>
                          </a:solidFill>
                          <a:latin typeface="Arial" panose="020B0604020202020204" pitchFamily="34" charset="0"/>
                          <a:ea typeface="+mn-ea"/>
                          <a:cs typeface="Arial" panose="020B0604020202020204" pitchFamily="34" charset="0"/>
                        </a:rPr>
                        <a:t>ibid.</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56</a:t>
                      </a:r>
                      <a:r>
                        <a:rPr lang="en-US" sz="700" b="0" i="0" baseline="0" dirty="0" smtClean="0">
                          <a:solidFill>
                            <a:schemeClr val="accent1"/>
                          </a:solidFill>
                          <a:latin typeface="Arial" panose="020B0604020202020204" pitchFamily="34" charset="0"/>
                          <a:ea typeface="+mn-ea"/>
                          <a:cs typeface="Arial" panose="020B0604020202020204" pitchFamily="34" charset="0"/>
                        </a:rPr>
                        <a:t> Securities &amp; Futures Commission of Hong Kong. "Statement on Regulatory Framework for Virtual Asset Portfolios Managers, Fund Distributors and Trading Platform Operators." November 01,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7"/>
                        </a:rPr>
                        <a:t>https://www.sfc.hk/web/EN/news-and-announcements/policy-statements-and-announcements/reg-framework-virtual-asset-portfolios-managers-fund-distributors-trading-platform-operators.html</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57</a:t>
                      </a:r>
                      <a:r>
                        <a:rPr lang="en-US" sz="700" b="0" i="0" baseline="0" dirty="0" smtClean="0">
                          <a:solidFill>
                            <a:schemeClr val="accent1"/>
                          </a:solidFill>
                          <a:latin typeface="Arial" panose="020B0604020202020204" pitchFamily="34" charset="0"/>
                          <a:ea typeface="+mn-ea"/>
                          <a:cs typeface="Arial" panose="020B0604020202020204" pitchFamily="34" charset="0"/>
                        </a:rPr>
                        <a:t> Securities &amp; Futures Commission of Hong Kong. "Circular to Announce the SFC Regulatory Sandbox." September 29, 2017.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8"/>
                        </a:rPr>
                        <a:t>https://www.sfc.hk/edistributionWeb/gateway/EN/circular/doc?refNo=17EC63</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58</a:t>
                      </a:r>
                      <a:r>
                        <a:rPr lang="en-US" sz="700" b="0" i="0" baseline="0" dirty="0" smtClean="0">
                          <a:solidFill>
                            <a:schemeClr val="accent1"/>
                          </a:solidFill>
                          <a:latin typeface="Arial" panose="020B0604020202020204" pitchFamily="34" charset="0"/>
                          <a:ea typeface="+mn-ea"/>
                          <a:cs typeface="Arial" panose="020B0604020202020204" pitchFamily="34" charset="0"/>
                        </a:rPr>
                        <a:t> Hong Kong Monetary Authority. “Explanatory Note on Licensing for Stored Value Facilities”. November 2015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9"/>
                        </a:rPr>
                        <a:t>https://www.hkma.gov.hk/media/eng/doc/key-functions/finanical-infrastructure/infrastructure/retail-payment-initiatives/Explanatory_note_on_licensing_for_SVF.pdf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59</a:t>
                      </a:r>
                      <a:r>
                        <a:rPr lang="en-US" altLang="zh-CN" sz="700" b="0" i="0" baseline="0" dirty="0" smtClean="0">
                          <a:solidFill>
                            <a:schemeClr val="accent1"/>
                          </a:solidFill>
                          <a:latin typeface="Arial" panose="020B0604020202020204" pitchFamily="34" charset="0"/>
                          <a:ea typeface="+mn-ea"/>
                          <a:cs typeface="Arial" panose="020B0604020202020204" pitchFamily="34" charset="0"/>
                        </a:rPr>
                        <a:t> ibid.</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17338412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650875" cy="10692130"/>
          </a:xfrm>
          <a:custGeom>
            <a:avLst/>
            <a:gdLst/>
            <a:ahLst/>
            <a:cxnLst/>
            <a:rect l="l" t="t" r="r" b="b"/>
            <a:pathLst>
              <a:path w="650875" h="10692130">
                <a:moveTo>
                  <a:pt x="0" y="10692003"/>
                </a:moveTo>
                <a:lnTo>
                  <a:pt x="650722" y="10692003"/>
                </a:lnTo>
                <a:lnTo>
                  <a:pt x="650722" y="0"/>
                </a:lnTo>
                <a:lnTo>
                  <a:pt x="0" y="0"/>
                </a:lnTo>
                <a:lnTo>
                  <a:pt x="0" y="10692003"/>
                </a:lnTo>
                <a:close/>
              </a:path>
            </a:pathLst>
          </a:custGeom>
          <a:solidFill>
            <a:schemeClr val="accent1"/>
          </a:solidFill>
        </p:spPr>
        <p:txBody>
          <a:bodyPr wrap="square" lIns="0" tIns="0" rIns="0" bIns="0" rtlCol="0"/>
          <a:lstStyle/>
          <a:p>
            <a:endParaRPr/>
          </a:p>
        </p:txBody>
      </p:sp>
      <p:sp>
        <p:nvSpPr>
          <p:cNvPr id="3" name="object 3"/>
          <p:cNvSpPr txBox="1">
            <a:spLocks noGrp="1"/>
          </p:cNvSpPr>
          <p:nvPr>
            <p:ph type="title"/>
          </p:nvPr>
        </p:nvSpPr>
        <p:spPr>
          <a:xfrm>
            <a:off x="1203219" y="673662"/>
            <a:ext cx="3227070" cy="505267"/>
          </a:xfrm>
          <a:prstGeom prst="rect">
            <a:avLst/>
          </a:prstGeom>
        </p:spPr>
        <p:txBody>
          <a:bodyPr vert="horz" wrap="square" lIns="0" tIns="93980" rIns="0" bIns="0" rtlCol="0">
            <a:spAutoFit/>
          </a:bodyPr>
          <a:lstStyle/>
          <a:p>
            <a:pPr marL="12700" marR="5080">
              <a:lnSpc>
                <a:spcPts val="3200"/>
              </a:lnSpc>
              <a:spcBef>
                <a:spcPts val="740"/>
              </a:spcBef>
            </a:pPr>
            <a:r>
              <a:rPr lang="en-GB" sz="3200" spc="-100" dirty="0" smtClean="0">
                <a:solidFill>
                  <a:schemeClr val="accent1"/>
                </a:solidFill>
              </a:rPr>
              <a:t>Content</a:t>
            </a:r>
            <a:endParaRPr sz="3200" dirty="0">
              <a:solidFill>
                <a:schemeClr val="accent1"/>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2617054774"/>
              </p:ext>
            </p:extLst>
          </p:nvPr>
        </p:nvGraphicFramePr>
        <p:xfrm>
          <a:off x="1203218" y="1591743"/>
          <a:ext cx="5915131" cy="8650431"/>
        </p:xfrm>
        <a:graphic>
          <a:graphicData uri="http://schemas.openxmlformats.org/drawingml/2006/table">
            <a:tbl>
              <a:tblPr firstRow="1" bandRow="1">
                <a:tableStyleId>{5C22544A-7EE6-4342-B048-85BDC9FD1C3A}</a:tableStyleId>
              </a:tblPr>
              <a:tblGrid>
                <a:gridCol w="298051">
                  <a:extLst>
                    <a:ext uri="{9D8B030D-6E8A-4147-A177-3AD203B41FA5}">
                      <a16:colId xmlns:a16="http://schemas.microsoft.com/office/drawing/2014/main" val="1672800697"/>
                    </a:ext>
                  </a:extLst>
                </a:gridCol>
                <a:gridCol w="4951109">
                  <a:extLst>
                    <a:ext uri="{9D8B030D-6E8A-4147-A177-3AD203B41FA5}">
                      <a16:colId xmlns:a16="http://schemas.microsoft.com/office/drawing/2014/main" val="2868407067"/>
                    </a:ext>
                  </a:extLst>
                </a:gridCol>
                <a:gridCol w="665971">
                  <a:extLst>
                    <a:ext uri="{9D8B030D-6E8A-4147-A177-3AD203B41FA5}">
                      <a16:colId xmlns:a16="http://schemas.microsoft.com/office/drawing/2014/main" val="3682568576"/>
                    </a:ext>
                  </a:extLst>
                </a:gridCol>
              </a:tblGrid>
              <a:tr h="0">
                <a:tc gridSpan="2">
                  <a:txBody>
                    <a:bodyPr/>
                    <a:lstStyle/>
                    <a:p>
                      <a:r>
                        <a:rPr lang="en-US" sz="1200" dirty="0" smtClean="0">
                          <a:solidFill>
                            <a:schemeClr val="tx2"/>
                          </a:solidFill>
                          <a:latin typeface="Arial" panose="020B0604020202020204" pitchFamily="34" charset="0"/>
                          <a:cs typeface="Arial" panose="020B0604020202020204" pitchFamily="34" charset="0"/>
                        </a:rPr>
                        <a:t>Foreword</a:t>
                      </a:r>
                      <a:endParaRPr lang="en-US" sz="1200"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US"/>
                    </a:p>
                  </a:txBody>
                  <a:tcPr/>
                </a:tc>
                <a:tc>
                  <a:txBody>
                    <a:bodyPr/>
                    <a:lstStyle/>
                    <a:p>
                      <a:pPr algn="r"/>
                      <a:r>
                        <a:rPr lang="en-GB" sz="1200" dirty="0" smtClean="0">
                          <a:solidFill>
                            <a:schemeClr val="tx2"/>
                          </a:solidFill>
                          <a:latin typeface="Arial" panose="020B0604020202020204" pitchFamily="34" charset="0"/>
                          <a:cs typeface="Arial" panose="020B0604020202020204" pitchFamily="34" charset="0"/>
                        </a:rPr>
                        <a:t>5</a:t>
                      </a:r>
                      <a:endParaRPr lang="en-US" sz="1200"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71329917"/>
                  </a:ext>
                </a:extLst>
              </a:tr>
              <a:tr h="0">
                <a:tc gridSpan="2">
                  <a:txBody>
                    <a:bodyPr/>
                    <a:lstStyle/>
                    <a:p>
                      <a:r>
                        <a:rPr lang="en-US" sz="1200" b="1" dirty="0" smtClean="0">
                          <a:solidFill>
                            <a:schemeClr val="tx2"/>
                          </a:solidFill>
                          <a:latin typeface="Arial" panose="020B0604020202020204" pitchFamily="34" charset="0"/>
                          <a:cs typeface="Arial" panose="020B0604020202020204" pitchFamily="34" charset="0"/>
                        </a:rPr>
                        <a:t>1. Introduction</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hMerge="1">
                  <a:txBody>
                    <a:bodyPr/>
                    <a:lstStyle/>
                    <a:p>
                      <a:endParaRPr lang="en-US" dirty="0"/>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6</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39434675"/>
                  </a:ext>
                </a:extLst>
              </a:tr>
              <a:tr h="267545">
                <a:tc>
                  <a:txBody>
                    <a:bodyPr/>
                    <a:lstStyle/>
                    <a:p>
                      <a:endParaRPr lang="en-US" sz="120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1.1 Do we need them?</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7</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98662440"/>
                  </a:ext>
                </a:extLst>
              </a:tr>
              <a:tr h="267545">
                <a:tc>
                  <a:txBody>
                    <a:bodyPr/>
                    <a:lstStyle/>
                    <a:p>
                      <a:endParaRPr lang="en-US" sz="120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1.2 Why now?</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7</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19198793"/>
                  </a:ext>
                </a:extLst>
              </a:tr>
              <a:tr h="267545">
                <a:tc gridSpan="2">
                  <a:txBody>
                    <a:bodyPr/>
                    <a:lstStyle/>
                    <a:p>
                      <a:r>
                        <a:rPr lang="en-US" sz="1200" b="1" dirty="0" smtClean="0">
                          <a:solidFill>
                            <a:schemeClr val="tx2"/>
                          </a:solidFill>
                          <a:latin typeface="Arial" panose="020B0604020202020204" pitchFamily="34" charset="0"/>
                          <a:cs typeface="Arial" panose="020B0604020202020204" pitchFamily="34" charset="0"/>
                        </a:rPr>
                        <a:t>2. Taxonomy</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8</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66618434"/>
                  </a:ext>
                </a:extLst>
              </a:tr>
              <a:tr h="267545">
                <a:tc>
                  <a:txBody>
                    <a:bodyPr/>
                    <a:lstStyle/>
                    <a:p>
                      <a:endParaRPr lang="en-US" sz="120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2.1 Off-Chain</a:t>
                      </a:r>
                      <a:r>
                        <a:rPr lang="en-US" sz="1200" baseline="0" dirty="0" smtClean="0">
                          <a:solidFill>
                            <a:schemeClr val="tx1"/>
                          </a:solidFill>
                          <a:latin typeface="Arial" panose="020B0604020202020204" pitchFamily="34" charset="0"/>
                          <a:cs typeface="Arial" panose="020B0604020202020204" pitchFamily="34" charset="0"/>
                        </a:rPr>
                        <a:t> Collateral</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8</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89795745"/>
                  </a:ext>
                </a:extLst>
              </a:tr>
              <a:tr h="267545">
                <a:tc>
                  <a:txBody>
                    <a:bodyPr/>
                    <a:lstStyle/>
                    <a:p>
                      <a:endParaRPr lang="en-US" sz="120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2.2 On-Chain Collateral</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9</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1933983"/>
                  </a:ext>
                </a:extLst>
              </a:tr>
              <a:tr h="267545">
                <a:tc>
                  <a:txBody>
                    <a:bodyPr/>
                    <a:lstStyle/>
                    <a:p>
                      <a:endParaRPr lang="en-US" sz="120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2.3 Algorithmic</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9</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17318528"/>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2.4 Competition or Complement?</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10</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93483840"/>
                  </a:ext>
                </a:extLst>
              </a:tr>
              <a:tr h="267545">
                <a:tc gridSpan="2">
                  <a:txBody>
                    <a:bodyPr/>
                    <a:lstStyle/>
                    <a:p>
                      <a:r>
                        <a:rPr lang="en-US" sz="1200" b="1" dirty="0" smtClean="0">
                          <a:solidFill>
                            <a:schemeClr val="tx2"/>
                          </a:solidFill>
                          <a:latin typeface="Arial" panose="020B0604020202020204" pitchFamily="34" charset="0"/>
                          <a:cs typeface="Arial" panose="020B0604020202020204" pitchFamily="34" charset="0"/>
                        </a:rPr>
                        <a:t>3. Use Cases</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11</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29044926"/>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3.1 Trading</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11</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98174519"/>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3.2 Money</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13</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66480451"/>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71463" indent="0"/>
                      <a:r>
                        <a:rPr lang="en-US" sz="1200" dirty="0" smtClean="0">
                          <a:solidFill>
                            <a:schemeClr val="tx1"/>
                          </a:solidFill>
                          <a:latin typeface="Arial" panose="020B0604020202020204" pitchFamily="34" charset="0"/>
                          <a:cs typeface="Arial" panose="020B0604020202020204" pitchFamily="34" charset="0"/>
                        </a:rPr>
                        <a:t>3.2.1 Medium of Exchange (Payments)</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13</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07345678"/>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71463" indent="0"/>
                      <a:r>
                        <a:rPr lang="en-US" sz="1200" dirty="0" smtClean="0">
                          <a:solidFill>
                            <a:schemeClr val="tx1"/>
                          </a:solidFill>
                          <a:latin typeface="Arial" panose="020B0604020202020204" pitchFamily="34" charset="0"/>
                          <a:cs typeface="Arial" panose="020B0604020202020204" pitchFamily="34" charset="0"/>
                        </a:rPr>
                        <a:t>3.2.2 Store of Value</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14</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41027605"/>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3.3 Programmable for Digital Economy</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14</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97020435"/>
                  </a:ext>
                </a:extLst>
              </a:tr>
              <a:tr h="267545">
                <a:tc gridSpan="2">
                  <a:txBody>
                    <a:bodyPr/>
                    <a:lstStyle/>
                    <a:p>
                      <a:r>
                        <a:rPr lang="en-US" sz="1200" b="1" dirty="0" smtClean="0">
                          <a:solidFill>
                            <a:schemeClr val="tx2"/>
                          </a:solidFill>
                          <a:latin typeface="Arial" panose="020B0604020202020204" pitchFamily="34" charset="0"/>
                          <a:cs typeface="Arial" panose="020B0604020202020204" pitchFamily="34" charset="0"/>
                        </a:rPr>
                        <a:t>4. History &amp; Current Landscape</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15</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391763976"/>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4.1 Empirical Evidence: Performance and Stability</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15</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41759452"/>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4.2 Volume and Usage</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17</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528208800"/>
                  </a:ext>
                </a:extLst>
              </a:tr>
              <a:tr h="267545">
                <a:tc gridSpan="2">
                  <a:txBody>
                    <a:bodyPr/>
                    <a:lstStyle/>
                    <a:p>
                      <a:r>
                        <a:rPr lang="en-US" sz="1200" b="1" dirty="0" smtClean="0">
                          <a:solidFill>
                            <a:schemeClr val="tx2"/>
                          </a:solidFill>
                          <a:latin typeface="Arial" panose="020B0604020202020204" pitchFamily="34" charset="0"/>
                          <a:cs typeface="Arial" panose="020B0604020202020204" pitchFamily="34" charset="0"/>
                        </a:rPr>
                        <a:t>5. Regulation &amp; Compliance</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18</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97171446"/>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5.1 Legal Treatment</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18</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33958431"/>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5.2 Current Regulatory Environment</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19</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3654625"/>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71463" indent="0"/>
                      <a:r>
                        <a:rPr lang="en-US" sz="1200" dirty="0" smtClean="0">
                          <a:solidFill>
                            <a:schemeClr val="tx1"/>
                          </a:solidFill>
                          <a:latin typeface="Arial" panose="020B0604020202020204" pitchFamily="34" charset="0"/>
                          <a:cs typeface="Arial" panose="020B0604020202020204" pitchFamily="34" charset="0"/>
                        </a:rPr>
                        <a:t>5.2.1 Hong Kong</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19</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135335334"/>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71463" indent="0"/>
                      <a:r>
                        <a:rPr lang="en-US" sz="1200" dirty="0" smtClean="0">
                          <a:solidFill>
                            <a:schemeClr val="tx1"/>
                          </a:solidFill>
                          <a:latin typeface="Arial" panose="020B0604020202020204" pitchFamily="34" charset="0"/>
                          <a:cs typeface="Arial" panose="020B0604020202020204" pitchFamily="34" charset="0"/>
                        </a:rPr>
                        <a:t>5.2.2 United States</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20</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197146274"/>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71463" indent="0"/>
                      <a:r>
                        <a:rPr lang="en-US" sz="1200" dirty="0" smtClean="0">
                          <a:solidFill>
                            <a:schemeClr val="tx1"/>
                          </a:solidFill>
                          <a:latin typeface="Arial" panose="020B0604020202020204" pitchFamily="34" charset="0"/>
                          <a:cs typeface="Arial" panose="020B0604020202020204" pitchFamily="34" charset="0"/>
                        </a:rPr>
                        <a:t>5.2.3 Japan</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21</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32076600"/>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5.3 KYC/AML</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22</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10461015"/>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5.4 Technical Design &amp; Enforcement </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23</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78156845"/>
                  </a:ext>
                </a:extLst>
              </a:tr>
              <a:tr h="267545">
                <a:tc gridSpan="2">
                  <a:txBody>
                    <a:bodyPr/>
                    <a:lstStyle/>
                    <a:p>
                      <a:r>
                        <a:rPr lang="en-US" sz="1200" b="1" dirty="0" smtClean="0">
                          <a:solidFill>
                            <a:schemeClr val="tx2"/>
                          </a:solidFill>
                          <a:latin typeface="Arial" panose="020B0604020202020204" pitchFamily="34" charset="0"/>
                          <a:cs typeface="Arial" panose="020B0604020202020204" pitchFamily="34" charset="0"/>
                        </a:rPr>
                        <a:t>6. A Trust Framework for Fiat-backed </a:t>
                      </a:r>
                      <a:r>
                        <a:rPr lang="en-US" sz="1200" b="1" dirty="0" err="1" smtClean="0">
                          <a:solidFill>
                            <a:schemeClr val="tx2"/>
                          </a:solidFill>
                          <a:latin typeface="Arial" panose="020B0604020202020204" pitchFamily="34" charset="0"/>
                          <a:cs typeface="Arial" panose="020B0604020202020204" pitchFamily="34" charset="0"/>
                        </a:rPr>
                        <a:t>Stablecoins</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24</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08039609"/>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6.1 Trust Framework</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24</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31418634"/>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6.2 </a:t>
                      </a:r>
                      <a:r>
                        <a:rPr lang="en-US" sz="1200" dirty="0" err="1" smtClean="0">
                          <a:solidFill>
                            <a:schemeClr val="tx1"/>
                          </a:solidFill>
                          <a:latin typeface="Arial" panose="020B0604020202020204" pitchFamily="34" charset="0"/>
                          <a:cs typeface="Arial" panose="020B0604020202020204" pitchFamily="34" charset="0"/>
                        </a:rPr>
                        <a:t>Fiatcoin</a:t>
                      </a:r>
                      <a:r>
                        <a:rPr lang="en-US" sz="1200" dirty="0" smtClean="0">
                          <a:solidFill>
                            <a:schemeClr val="tx1"/>
                          </a:solidFill>
                          <a:latin typeface="Arial" panose="020B0604020202020204" pitchFamily="34" charset="0"/>
                          <a:cs typeface="Arial" panose="020B0604020202020204" pitchFamily="34" charset="0"/>
                        </a:rPr>
                        <a:t> Lifecycle Example</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GB" sz="1200" dirty="0" smtClean="0">
                          <a:solidFill>
                            <a:schemeClr val="tx1"/>
                          </a:solidFill>
                          <a:latin typeface="Arial" panose="020B0604020202020204" pitchFamily="34" charset="0"/>
                          <a:cs typeface="Arial" panose="020B0604020202020204" pitchFamily="34" charset="0"/>
                        </a:rPr>
                        <a:t>26</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45910423"/>
                  </a:ext>
                </a:extLst>
              </a:tr>
              <a:tr h="267545">
                <a:tc>
                  <a:txBody>
                    <a:bodyPr/>
                    <a:lstStyle/>
                    <a:p>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1200" dirty="0" smtClean="0">
                          <a:solidFill>
                            <a:schemeClr val="tx1"/>
                          </a:solidFill>
                          <a:latin typeface="Arial" panose="020B0604020202020204" pitchFamily="34" charset="0"/>
                          <a:cs typeface="Arial" panose="020B0604020202020204" pitchFamily="34" charset="0"/>
                        </a:rPr>
                        <a:t>6.3 </a:t>
                      </a:r>
                      <a:r>
                        <a:rPr lang="en-US" sz="1200" dirty="0" err="1" smtClean="0">
                          <a:solidFill>
                            <a:schemeClr val="tx1"/>
                          </a:solidFill>
                          <a:latin typeface="Arial" panose="020B0604020202020204" pitchFamily="34" charset="0"/>
                          <a:cs typeface="Arial" panose="020B0604020202020204" pitchFamily="34" charset="0"/>
                        </a:rPr>
                        <a:t>Fiatcoin</a:t>
                      </a:r>
                      <a:r>
                        <a:rPr lang="en-US" sz="1200" dirty="0" smtClean="0">
                          <a:solidFill>
                            <a:schemeClr val="tx1"/>
                          </a:solidFill>
                          <a:latin typeface="Arial" panose="020B0604020202020204" pitchFamily="34" charset="0"/>
                          <a:cs typeface="Arial" panose="020B0604020202020204" pitchFamily="34" charset="0"/>
                        </a:rPr>
                        <a:t> Business Models</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sz="1200" dirty="0" smtClean="0">
                          <a:solidFill>
                            <a:schemeClr val="tx1"/>
                          </a:solidFill>
                          <a:latin typeface="Arial" panose="020B0604020202020204" pitchFamily="34" charset="0"/>
                          <a:cs typeface="Arial" panose="020B0604020202020204" pitchFamily="34" charset="0"/>
                        </a:rPr>
                        <a:t>27</a:t>
                      </a:r>
                      <a:endParaRPr lang="en-US" sz="1200" dirty="0">
                        <a:solidFill>
                          <a:schemeClr val="tx1"/>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08494984"/>
                  </a:ext>
                </a:extLst>
              </a:tr>
              <a:tr h="420831">
                <a:tc gridSpan="2">
                  <a:txBody>
                    <a:bodyPr/>
                    <a:lstStyle/>
                    <a:p>
                      <a:r>
                        <a:rPr lang="en-US" sz="1200" b="1" dirty="0" smtClean="0">
                          <a:solidFill>
                            <a:schemeClr val="tx2"/>
                          </a:solidFill>
                          <a:latin typeface="Arial" panose="020B0604020202020204" pitchFamily="34" charset="0"/>
                          <a:cs typeface="Arial" panose="020B0604020202020204" pitchFamily="34" charset="0"/>
                        </a:rPr>
                        <a:t>7. Conclusion</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hMerge="1">
                  <a:txBody>
                    <a:bodyPr/>
                    <a:lstStyle/>
                    <a:p>
                      <a:endParaRPr lang="en-US" sz="1200" dirty="0">
                        <a:latin typeface="Arial" panose="020B0604020202020204" pitchFamily="34" charset="0"/>
                        <a:cs typeface="Arial" panose="020B0604020202020204" pitchFamily="34" charset="0"/>
                      </a:endParaRPr>
                    </a:p>
                  </a:txBody>
                  <a:tcPr/>
                </a:tc>
                <a:tc>
                  <a:txBody>
                    <a:bodyPr/>
                    <a:lstStyle/>
                    <a:p>
                      <a:pPr algn="r"/>
                      <a:r>
                        <a:rPr lang="en-US" sz="1200" b="1" dirty="0" smtClean="0">
                          <a:solidFill>
                            <a:schemeClr val="tx2"/>
                          </a:solidFill>
                          <a:latin typeface="Arial" panose="020B0604020202020204" pitchFamily="34" charset="0"/>
                          <a:cs typeface="Arial" panose="020B0604020202020204" pitchFamily="34" charset="0"/>
                        </a:rPr>
                        <a:t>28</a:t>
                      </a:r>
                      <a:endParaRPr lang="en-US" sz="1200" b="1" dirty="0">
                        <a:solidFill>
                          <a:schemeClr val="tx2"/>
                        </a:solidFill>
                        <a:latin typeface="Arial" panose="020B0604020202020204" pitchFamily="34" charset="0"/>
                        <a:cs typeface="Arial" panose="020B0604020202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24053083"/>
                  </a:ext>
                </a:extLst>
              </a:tr>
            </a:tbl>
          </a:graphicData>
        </a:graphic>
      </p:graphicFrame>
    </p:spTree>
    <p:extLst>
      <p:ext uri="{BB962C8B-B14F-4D97-AF65-F5344CB8AC3E}">
        <p14:creationId xmlns:p14="http://schemas.microsoft.com/office/powerpoint/2010/main" val="8667182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7470635"/>
          </a:xfrm>
        </p:spPr>
        <p:txBody>
          <a:bodyPr/>
          <a:lstStyle/>
          <a:p>
            <a:r>
              <a:rPr lang="en-US" altLang="zh-CN" dirty="0"/>
              <a:t>It’s worth noting that certain types of SVF, notably a single-purpose SVF, such as gift card vouchers, are not subject to the licensing regime. </a:t>
            </a:r>
            <a:r>
              <a:rPr lang="en-US" altLang="zh-CN" dirty="0" smtClean="0"/>
              <a:t>Exemptions </a:t>
            </a:r>
            <a:r>
              <a:rPr lang="en-US" altLang="zh-CN" dirty="0"/>
              <a:t>also apply for SVFs which are not single-purpose, but pertain to instances such as bonus rewards or loyalty points. </a:t>
            </a:r>
            <a:r>
              <a:rPr lang="en-US" altLang="zh-CN" dirty="0" err="1" smtClean="0"/>
              <a:t>Stablecoins</a:t>
            </a:r>
            <a:r>
              <a:rPr lang="en-US" altLang="zh-CN" dirty="0"/>
              <a:t>, as we have defined them in this paper, are mostly concerned with being a general purpose and ultimately usable currency, and seem to fall within the SVFs that require licensing</a:t>
            </a:r>
            <a:r>
              <a:rPr lang="en-US" altLang="zh-CN" dirty="0" smtClean="0"/>
              <a:t>.</a:t>
            </a:r>
            <a:endParaRPr lang="en-US" altLang="zh-CN" dirty="0"/>
          </a:p>
          <a:p>
            <a:r>
              <a:rPr lang="en-US" altLang="zh-CN" dirty="0"/>
              <a:t>In Hong Kong’s attempt to remain an international finance center, they have streamlined overlapping laws, such as those regarding a Money Service Operator (MSO). </a:t>
            </a:r>
            <a:r>
              <a:rPr lang="en-US" altLang="zh-CN" dirty="0" smtClean="0"/>
              <a:t>To </a:t>
            </a:r>
            <a:r>
              <a:rPr lang="en-US" altLang="zh-CN" dirty="0"/>
              <a:t>enable SVF to handle cross-border remittance and redemption in foreign currencies, the HKMA has stated that SVF licensees are not required to separately obtain an MSO license, but instead able to carry out MSO business as part of their </a:t>
            </a:r>
            <a:r>
              <a:rPr lang="en-US" altLang="zh-CN" dirty="0" smtClean="0"/>
              <a:t>activity.</a:t>
            </a:r>
            <a:r>
              <a:rPr lang="en-US" altLang="zh-CN" baseline="40000" dirty="0"/>
              <a:t>6</a:t>
            </a:r>
            <a:r>
              <a:rPr lang="en-US" altLang="zh-CN" baseline="40000" dirty="0" smtClean="0"/>
              <a:t>0</a:t>
            </a:r>
            <a:endParaRPr lang="en-US" altLang="zh-CN" baseline="40000" dirty="0"/>
          </a:p>
          <a:p>
            <a:r>
              <a:rPr lang="en-US" altLang="zh-CN" dirty="0"/>
              <a:t>Minimum requirements to qualify for an SVF license surround a few important </a:t>
            </a:r>
            <a:r>
              <a:rPr lang="en-US" altLang="zh-CN" dirty="0" smtClean="0"/>
              <a:t>topics:</a:t>
            </a:r>
            <a:r>
              <a:rPr lang="en-US" altLang="zh-CN" baseline="40000" dirty="0"/>
              <a:t>6</a:t>
            </a:r>
            <a:r>
              <a:rPr lang="en-US" altLang="zh-CN" baseline="40000" dirty="0" smtClean="0"/>
              <a:t>1</a:t>
            </a:r>
            <a:endParaRPr lang="en-US" altLang="zh-CN" baseline="40000" dirty="0"/>
          </a:p>
          <a:p>
            <a:pPr marL="171450" indent="-171450">
              <a:buFont typeface="Arial" panose="020B0604020202020204" pitchFamily="34" charset="0"/>
              <a:buChar char="•"/>
            </a:pPr>
            <a:r>
              <a:rPr lang="en-US" altLang="zh-CN" dirty="0" smtClean="0"/>
              <a:t>The </a:t>
            </a:r>
            <a:r>
              <a:rPr lang="en-US" altLang="zh-CN" dirty="0"/>
              <a:t>operation of a stored value facility must be the principal business of the company;</a:t>
            </a:r>
          </a:p>
          <a:p>
            <a:pPr marL="171450" indent="-171450">
              <a:buFont typeface="Arial" panose="020B0604020202020204" pitchFamily="34" charset="0"/>
              <a:buChar char="•"/>
            </a:pPr>
            <a:r>
              <a:rPr lang="en-US" altLang="zh-CN" dirty="0" smtClean="0"/>
              <a:t>Must </a:t>
            </a:r>
            <a:r>
              <a:rPr lang="en-US" altLang="zh-CN" dirty="0"/>
              <a:t>have share capital of no less than HK$25,000,000.00;</a:t>
            </a:r>
          </a:p>
          <a:p>
            <a:pPr marL="171450" indent="-171450">
              <a:buFont typeface="Arial" panose="020B0604020202020204" pitchFamily="34" charset="0"/>
              <a:buChar char="•"/>
            </a:pPr>
            <a:r>
              <a:rPr lang="en-US" altLang="zh-CN" dirty="0" smtClean="0"/>
              <a:t>Must </a:t>
            </a:r>
            <a:r>
              <a:rPr lang="en-US" altLang="zh-CN" dirty="0"/>
              <a:t>have adequate control systems to ensure that the HKMA is kept informed;</a:t>
            </a:r>
          </a:p>
          <a:p>
            <a:pPr marL="171450" indent="-171450">
              <a:buFont typeface="Arial" panose="020B0604020202020204" pitchFamily="34" charset="0"/>
              <a:buChar char="•"/>
            </a:pPr>
            <a:r>
              <a:rPr lang="en-US" altLang="zh-CN" dirty="0" smtClean="0"/>
              <a:t>The </a:t>
            </a:r>
            <a:r>
              <a:rPr lang="en-US" altLang="zh-CN" dirty="0"/>
              <a:t>CEO, directors and controller of the company must be a fit and proper person to hold the </a:t>
            </a:r>
            <a:r>
              <a:rPr lang="en-US" altLang="zh-CN" dirty="0" smtClean="0"/>
              <a:t>position</a:t>
            </a:r>
            <a:endParaRPr lang="en-US" altLang="zh-CN" dirty="0"/>
          </a:p>
          <a:p>
            <a:r>
              <a:rPr lang="en-US" altLang="zh-CN" dirty="0"/>
              <a:t>That being said, the HKMA has, as yet, made no formal ruling on the applicability of the SVF regulatory regime to </a:t>
            </a:r>
            <a:r>
              <a:rPr lang="en-US" altLang="zh-CN" dirty="0" err="1"/>
              <a:t>stablecoins</a:t>
            </a:r>
            <a:r>
              <a:rPr lang="en-US" altLang="zh-CN" dirty="0"/>
              <a:t>, and no </a:t>
            </a:r>
            <a:r>
              <a:rPr lang="en-US" altLang="zh-CN" dirty="0" err="1"/>
              <a:t>licence</a:t>
            </a:r>
            <a:r>
              <a:rPr lang="en-US" altLang="zh-CN" dirty="0"/>
              <a:t> has yet been granted to </a:t>
            </a:r>
            <a:r>
              <a:rPr lang="en-US" altLang="zh-CN" dirty="0" err="1"/>
              <a:t>stablecoin</a:t>
            </a:r>
            <a:r>
              <a:rPr lang="en-US" altLang="zh-CN" dirty="0"/>
              <a:t> operators</a:t>
            </a:r>
            <a:r>
              <a:rPr lang="en-US" altLang="zh-CN" dirty="0" smtClean="0"/>
              <a:t>.</a:t>
            </a:r>
          </a:p>
          <a:p>
            <a:pPr>
              <a:spcAft>
                <a:spcPts val="0"/>
              </a:spcAft>
            </a:pPr>
            <a:r>
              <a:rPr lang="en-US" altLang="zh-CN" b="1" dirty="0"/>
              <a:t>5.2.2 United States</a:t>
            </a:r>
          </a:p>
          <a:p>
            <a:r>
              <a:rPr lang="en-US" altLang="zh-CN" dirty="0"/>
              <a:t>In the U.S., </a:t>
            </a:r>
            <a:r>
              <a:rPr lang="en-US" altLang="zh-CN" dirty="0" err="1"/>
              <a:t>stablecoin</a:t>
            </a:r>
            <a:r>
              <a:rPr lang="en-US" altLang="zh-CN" dirty="0"/>
              <a:t> issuers are interpreted to perform functions that are similar to certain types of cryptocurrency exchanges. </a:t>
            </a:r>
            <a:r>
              <a:rPr lang="en-US" altLang="zh-CN" dirty="0" smtClean="0"/>
              <a:t>As </a:t>
            </a:r>
            <a:r>
              <a:rPr lang="en-US" altLang="zh-CN" dirty="0"/>
              <a:t>noted by Coin Center, cryptocurrency exchanges are generally regulated as money transmitters by state licensing authorities and must register as Money Service Businesses (MSBs) at the federal level with the Financial Crimes Enforcement Network (</a:t>
            </a:r>
            <a:r>
              <a:rPr lang="en-US" altLang="zh-CN" dirty="0" err="1"/>
              <a:t>FinCEN</a:t>
            </a:r>
            <a:r>
              <a:rPr lang="en-US" altLang="zh-CN" dirty="0" smtClean="0"/>
              <a:t>).</a:t>
            </a:r>
            <a:r>
              <a:rPr lang="en-US" altLang="zh-CN" baseline="40000" dirty="0"/>
              <a:t>6</a:t>
            </a:r>
            <a:r>
              <a:rPr lang="en-US" altLang="zh-CN" baseline="40000" dirty="0" smtClean="0"/>
              <a:t>2</a:t>
            </a:r>
            <a:endParaRPr lang="en-US" altLang="zh-CN" baseline="40000" dirty="0"/>
          </a:p>
          <a:p>
            <a:r>
              <a:rPr lang="en-US" altLang="zh-CN" dirty="0"/>
              <a:t>Although the definition of a money transmitter varies by state, it is generally similar to the federal definition of MSBs, which pertains to entities performing activities involving “the acceptance of currency, funds, or other value that substitutes for currency from one person and the transmission of currency, funds, or other value that substitutes for currency to another location or person by any means</a:t>
            </a:r>
            <a:r>
              <a:rPr lang="en-US" altLang="zh-CN" dirty="0" smtClean="0"/>
              <a:t>.”</a:t>
            </a:r>
            <a:r>
              <a:rPr lang="en-US" altLang="zh-CN" baseline="40000" dirty="0"/>
              <a:t>6</a:t>
            </a:r>
            <a:r>
              <a:rPr lang="en-US" altLang="zh-CN" baseline="40000" dirty="0" smtClean="0"/>
              <a:t>3</a:t>
            </a:r>
            <a:endParaRPr lang="en-US" altLang="zh-CN" baseline="40000" dirty="0"/>
          </a:p>
        </p:txBody>
      </p:sp>
      <p:sp>
        <p:nvSpPr>
          <p:cNvPr id="3" name="内容占位符 2"/>
          <p:cNvSpPr>
            <a:spLocks noGrp="1"/>
          </p:cNvSpPr>
          <p:nvPr>
            <p:ph sz="half" idx="3"/>
          </p:nvPr>
        </p:nvSpPr>
        <p:spPr>
          <a:xfrm>
            <a:off x="4263550" y="408739"/>
            <a:ext cx="2854800" cy="7563930"/>
          </a:xfrm>
        </p:spPr>
        <p:txBody>
          <a:bodyPr/>
          <a:lstStyle/>
          <a:p>
            <a:r>
              <a:rPr lang="en-US" altLang="zh-CN" dirty="0"/>
              <a:t>MSB status largely depends on custody </a:t>
            </a:r>
            <a:r>
              <a:rPr lang="en-US" altLang="zh-CN" dirty="0" smtClean="0"/>
              <a:t>— </a:t>
            </a:r>
            <a:r>
              <a:rPr lang="en-US" altLang="zh-CN" dirty="0"/>
              <a:t>who is in control of client or participant assets. Fiat-backed </a:t>
            </a:r>
            <a:r>
              <a:rPr lang="en-US" altLang="zh-CN" dirty="0" err="1"/>
              <a:t>stablecoin</a:t>
            </a:r>
            <a:r>
              <a:rPr lang="en-US" altLang="zh-CN" dirty="0"/>
              <a:t> issuers do accept custody of deposits, either directly or through third party banks in order to </a:t>
            </a:r>
            <a:r>
              <a:rPr lang="en-US" altLang="zh-CN" dirty="0" err="1"/>
              <a:t>collateralise</a:t>
            </a:r>
            <a:r>
              <a:rPr lang="en-US" altLang="zh-CN" dirty="0"/>
              <a:t> and create the coin. </a:t>
            </a:r>
            <a:r>
              <a:rPr lang="en-US" altLang="zh-CN" dirty="0" smtClean="0"/>
              <a:t>As </a:t>
            </a:r>
            <a:r>
              <a:rPr lang="en-US" altLang="zh-CN" dirty="0"/>
              <a:t>such, it’s intuitive that </a:t>
            </a:r>
            <a:r>
              <a:rPr lang="en-US" altLang="zh-CN" dirty="0" err="1"/>
              <a:t>fiatcoin</a:t>
            </a:r>
            <a:r>
              <a:rPr lang="en-US" altLang="zh-CN" dirty="0"/>
              <a:t> issuers are regulated as MSBs, and must register to earn the right to perform certain activities, such as money transmission (activity 409), or provide access to prepaid services (activity 414</a:t>
            </a:r>
            <a:r>
              <a:rPr lang="en-US" altLang="zh-CN" dirty="0" smtClean="0"/>
              <a:t>).</a:t>
            </a:r>
            <a:r>
              <a:rPr lang="en-US" altLang="zh-CN" baseline="40000" dirty="0"/>
              <a:t>6</a:t>
            </a:r>
            <a:r>
              <a:rPr lang="en-US" altLang="zh-CN" baseline="40000" dirty="0" smtClean="0"/>
              <a:t>4</a:t>
            </a:r>
            <a:endParaRPr lang="en-US" altLang="zh-CN" dirty="0" smtClean="0"/>
          </a:p>
          <a:p>
            <a:r>
              <a:rPr lang="en-US" altLang="zh-CN" dirty="0" smtClean="0"/>
              <a:t>While </a:t>
            </a:r>
            <a:r>
              <a:rPr lang="en-US" altLang="zh-CN" dirty="0"/>
              <a:t>there is considerable overlap between cryptocurrency exchanges and </a:t>
            </a:r>
            <a:r>
              <a:rPr lang="en-US" altLang="zh-CN" dirty="0" err="1"/>
              <a:t>fiatcoin</a:t>
            </a:r>
            <a:r>
              <a:rPr lang="en-US" altLang="zh-CN" dirty="0"/>
              <a:t> issuers, there is an important distinction to be made between exchanges that offer trading of cryptocurrencies which are deemed non-securities (BTC, ETH), versus those that offer trading of tokens that are (or may be) securities. </a:t>
            </a:r>
          </a:p>
          <a:p>
            <a:r>
              <a:rPr lang="en-US" altLang="zh-CN" dirty="0"/>
              <a:t>Current implementations of </a:t>
            </a:r>
            <a:r>
              <a:rPr lang="en-US" altLang="zh-CN" dirty="0" err="1"/>
              <a:t>fiatcoins</a:t>
            </a:r>
            <a:r>
              <a:rPr lang="en-US" altLang="zh-CN" dirty="0"/>
              <a:t> have been interpreted to not resemble securities. According to </a:t>
            </a:r>
            <a:r>
              <a:rPr lang="en-US" altLang="zh-CN" dirty="0" err="1"/>
              <a:t>TrustToken</a:t>
            </a:r>
            <a:r>
              <a:rPr lang="en-US" altLang="zh-CN" dirty="0"/>
              <a:t>, issuer of TUSD, they are more akin to deposit and safekeeping receipts, which the SEC has previously recommended no enforcement actions </a:t>
            </a:r>
            <a:r>
              <a:rPr lang="en-US" altLang="zh-CN" dirty="0" smtClean="0"/>
              <a:t>against.</a:t>
            </a:r>
            <a:r>
              <a:rPr lang="en-US" altLang="zh-CN" baseline="40000" dirty="0"/>
              <a:t>6</a:t>
            </a:r>
            <a:r>
              <a:rPr lang="en-US" altLang="zh-CN" baseline="40000" dirty="0" smtClean="0"/>
              <a:t>5</a:t>
            </a:r>
            <a:r>
              <a:rPr lang="en-US" altLang="zh-CN" dirty="0" smtClean="0"/>
              <a:t> </a:t>
            </a:r>
            <a:r>
              <a:rPr lang="en-US" altLang="zh-CN" dirty="0" err="1"/>
              <a:t>Paxos</a:t>
            </a:r>
            <a:r>
              <a:rPr lang="en-US" altLang="zh-CN" dirty="0"/>
              <a:t> seconds that sentiment, and according to their legal counsel, the </a:t>
            </a:r>
            <a:r>
              <a:rPr lang="en-US" altLang="zh-CN" dirty="0" err="1"/>
              <a:t>Paxos</a:t>
            </a:r>
            <a:r>
              <a:rPr lang="en-US" altLang="zh-CN" dirty="0"/>
              <a:t> Standard </a:t>
            </a:r>
            <a:r>
              <a:rPr lang="en-US" altLang="zh-CN" dirty="0" err="1"/>
              <a:t>stablecoin</a:t>
            </a:r>
            <a:r>
              <a:rPr lang="en-US" altLang="zh-CN" dirty="0"/>
              <a:t> (PAX) does not meet the definition of a security under either the Securities Act of 1933 or the Securities Exchange Act of </a:t>
            </a:r>
            <a:r>
              <a:rPr lang="en-US" altLang="zh-CN" dirty="0" smtClean="0"/>
              <a:t>1934.</a:t>
            </a:r>
            <a:r>
              <a:rPr lang="en-US" altLang="zh-CN" baseline="40000" dirty="0"/>
              <a:t>6</a:t>
            </a:r>
            <a:r>
              <a:rPr lang="en-US" altLang="zh-CN" baseline="40000" dirty="0" smtClean="0"/>
              <a:t>6</a:t>
            </a:r>
            <a:endParaRPr lang="en-US" altLang="zh-CN" baseline="40000" dirty="0"/>
          </a:p>
          <a:p>
            <a:r>
              <a:rPr lang="en-US" altLang="zh-CN" dirty="0"/>
              <a:t>Cryptocurrency exchanges trading assets that do qualify as securities according to the Securities Act of 1933 and Securities Exchange Act of 1934 are regulated as securities exchanges by the SEC </a:t>
            </a:r>
            <a:r>
              <a:rPr lang="en-US" altLang="zh-CN" dirty="0" smtClean="0"/>
              <a:t>— </a:t>
            </a:r>
            <a:r>
              <a:rPr lang="en-US" altLang="zh-CN" dirty="0"/>
              <a:t>not purely as money transmitters by </a:t>
            </a:r>
            <a:r>
              <a:rPr lang="en-US" altLang="zh-CN" dirty="0" err="1"/>
              <a:t>FinCEN</a:t>
            </a:r>
            <a:r>
              <a:rPr lang="en-US" altLang="zh-CN" dirty="0" smtClean="0"/>
              <a:t>.</a:t>
            </a:r>
            <a:endParaRPr lang="en-US" altLang="zh-CN" dirty="0"/>
          </a:p>
          <a:p>
            <a:r>
              <a:rPr lang="en-US" altLang="zh-CN" dirty="0"/>
              <a:t>At the state level, New York’s regulator, the Department of Financial Services (DFS), has taken an active stance in regulating and licensing virtual currency businesses. </a:t>
            </a:r>
            <a:r>
              <a:rPr lang="en-US" altLang="zh-CN" dirty="0" smtClean="0"/>
              <a:t>DFS </a:t>
            </a:r>
            <a:r>
              <a:rPr lang="en-US" altLang="zh-CN" dirty="0"/>
              <a:t>oversees and grants licenses related to Virtual Currency Business Activity, known as the </a:t>
            </a:r>
            <a:r>
              <a:rPr lang="en-US" altLang="zh-CN" dirty="0" smtClean="0"/>
              <a:t>BitLicense.</a:t>
            </a:r>
            <a:r>
              <a:rPr lang="en-US" altLang="zh-CN" baseline="40000" dirty="0"/>
              <a:t>6</a:t>
            </a:r>
            <a:r>
              <a:rPr lang="en-US" altLang="zh-CN" baseline="40000" dirty="0" smtClean="0"/>
              <a:t>7</a:t>
            </a:r>
            <a:r>
              <a:rPr lang="en-US" altLang="zh-CN" dirty="0" smtClean="0"/>
              <a:t> </a:t>
            </a:r>
            <a:r>
              <a:rPr lang="en-US" altLang="zh-CN" dirty="0"/>
              <a:t>The </a:t>
            </a:r>
            <a:r>
              <a:rPr lang="en-US" altLang="zh-CN" dirty="0" err="1"/>
              <a:t>BitLicense</a:t>
            </a:r>
            <a:r>
              <a:rPr lang="en-US" altLang="zh-CN" dirty="0"/>
              <a:t> is needed for a business performing any of a multitude of activities with virtual currencies, such as transmission, exchange, buying/selling, storing, and importantly for </a:t>
            </a:r>
            <a:r>
              <a:rPr lang="en-US" altLang="zh-CN" dirty="0" err="1"/>
              <a:t>stablecoins</a:t>
            </a:r>
            <a:r>
              <a:rPr lang="en-US" altLang="zh-CN" dirty="0"/>
              <a:t>, issuing and administering</a:t>
            </a:r>
            <a:r>
              <a:rPr lang="en-US" altLang="zh-CN" dirty="0" smtClean="0"/>
              <a:t>. </a:t>
            </a:r>
            <a:r>
              <a:rPr lang="en-US" altLang="zh-CN" dirty="0"/>
              <a:t>DFS has thus far granted fourteen licenses for virtual </a:t>
            </a:r>
            <a:r>
              <a:rPr lang="en-US" altLang="zh-CN" dirty="0" smtClean="0"/>
              <a:t/>
            </a:r>
            <a:br>
              <a:rPr lang="en-US" altLang="zh-CN" dirty="0" smtClean="0"/>
            </a:br>
            <a:r>
              <a:rPr lang="en-US" altLang="zh-CN" dirty="0" smtClean="0"/>
              <a:t>currency </a:t>
            </a:r>
            <a:r>
              <a:rPr lang="en-US" altLang="zh-CN" dirty="0"/>
              <a:t>businesses</a:t>
            </a:r>
            <a:r>
              <a:rPr lang="en-US" altLang="zh-CN" dirty="0" smtClean="0"/>
              <a:t>.</a:t>
            </a:r>
            <a:endParaRPr lang="en-US" altLang="zh-CN" dirty="0"/>
          </a:p>
          <a:p>
            <a:r>
              <a:rPr lang="en-US" altLang="zh-CN" dirty="0"/>
              <a:t>In addition to the </a:t>
            </a:r>
            <a:r>
              <a:rPr lang="en-US" altLang="zh-CN" dirty="0" err="1"/>
              <a:t>BitLicense</a:t>
            </a:r>
            <a:r>
              <a:rPr lang="en-US" altLang="zh-CN" dirty="0"/>
              <a:t>, DFS regulates further financial services innovations by licensing technology-based money transmitters under NY money transmitter law, and </a:t>
            </a:r>
            <a:r>
              <a:rPr lang="en-US" altLang="zh-CN" dirty="0" err="1"/>
              <a:t>authorises</a:t>
            </a:r>
            <a:r>
              <a:rPr lang="en-US" altLang="zh-CN" dirty="0"/>
              <a:t> businesses to act as limited purpose trust companies under NY State Banking Law. With this combination of licenses, an issuer would have all the requisite regulatory clearance to issue and operate a </a:t>
            </a:r>
            <a:r>
              <a:rPr lang="en-US" altLang="zh-CN" dirty="0" err="1"/>
              <a:t>stablecoin</a:t>
            </a:r>
            <a:r>
              <a:rPr lang="en-US" altLang="zh-CN" dirty="0"/>
              <a:t>, but still needs explicit permission from </a:t>
            </a:r>
            <a:r>
              <a:rPr lang="en-US" altLang="zh-CN" dirty="0" smtClean="0"/>
              <a:t/>
            </a:r>
            <a:br>
              <a:rPr lang="en-US" altLang="zh-CN" dirty="0" smtClean="0"/>
            </a:br>
            <a:r>
              <a:rPr lang="en-US" altLang="zh-CN" dirty="0" smtClean="0"/>
              <a:t>the </a:t>
            </a:r>
            <a:r>
              <a:rPr lang="en-US" altLang="zh-CN" dirty="0"/>
              <a:t>regulator. </a:t>
            </a:r>
            <a:endParaRPr lang="en-US" altLang="zh-CN" dirty="0" smtClean="0"/>
          </a:p>
        </p:txBody>
      </p:sp>
      <p:sp>
        <p:nvSpPr>
          <p:cNvPr id="4" name="灯片编号占位符 3"/>
          <p:cNvSpPr>
            <a:spLocks noGrp="1"/>
          </p:cNvSpPr>
          <p:nvPr>
            <p:ph type="sldNum" sz="quarter" idx="7"/>
          </p:nvPr>
        </p:nvSpPr>
        <p:spPr/>
        <p:txBody>
          <a:bodyPr/>
          <a:lstStyle/>
          <a:p>
            <a:fld id="{B6F15528-21DE-4FAA-801E-634DDDAF4B2B}" type="slidenum">
              <a:rPr lang="en-US" smtClean="0"/>
              <a:pPr/>
              <a:t>20</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2166988358"/>
              </p:ext>
            </p:extLst>
          </p:nvPr>
        </p:nvGraphicFramePr>
        <p:xfrm>
          <a:off x="1179600" y="8722360"/>
          <a:ext cx="5931873" cy="145884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60</a:t>
                      </a:r>
                      <a:r>
                        <a:rPr lang="en-US" altLang="zh-CN" sz="700" b="0" i="0" baseline="0" dirty="0" smtClean="0">
                          <a:solidFill>
                            <a:schemeClr val="accent1"/>
                          </a:solidFill>
                          <a:latin typeface="Arial" panose="020B0604020202020204" pitchFamily="34" charset="0"/>
                          <a:cs typeface="Arial" panose="020B0604020202020204" pitchFamily="34" charset="0"/>
                        </a:rPr>
                        <a:t> "Hong Kong Stored Value Facility License — Updated 2018." OffshorePremium.com. Accessed November 21,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2"/>
                        </a:rPr>
                        <a:t>https://www.offshorepremium.com/2018/01/hong-kong-stored-value-facility-license-updated-2018/</a:t>
                      </a:r>
                      <a:r>
                        <a:rPr lang="en-US" altLang="zh-CN"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61</a:t>
                      </a:r>
                      <a:r>
                        <a:rPr lang="en-US" sz="700" b="0" i="0" baseline="0" dirty="0" smtClean="0">
                          <a:solidFill>
                            <a:schemeClr val="accent1"/>
                          </a:solidFill>
                          <a:latin typeface="Arial" panose="020B0604020202020204" pitchFamily="34" charset="0"/>
                          <a:cs typeface="Arial" panose="020B0604020202020204" pitchFamily="34" charset="0"/>
                        </a:rPr>
                        <a:t> </a:t>
                      </a:r>
                      <a:r>
                        <a:rPr lang="fr-FR" sz="700" b="0" i="0" baseline="0" dirty="0" smtClean="0">
                          <a:solidFill>
                            <a:schemeClr val="accent1"/>
                          </a:solidFill>
                          <a:latin typeface="Arial" panose="020B0604020202020204" pitchFamily="34" charset="0"/>
                          <a:cs typeface="Arial" panose="020B0604020202020204" pitchFamily="34" charset="0"/>
                        </a:rPr>
                        <a:t>ibid.</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62</a:t>
                      </a:r>
                      <a:r>
                        <a:rPr lang="en-US" sz="700" b="0" i="0" baseline="0" dirty="0" smtClean="0">
                          <a:solidFill>
                            <a:schemeClr val="accent1"/>
                          </a:solidFill>
                          <a:latin typeface="Arial" panose="020B0604020202020204" pitchFamily="34" charset="0"/>
                          <a:cs typeface="Arial" panose="020B0604020202020204" pitchFamily="34" charset="0"/>
                        </a:rPr>
                        <a:t> Van </a:t>
                      </a:r>
                      <a:r>
                        <a:rPr lang="en-US" sz="700" b="0" i="0" baseline="0" dirty="0" err="1" smtClean="0">
                          <a:solidFill>
                            <a:schemeClr val="accent1"/>
                          </a:solidFill>
                          <a:latin typeface="Arial" panose="020B0604020202020204" pitchFamily="34" charset="0"/>
                          <a:cs typeface="Arial" panose="020B0604020202020204" pitchFamily="34" charset="0"/>
                        </a:rPr>
                        <a:t>Valkenburgh</a:t>
                      </a:r>
                      <a:r>
                        <a:rPr lang="en-US" sz="700" b="0" i="0" baseline="0" dirty="0" smtClean="0">
                          <a:solidFill>
                            <a:schemeClr val="accent1"/>
                          </a:solidFill>
                          <a:latin typeface="Arial" panose="020B0604020202020204" pitchFamily="34" charset="0"/>
                          <a:cs typeface="Arial" panose="020B0604020202020204" pitchFamily="34" charset="0"/>
                        </a:rPr>
                        <a:t>, Peter. “What can the </a:t>
                      </a:r>
                      <a:r>
                        <a:rPr lang="en-US" sz="700" b="0" i="0" baseline="0" dirty="0" err="1" smtClean="0">
                          <a:solidFill>
                            <a:schemeClr val="accent1"/>
                          </a:solidFill>
                          <a:latin typeface="Arial" panose="020B0604020202020204" pitchFamily="34" charset="0"/>
                          <a:cs typeface="Arial" panose="020B0604020202020204" pitchFamily="34" charset="0"/>
                        </a:rPr>
                        <a:t>EtherDelta</a:t>
                      </a:r>
                      <a:r>
                        <a:rPr lang="en-US" sz="700" b="0" i="0" baseline="0" dirty="0" smtClean="0">
                          <a:solidFill>
                            <a:schemeClr val="accent1"/>
                          </a:solidFill>
                          <a:latin typeface="Arial" panose="020B0604020202020204" pitchFamily="34" charset="0"/>
                          <a:cs typeface="Arial" panose="020B0604020202020204" pitchFamily="34" charset="0"/>
                        </a:rPr>
                        <a:t> settlement tell us about how decentralized exchanges are regulated?”. Coin Center. November 8, 2018. https://coincenter.org/entry/what-can-the-etherdelta-settlement-tell-us-about-how-decentralised-exchanges-are-regulated</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63</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FinCEN</a:t>
                      </a:r>
                      <a:r>
                        <a:rPr lang="en-US" sz="700" b="0" i="0" baseline="0" dirty="0" smtClean="0">
                          <a:solidFill>
                            <a:schemeClr val="accent1"/>
                          </a:solidFill>
                          <a:latin typeface="Arial" panose="020B0604020202020204" pitchFamily="34" charset="0"/>
                          <a:ea typeface="+mn-ea"/>
                          <a:cs typeface="Arial" panose="020B0604020202020204" pitchFamily="34" charset="0"/>
                        </a:rPr>
                        <a:t>. “Subject: Request for Administrative Ruling on the Application of </a:t>
                      </a:r>
                      <a:r>
                        <a:rPr lang="en-US" sz="700" b="0" i="0" baseline="0" dirty="0" err="1" smtClean="0">
                          <a:solidFill>
                            <a:schemeClr val="accent1"/>
                          </a:solidFill>
                          <a:latin typeface="Arial" panose="020B0604020202020204" pitchFamily="34" charset="0"/>
                          <a:ea typeface="+mn-ea"/>
                          <a:cs typeface="Arial" panose="020B0604020202020204" pitchFamily="34" charset="0"/>
                        </a:rPr>
                        <a:t>FinCEN’s</a:t>
                      </a:r>
                      <a:r>
                        <a:rPr lang="en-US" sz="700" b="0" i="0" baseline="0" dirty="0" smtClean="0">
                          <a:solidFill>
                            <a:schemeClr val="accent1"/>
                          </a:solidFill>
                          <a:latin typeface="Arial" panose="020B0604020202020204" pitchFamily="34" charset="0"/>
                          <a:ea typeface="+mn-ea"/>
                          <a:cs typeface="Arial" panose="020B0604020202020204" pitchFamily="34" charset="0"/>
                        </a:rPr>
                        <a:t> Regulations to a Virtual Currency Trading Platform” October 27, 2014.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https://www.fincen.gov/sites/default/files/administrative_ruling/FIN-2014-R011.pdf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64</a:t>
                      </a:r>
                      <a:r>
                        <a:rPr lang="en-US" sz="700" b="0" i="0" baseline="0" dirty="0" smtClean="0">
                          <a:solidFill>
                            <a:schemeClr val="accent1"/>
                          </a:solidFill>
                          <a:latin typeface="Arial" panose="020B0604020202020204" pitchFamily="34" charset="0"/>
                          <a:ea typeface="+mn-ea"/>
                          <a:cs typeface="Arial" panose="020B0604020202020204" pitchFamily="34" charset="0"/>
                        </a:rPr>
                        <a:t> MSB Registrant Search, </a:t>
                      </a:r>
                      <a:r>
                        <a:rPr lang="en-US" sz="700" b="0" i="0" baseline="0" dirty="0" err="1" smtClean="0">
                          <a:solidFill>
                            <a:schemeClr val="accent1"/>
                          </a:solidFill>
                          <a:latin typeface="Arial" panose="020B0604020202020204" pitchFamily="34" charset="0"/>
                          <a:ea typeface="+mn-ea"/>
                          <a:cs typeface="Arial" panose="020B0604020202020204" pitchFamily="34" charset="0"/>
                        </a:rPr>
                        <a:t>FinCEN</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4"/>
                        </a:rPr>
                        <a:t>https://www.fincen.gov/msb-registrant-search</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65 </a:t>
                      </a:r>
                      <a:r>
                        <a:rPr lang="en-US" sz="700" b="0" i="0" baseline="0" dirty="0" err="1" smtClean="0">
                          <a:solidFill>
                            <a:schemeClr val="accent1"/>
                          </a:solidFill>
                          <a:latin typeface="Arial" panose="020B0604020202020204" pitchFamily="34" charset="0"/>
                          <a:ea typeface="+mn-ea"/>
                          <a:cs typeface="Arial" panose="020B0604020202020204" pitchFamily="34" charset="0"/>
                        </a:rPr>
                        <a:t>TrueUSD</a:t>
                      </a:r>
                      <a:r>
                        <a:rPr lang="en-US" sz="700" b="0" i="0" baseline="0" dirty="0" smtClean="0">
                          <a:solidFill>
                            <a:schemeClr val="accent1"/>
                          </a:solidFill>
                          <a:latin typeface="Arial" panose="020B0604020202020204" pitchFamily="34" charset="0"/>
                          <a:ea typeface="+mn-ea"/>
                          <a:cs typeface="Arial" panose="020B0604020202020204" pitchFamily="34" charset="0"/>
                        </a:rPr>
                        <a:t>. Q&amp;A. Accessed November 29,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5"/>
                        </a:rPr>
                        <a:t>https://medium.com/hbus-official/hbus-q-a-with-rafael-cosman-of-trusttoken-creator-of-the-trueusd-tusd-stablecoin-9f0095043eff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66</a:t>
                      </a:r>
                      <a:r>
                        <a:rPr lang="en-US" sz="700" b="0" i="0" baseline="0" dirty="0" smtClean="0">
                          <a:solidFill>
                            <a:schemeClr val="accent1"/>
                          </a:solidFill>
                          <a:latin typeface="Arial" panose="020B0604020202020204" pitchFamily="34" charset="0"/>
                          <a:ea typeface="+mn-ea"/>
                          <a:cs typeface="Arial" panose="020B0604020202020204" pitchFamily="34" charset="0"/>
                        </a:rPr>
                        <a:t> "FAQ." </a:t>
                      </a:r>
                      <a:r>
                        <a:rPr lang="en-US" sz="700" b="0" i="0" baseline="0" dirty="0" err="1" smtClean="0">
                          <a:solidFill>
                            <a:schemeClr val="accent1"/>
                          </a:solidFill>
                          <a:latin typeface="Arial" panose="020B0604020202020204" pitchFamily="34" charset="0"/>
                          <a:ea typeface="+mn-ea"/>
                          <a:cs typeface="Arial" panose="020B0604020202020204" pitchFamily="34" charset="0"/>
                        </a:rPr>
                        <a:t>Paxos</a:t>
                      </a:r>
                      <a:r>
                        <a:rPr lang="en-US" sz="700" b="0" i="0" baseline="0" dirty="0" smtClean="0">
                          <a:solidFill>
                            <a:schemeClr val="accent1"/>
                          </a:solidFill>
                          <a:latin typeface="Arial" panose="020B0604020202020204" pitchFamily="34" charset="0"/>
                          <a:ea typeface="+mn-ea"/>
                          <a:cs typeface="Arial" panose="020B0604020202020204" pitchFamily="34" charset="0"/>
                        </a:rPr>
                        <a:t>. Accessed November 21,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6"/>
                        </a:rPr>
                        <a:t>https://www.paxos.com/standard/faq/</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67</a:t>
                      </a:r>
                      <a:r>
                        <a:rPr lang="en-US" sz="700" b="0" i="0" baseline="0" dirty="0" smtClean="0">
                          <a:solidFill>
                            <a:schemeClr val="accent1"/>
                          </a:solidFill>
                          <a:latin typeface="Arial" panose="020B0604020202020204" pitchFamily="34" charset="0"/>
                          <a:ea typeface="+mn-ea"/>
                          <a:cs typeface="Arial" panose="020B0604020202020204" pitchFamily="34" charset="0"/>
                        </a:rPr>
                        <a:t> NYDFS. "Information and Resources for Virtual Currency Business Activity (</a:t>
                      </a:r>
                      <a:r>
                        <a:rPr lang="en-US" sz="700" b="0" i="0" baseline="0" dirty="0" err="1" smtClean="0">
                          <a:solidFill>
                            <a:schemeClr val="accent1"/>
                          </a:solidFill>
                          <a:latin typeface="Arial" panose="020B0604020202020204" pitchFamily="34" charset="0"/>
                          <a:ea typeface="+mn-ea"/>
                          <a:cs typeface="Arial" panose="020B0604020202020204" pitchFamily="34" charset="0"/>
                        </a:rPr>
                        <a:t>BitLicense</a:t>
                      </a:r>
                      <a:r>
                        <a:rPr lang="en-US" sz="700" b="0" i="0" baseline="0" dirty="0" smtClean="0">
                          <a:solidFill>
                            <a:schemeClr val="accent1"/>
                          </a:solidFill>
                          <a:latin typeface="Arial" panose="020B0604020202020204" pitchFamily="34" charset="0"/>
                          <a:ea typeface="+mn-ea"/>
                          <a:cs typeface="Arial" panose="020B0604020202020204" pitchFamily="34" charset="0"/>
                        </a:rPr>
                        <a:t>)." NY Department of Financial Services. Accessed November 21, 2018. https://www.dfs.ny.gov/banking/virtualcurrency.htm.</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3298067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8025595"/>
          </a:xfrm>
        </p:spPr>
        <p:txBody>
          <a:bodyPr/>
          <a:lstStyle/>
          <a:p>
            <a:r>
              <a:rPr lang="en-US" altLang="zh-CN" dirty="0"/>
              <a:t>DFS has approved both Gemini Trust Company LLC and </a:t>
            </a:r>
            <a:r>
              <a:rPr lang="en-US" altLang="zh-CN" dirty="0" err="1"/>
              <a:t>Paxos</a:t>
            </a:r>
            <a:r>
              <a:rPr lang="en-US" altLang="zh-CN" dirty="0"/>
              <a:t> Trust Company LLC to offer USD-backed </a:t>
            </a:r>
            <a:r>
              <a:rPr lang="en-US" altLang="zh-CN" dirty="0" err="1"/>
              <a:t>stablecoins</a:t>
            </a:r>
            <a:r>
              <a:rPr lang="en-US" altLang="zh-CN" dirty="0"/>
              <a:t>, the Gemini Dollar (GUSD), and </a:t>
            </a:r>
            <a:r>
              <a:rPr lang="en-US" altLang="zh-CN" dirty="0" err="1"/>
              <a:t>Paxos</a:t>
            </a:r>
            <a:r>
              <a:rPr lang="en-US" altLang="zh-CN" dirty="0"/>
              <a:t> Standard (PAX), </a:t>
            </a:r>
            <a:r>
              <a:rPr lang="en-US" altLang="zh-CN" dirty="0" smtClean="0"/>
              <a:t>respectively.</a:t>
            </a:r>
            <a:r>
              <a:rPr lang="en-US" altLang="zh-CN" baseline="40000" dirty="0"/>
              <a:t>6</a:t>
            </a:r>
            <a:r>
              <a:rPr lang="en-US" altLang="zh-CN" baseline="40000" dirty="0" smtClean="0"/>
              <a:t>8</a:t>
            </a:r>
            <a:endParaRPr lang="en-US" altLang="zh-CN" baseline="40000" dirty="0"/>
          </a:p>
          <a:p>
            <a:r>
              <a:rPr lang="en-US" altLang="zh-CN" dirty="0"/>
              <a:t>The approvals are based on strict requirements for these products, some of which include</a:t>
            </a:r>
            <a:r>
              <a:rPr lang="en-US" altLang="zh-CN" dirty="0" smtClean="0"/>
              <a:t>:</a:t>
            </a:r>
            <a:endParaRPr lang="en-US" altLang="zh-CN" dirty="0"/>
          </a:p>
          <a:p>
            <a:pPr marL="171450" indent="-171450">
              <a:buFont typeface="Arial" panose="020B0604020202020204" pitchFamily="34" charset="0"/>
              <a:buChar char="•"/>
            </a:pPr>
            <a:r>
              <a:rPr lang="en-US" altLang="zh-CN" dirty="0" smtClean="0"/>
              <a:t>Ensure </a:t>
            </a:r>
            <a:r>
              <a:rPr lang="en-US" altLang="zh-CN" dirty="0"/>
              <a:t>that </a:t>
            </a:r>
            <a:r>
              <a:rPr lang="en-US" altLang="zh-CN" dirty="0" err="1"/>
              <a:t>authorised</a:t>
            </a:r>
            <a:r>
              <a:rPr lang="en-US" altLang="zh-CN" dirty="0"/>
              <a:t> </a:t>
            </a:r>
            <a:r>
              <a:rPr lang="en-US" altLang="zh-CN" dirty="0" err="1"/>
              <a:t>stablecoins</a:t>
            </a:r>
            <a:r>
              <a:rPr lang="en-US" altLang="zh-CN" dirty="0"/>
              <a:t> are fully exchangeable for a U.S. dollar, with conditions to ensure monitoring and recordkeeping.</a:t>
            </a:r>
          </a:p>
          <a:p>
            <a:pPr marL="171450" indent="-171450">
              <a:buFont typeface="Arial" panose="020B0604020202020204" pitchFamily="34" charset="0"/>
              <a:buChar char="•"/>
            </a:pPr>
            <a:r>
              <a:rPr lang="en-US" altLang="zh-CN" dirty="0" smtClean="0"/>
              <a:t>Implement</a:t>
            </a:r>
            <a:r>
              <a:rPr lang="en-US" altLang="zh-CN" dirty="0"/>
              <a:t>, monitor and update effective risk-based controls and appropriate BSA/AML and OFAC controls to prevent the Gemini Dollar or </a:t>
            </a:r>
            <a:r>
              <a:rPr lang="en-US" altLang="zh-CN" dirty="0" err="1"/>
              <a:t>Paxos</a:t>
            </a:r>
            <a:r>
              <a:rPr lang="en-US" altLang="zh-CN" dirty="0"/>
              <a:t> Standard Token from being used in connection with money laundering or terrorist financing.</a:t>
            </a:r>
          </a:p>
          <a:p>
            <a:pPr marL="171450" indent="-171450">
              <a:buFont typeface="Arial" panose="020B0604020202020204" pitchFamily="34" charset="0"/>
              <a:buChar char="•"/>
            </a:pPr>
            <a:r>
              <a:rPr lang="en-US" altLang="zh-CN" dirty="0" smtClean="0"/>
              <a:t>Implement</a:t>
            </a:r>
            <a:r>
              <a:rPr lang="en-US" altLang="zh-CN" dirty="0"/>
              <a:t>, monitor and update effective risk-based controls to prevent and respond to any potential or actual wrongful use of </a:t>
            </a:r>
            <a:r>
              <a:rPr lang="en-US" altLang="zh-CN" dirty="0" err="1"/>
              <a:t>stablecoin</a:t>
            </a:r>
            <a:r>
              <a:rPr lang="en-US" altLang="zh-CN" dirty="0"/>
              <a:t>, including but not limited to its use in illegal activity, market manipulation, or other similar misconduct.</a:t>
            </a:r>
          </a:p>
          <a:p>
            <a:pPr marL="171450" indent="-171450">
              <a:buFont typeface="Arial" panose="020B0604020202020204" pitchFamily="34" charset="0"/>
              <a:buChar char="•"/>
            </a:pPr>
            <a:r>
              <a:rPr lang="en-US" altLang="zh-CN" dirty="0" smtClean="0"/>
              <a:t>Compliance </a:t>
            </a:r>
            <a:r>
              <a:rPr lang="en-US" altLang="zh-CN" dirty="0"/>
              <a:t>with DFS’s transaction monitoring and cybersecurity regulations.</a:t>
            </a:r>
          </a:p>
          <a:p>
            <a:pPr marL="171450" indent="-171450">
              <a:buFont typeface="Arial" panose="020B0604020202020204" pitchFamily="34" charset="0"/>
              <a:buChar char="•"/>
            </a:pPr>
            <a:r>
              <a:rPr lang="en-US" altLang="zh-CN" dirty="0" smtClean="0"/>
              <a:t>Post </a:t>
            </a:r>
            <a:r>
              <a:rPr lang="en-US" altLang="zh-CN" dirty="0"/>
              <a:t>terms and conditions in a prominent location on both Gemini’s and </a:t>
            </a:r>
            <a:r>
              <a:rPr lang="en-US" altLang="zh-CN" dirty="0" err="1"/>
              <a:t>Paxos’s</a:t>
            </a:r>
            <a:r>
              <a:rPr lang="en-US" altLang="zh-CN" dirty="0"/>
              <a:t> respective websites, and in any other form or manner required by DFS, that warns consumers that:</a:t>
            </a:r>
          </a:p>
          <a:p>
            <a:pPr marL="345600" indent="-171450">
              <a:buFont typeface="Arial" panose="020B0604020202020204" pitchFamily="34" charset="0"/>
              <a:buChar char="-"/>
            </a:pPr>
            <a:r>
              <a:rPr lang="en-US" altLang="zh-CN" dirty="0" smtClean="0"/>
              <a:t>Any </a:t>
            </a:r>
            <a:r>
              <a:rPr lang="en-US" altLang="zh-CN" dirty="0" err="1"/>
              <a:t>stablecoin</a:t>
            </a:r>
            <a:r>
              <a:rPr lang="en-US" altLang="zh-CN" dirty="0"/>
              <a:t> and/or the fiat currency available upon redemption of any </a:t>
            </a:r>
            <a:r>
              <a:rPr lang="en-US" altLang="zh-CN" dirty="0" err="1"/>
              <a:t>stablecoin</a:t>
            </a:r>
            <a:r>
              <a:rPr lang="en-US" altLang="zh-CN" dirty="0"/>
              <a:t> may be forfeited if the </a:t>
            </a:r>
            <a:r>
              <a:rPr lang="en-US" altLang="zh-CN" dirty="0" err="1"/>
              <a:t>stablecoin</a:t>
            </a:r>
            <a:r>
              <a:rPr lang="en-US" altLang="zh-CN" dirty="0"/>
              <a:t> has been, or is being used for, illegal activity</a:t>
            </a:r>
          </a:p>
          <a:p>
            <a:pPr marL="345600" indent="-171450">
              <a:buFont typeface="Arial" panose="020B0604020202020204" pitchFamily="34" charset="0"/>
              <a:buChar char="-"/>
            </a:pPr>
            <a:r>
              <a:rPr lang="en-US" altLang="zh-CN" dirty="0" smtClean="0"/>
              <a:t>Any </a:t>
            </a:r>
            <a:r>
              <a:rPr lang="en-US" altLang="zh-CN" dirty="0" err="1"/>
              <a:t>stablecoin</a:t>
            </a:r>
            <a:r>
              <a:rPr lang="en-US" altLang="zh-CN" dirty="0"/>
              <a:t> may be subject to forfeiture to, or seizure by, a law enforcement agency in the event that there is a legal order or other legal process</a:t>
            </a:r>
          </a:p>
          <a:p>
            <a:pPr marL="345600" indent="-171450">
              <a:buFont typeface="Arial" panose="020B0604020202020204" pitchFamily="34" charset="0"/>
              <a:buChar char="-"/>
            </a:pPr>
            <a:r>
              <a:rPr lang="en-US" altLang="zh-CN" dirty="0" smtClean="0"/>
              <a:t>Any </a:t>
            </a:r>
            <a:r>
              <a:rPr lang="en-US" altLang="zh-CN" dirty="0" err="1"/>
              <a:t>stablecoin</a:t>
            </a:r>
            <a:r>
              <a:rPr lang="en-US" altLang="zh-CN" dirty="0"/>
              <a:t> or fiat currency available upon exchange of </a:t>
            </a:r>
            <a:r>
              <a:rPr lang="en-US" altLang="zh-CN" dirty="0" err="1"/>
              <a:t>stablecoin</a:t>
            </a:r>
            <a:r>
              <a:rPr lang="en-US" altLang="zh-CN" dirty="0"/>
              <a:t> that has been subject to freezing, forfeiture to or seizure by a law enforcement agency, and/or subject to any similar limitation on its use, may be wholly and permanently unrecoverable and unusable and may, in appropriate circumstances, be destroyed</a:t>
            </a:r>
          </a:p>
          <a:p>
            <a:pPr marL="171450" indent="-171450">
              <a:buFont typeface="Arial" panose="020B0604020202020204" pitchFamily="34" charset="0"/>
              <a:buChar char="•"/>
            </a:pPr>
            <a:r>
              <a:rPr lang="en-US" altLang="zh-CN" dirty="0" smtClean="0"/>
              <a:t>Maintain </a:t>
            </a:r>
            <a:r>
              <a:rPr lang="en-US" altLang="zh-CN" dirty="0"/>
              <a:t>policies and procedures for consumer protection and to promptly address and resolve customer complaints.</a:t>
            </a:r>
          </a:p>
          <a:p>
            <a:r>
              <a:rPr lang="en-US" altLang="zh-CN" dirty="0"/>
              <a:t>Besides NY DFS regulated </a:t>
            </a:r>
            <a:r>
              <a:rPr lang="en-US" altLang="zh-CN" dirty="0" err="1"/>
              <a:t>stablecoins</a:t>
            </a:r>
            <a:r>
              <a:rPr lang="en-US" altLang="zh-CN" dirty="0"/>
              <a:t>, there are other compliant issuers in the U.S. </a:t>
            </a:r>
            <a:r>
              <a:rPr lang="en-US" altLang="zh-CN" dirty="0" err="1" smtClean="0"/>
              <a:t>TrueUSD</a:t>
            </a:r>
            <a:r>
              <a:rPr lang="en-US" altLang="zh-CN" dirty="0"/>
              <a:t>, issued by </a:t>
            </a:r>
            <a:r>
              <a:rPr lang="en-US" altLang="zh-CN" dirty="0" err="1"/>
              <a:t>TrueCoin</a:t>
            </a:r>
            <a:r>
              <a:rPr lang="en-US" altLang="zh-CN" dirty="0"/>
              <a:t> LLC (commercial name </a:t>
            </a:r>
            <a:r>
              <a:rPr lang="en-US" altLang="zh-CN" dirty="0" err="1"/>
              <a:t>TrustToken</a:t>
            </a:r>
            <a:r>
              <a:rPr lang="en-US" altLang="zh-CN" dirty="0"/>
              <a:t>), is a USD-backed coin subject to regulation by </a:t>
            </a:r>
            <a:r>
              <a:rPr lang="en-US" altLang="zh-CN" dirty="0" err="1"/>
              <a:t>FinCEN</a:t>
            </a:r>
            <a:r>
              <a:rPr lang="en-US" altLang="zh-CN" dirty="0"/>
              <a:t> as an MSB. </a:t>
            </a:r>
            <a:r>
              <a:rPr lang="en-US" altLang="zh-CN" dirty="0" smtClean="0"/>
              <a:t>As </a:t>
            </a:r>
            <a:r>
              <a:rPr lang="en-US" altLang="zh-CN" dirty="0"/>
              <a:t>such, it must comply with the Bank Secrecy Act, and the accompanying KYC/AML, anti-terrorism financing, </a:t>
            </a:r>
            <a:r>
              <a:rPr lang="en-US" altLang="zh-CN" dirty="0" smtClean="0"/>
              <a:t/>
            </a:r>
            <a:br>
              <a:rPr lang="en-US" altLang="zh-CN" dirty="0" smtClean="0"/>
            </a:br>
            <a:r>
              <a:rPr lang="en-US" altLang="zh-CN" dirty="0" smtClean="0"/>
              <a:t>and </a:t>
            </a:r>
            <a:r>
              <a:rPr lang="en-US" altLang="zh-CN" dirty="0"/>
              <a:t>OFAC </a:t>
            </a:r>
            <a:r>
              <a:rPr lang="en-US" altLang="zh-CN" dirty="0" smtClean="0"/>
              <a:t>regulation.</a:t>
            </a:r>
            <a:r>
              <a:rPr lang="en-US" altLang="zh-CN" baseline="40000" dirty="0" smtClean="0"/>
              <a:t>69</a:t>
            </a:r>
            <a:endParaRPr lang="zh-CN" altLang="en-US" dirty="0"/>
          </a:p>
        </p:txBody>
      </p:sp>
      <p:sp>
        <p:nvSpPr>
          <p:cNvPr id="3" name="内容占位符 2"/>
          <p:cNvSpPr>
            <a:spLocks noGrp="1"/>
          </p:cNvSpPr>
          <p:nvPr>
            <p:ph sz="half" idx="3"/>
          </p:nvPr>
        </p:nvSpPr>
        <p:spPr>
          <a:xfrm>
            <a:off x="4263550" y="408739"/>
            <a:ext cx="2854800" cy="8126264"/>
          </a:xfrm>
        </p:spPr>
        <p:txBody>
          <a:bodyPr/>
          <a:lstStyle/>
          <a:p>
            <a:r>
              <a:rPr lang="en-US" altLang="zh-CN" dirty="0" smtClean="0"/>
              <a:t>Legal </a:t>
            </a:r>
            <a:r>
              <a:rPr lang="en-US" altLang="zh-CN" dirty="0"/>
              <a:t>protection for TUSD token holders is provided with funds held in escrow by independent trust companies and fiduciaries, Prime Trust LLC and Alliance Trust Company LLC. </a:t>
            </a:r>
            <a:r>
              <a:rPr lang="en-US" altLang="zh-CN" dirty="0" smtClean="0"/>
              <a:t>Given </a:t>
            </a:r>
            <a:r>
              <a:rPr lang="en-US" altLang="zh-CN" dirty="0"/>
              <a:t>that these trust partners are regulated by the Nevada Department of Business and Industry (DBI), </a:t>
            </a:r>
            <a:r>
              <a:rPr lang="en-US" altLang="zh-CN" dirty="0" err="1"/>
              <a:t>TrustToken</a:t>
            </a:r>
            <a:r>
              <a:rPr lang="en-US" altLang="zh-CN" dirty="0"/>
              <a:t> is also required to comply with DBI regulation</a:t>
            </a:r>
            <a:r>
              <a:rPr lang="en-US" altLang="zh-CN" dirty="0" smtClean="0"/>
              <a:t>. </a:t>
            </a:r>
            <a:r>
              <a:rPr lang="en-US" altLang="zh-CN" dirty="0"/>
              <a:t>Specifically, </a:t>
            </a:r>
            <a:r>
              <a:rPr lang="en-US" altLang="zh-CN" dirty="0" err="1"/>
              <a:t>TrustToken</a:t>
            </a:r>
            <a:r>
              <a:rPr lang="en-US" altLang="zh-CN" dirty="0"/>
              <a:t> is obligated to exchange TUSD for USD, enforceable by trust law of the Nevada DBI. </a:t>
            </a:r>
            <a:endParaRPr lang="en-US" altLang="zh-CN" dirty="0" smtClean="0"/>
          </a:p>
          <a:p>
            <a:pPr>
              <a:spcAft>
                <a:spcPts val="0"/>
              </a:spcAft>
            </a:pPr>
            <a:r>
              <a:rPr lang="en-US" altLang="zh-CN" b="1" dirty="0"/>
              <a:t>5.2.3 Japan</a:t>
            </a:r>
          </a:p>
          <a:p>
            <a:r>
              <a:rPr lang="en-US" altLang="zh-CN" dirty="0"/>
              <a:t>In Japan, the Financial Services Agency (FSA) recently concluded that </a:t>
            </a:r>
            <a:r>
              <a:rPr lang="en-US" altLang="zh-CN" dirty="0" err="1"/>
              <a:t>stablecoins</a:t>
            </a:r>
            <a:r>
              <a:rPr lang="en-US" altLang="zh-CN" dirty="0"/>
              <a:t> should not in fact be treated as ‘virtual currencies’ (</a:t>
            </a:r>
            <a:r>
              <a:rPr lang="en-US" altLang="zh-CN" dirty="0" err="1"/>
              <a:t>cryptoassets</a:t>
            </a:r>
            <a:r>
              <a:rPr lang="en-US" altLang="zh-CN" dirty="0" smtClean="0"/>
              <a:t>).</a:t>
            </a:r>
            <a:r>
              <a:rPr lang="en-US" altLang="zh-CN" baseline="40000" dirty="0" smtClean="0"/>
              <a:t>70</a:t>
            </a:r>
            <a:endParaRPr lang="en-US" altLang="zh-CN" baseline="40000" dirty="0"/>
          </a:p>
          <a:p>
            <a:r>
              <a:rPr lang="en-US" altLang="zh-CN" dirty="0"/>
              <a:t>The supporting legislation stems from the amendments to the Fund Settlement Act, which perceives virtual currencies as means of payment, affording them, amongst other things, exemptions from consumption tax. </a:t>
            </a:r>
            <a:r>
              <a:rPr lang="en-US" altLang="zh-CN" dirty="0" smtClean="0"/>
              <a:t>Simultaneous </a:t>
            </a:r>
            <a:r>
              <a:rPr lang="en-US" altLang="zh-CN" dirty="0"/>
              <a:t>amendments to the Payment Services Act added for the regulation and licensing of virtual currency related businesses, such as exchanges</a:t>
            </a:r>
            <a:r>
              <a:rPr lang="en-US" altLang="zh-CN" dirty="0" smtClean="0"/>
              <a:t>.</a:t>
            </a:r>
            <a:endParaRPr lang="en-US" altLang="zh-CN" dirty="0"/>
          </a:p>
          <a:p>
            <a:r>
              <a:rPr lang="en-US" altLang="zh-CN" dirty="0"/>
              <a:t>According to the FSA’s interpretation of the Payment Services Act, </a:t>
            </a:r>
            <a:r>
              <a:rPr lang="en-US" altLang="zh-CN" dirty="0" err="1"/>
              <a:t>stablecoins</a:t>
            </a:r>
            <a:r>
              <a:rPr lang="en-US" altLang="zh-CN" dirty="0"/>
              <a:t> backed by fiat currencies do not meet the definition of virtual currencies. </a:t>
            </a:r>
            <a:r>
              <a:rPr lang="en-US" altLang="zh-CN" dirty="0" smtClean="0"/>
              <a:t>Instead</a:t>
            </a:r>
            <a:r>
              <a:rPr lang="en-US" altLang="zh-CN" dirty="0"/>
              <a:t>, companies may need to register as an issuer of ‘Prepaid Payment Instruments’ or as ‘Funds Transfer </a:t>
            </a:r>
            <a:r>
              <a:rPr lang="en-US" altLang="zh-CN" dirty="0" smtClean="0"/>
              <a:t/>
            </a:r>
            <a:br>
              <a:rPr lang="en-US" altLang="zh-CN" dirty="0" smtClean="0"/>
            </a:br>
            <a:r>
              <a:rPr lang="en-US" altLang="zh-CN" dirty="0" smtClean="0"/>
              <a:t>Service </a:t>
            </a:r>
            <a:r>
              <a:rPr lang="en-US" altLang="zh-CN" dirty="0"/>
              <a:t>Providers</a:t>
            </a:r>
            <a:r>
              <a:rPr lang="en-US" altLang="zh-CN" dirty="0" smtClean="0"/>
              <a:t>’.</a:t>
            </a:r>
            <a:endParaRPr lang="en-US" altLang="zh-CN" dirty="0"/>
          </a:p>
          <a:p>
            <a:r>
              <a:rPr lang="en-US" altLang="zh-CN" dirty="0"/>
              <a:t>Prepaid Payment Instruments are distinguished by whether they pertain to services procured by the issuer itself, or for third parties. </a:t>
            </a:r>
            <a:r>
              <a:rPr lang="en-US" altLang="zh-CN" dirty="0" smtClean="0"/>
              <a:t>Funds </a:t>
            </a:r>
            <a:r>
              <a:rPr lang="en-US" altLang="zh-CN" dirty="0"/>
              <a:t>Transfer Service Providers are able to facilitate fund transfers for up to one million yen, with transactions greater than this amount only being performed by companies with a banking license. </a:t>
            </a:r>
            <a:endParaRPr lang="en-US" altLang="zh-CN" dirty="0" smtClean="0"/>
          </a:p>
          <a:p>
            <a:r>
              <a:rPr lang="en-US" altLang="zh-CN" dirty="0"/>
              <a:t>It’s instructive to note how the frameworks have evolved on this issue. Initial enactment of the Payment Services Act in 2010 was crafted to deal with electronic chip-based cards issued by transit companies and the </a:t>
            </a:r>
            <a:r>
              <a:rPr lang="en-US" altLang="zh-CN" dirty="0" smtClean="0"/>
              <a:t>like.</a:t>
            </a:r>
            <a:r>
              <a:rPr lang="en-US" altLang="zh-CN" baseline="40000" dirty="0" smtClean="0"/>
              <a:t>71</a:t>
            </a:r>
            <a:r>
              <a:rPr lang="en-US" altLang="zh-CN" dirty="0" smtClean="0"/>
              <a:t> </a:t>
            </a:r>
            <a:r>
              <a:rPr lang="en-US" altLang="zh-CN" dirty="0"/>
              <a:t>An amendment in April 2017 provided for virtual currency regulation. In this light, we can see how these instruments may be a forebear to virtual currencies, providing access to a network’s good or </a:t>
            </a:r>
            <a:r>
              <a:rPr lang="en-US" altLang="zh-CN" dirty="0" smtClean="0"/>
              <a:t>service.</a:t>
            </a:r>
            <a:r>
              <a:rPr lang="en-US" altLang="zh-CN" baseline="40000" dirty="0" smtClean="0"/>
              <a:t>72</a:t>
            </a:r>
            <a:endParaRPr lang="en-US" altLang="zh-CN" baseline="40000" dirty="0"/>
          </a:p>
          <a:p>
            <a:r>
              <a:rPr lang="en-US" altLang="zh-CN" dirty="0"/>
              <a:t>Japan’s current regulatory environment means that </a:t>
            </a:r>
            <a:r>
              <a:rPr lang="en-US" altLang="zh-CN" dirty="0" err="1"/>
              <a:t>stablecoin</a:t>
            </a:r>
            <a:r>
              <a:rPr lang="en-US" altLang="zh-CN" dirty="0"/>
              <a:t> issuers </a:t>
            </a:r>
            <a:r>
              <a:rPr lang="en-US" altLang="zh-CN" dirty="0" smtClean="0"/>
              <a:t>— </a:t>
            </a:r>
            <a:r>
              <a:rPr lang="en-US" altLang="zh-CN" dirty="0"/>
              <a:t>apart from being prepaid payment instruments issuers and funds transfer service providers </a:t>
            </a:r>
            <a:r>
              <a:rPr lang="en-US" altLang="zh-CN" dirty="0" smtClean="0"/>
              <a:t>— </a:t>
            </a:r>
            <a:r>
              <a:rPr lang="en-US" altLang="zh-CN" dirty="0"/>
              <a:t>are more likely to be applying for banking licenses than virtual currency exchange licenses. </a:t>
            </a:r>
            <a:r>
              <a:rPr lang="en-US" altLang="zh-CN" dirty="0" err="1"/>
              <a:t>Stablecoin</a:t>
            </a:r>
            <a:r>
              <a:rPr lang="en-US" altLang="zh-CN" dirty="0"/>
              <a:t> issuers are found to be dissimilar to virtual currency ICO issuers or ancillary virtual currency business operators</a:t>
            </a:r>
            <a:r>
              <a:rPr lang="en-US" altLang="zh-CN" dirty="0" smtClean="0"/>
              <a:t>.</a:t>
            </a:r>
            <a:endParaRPr lang="en-US" altLang="zh-CN" dirty="0"/>
          </a:p>
          <a:p>
            <a:r>
              <a:rPr lang="en-US" altLang="zh-CN" dirty="0"/>
              <a:t>Regulation of virtual currency exchanges and assets has been placed under the purview of the self-regulatory agency, Japanese Virtual Currency Exchange Association (JVCEA</a:t>
            </a:r>
            <a:r>
              <a:rPr lang="en-US" altLang="zh-CN" dirty="0" smtClean="0"/>
              <a:t>).</a:t>
            </a:r>
            <a:r>
              <a:rPr lang="en-US" altLang="zh-CN" baseline="40000" dirty="0" smtClean="0"/>
              <a:t>73</a:t>
            </a:r>
            <a:endParaRPr lang="en-US" altLang="zh-CN" baseline="40000" dirty="0"/>
          </a:p>
        </p:txBody>
      </p:sp>
      <p:sp>
        <p:nvSpPr>
          <p:cNvPr id="4" name="灯片编号占位符 3"/>
          <p:cNvSpPr>
            <a:spLocks noGrp="1"/>
          </p:cNvSpPr>
          <p:nvPr>
            <p:ph type="sldNum" sz="quarter" idx="7"/>
          </p:nvPr>
        </p:nvSpPr>
        <p:spPr/>
        <p:txBody>
          <a:bodyPr/>
          <a:lstStyle/>
          <a:p>
            <a:fld id="{B6F15528-21DE-4FAA-801E-634DDDAF4B2B}" type="slidenum">
              <a:rPr lang="en-US" smtClean="0"/>
              <a:pPr/>
              <a:t>21</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4242532589"/>
              </p:ext>
            </p:extLst>
          </p:nvPr>
        </p:nvGraphicFramePr>
        <p:xfrm>
          <a:off x="1179600" y="8921750"/>
          <a:ext cx="5931873" cy="135216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68</a:t>
                      </a:r>
                      <a:r>
                        <a:rPr lang="en-US" altLang="zh-CN" sz="700" b="0" i="0" baseline="0" dirty="0" smtClean="0">
                          <a:solidFill>
                            <a:schemeClr val="accent1"/>
                          </a:solidFill>
                          <a:latin typeface="Arial" panose="020B0604020202020204" pitchFamily="34" charset="0"/>
                          <a:cs typeface="Arial" panose="020B0604020202020204" pitchFamily="34" charset="0"/>
                        </a:rPr>
                        <a:t> NYDFS. "DFS continues to foster responsible growth in New York's </a:t>
                      </a:r>
                      <a:r>
                        <a:rPr lang="en-US" altLang="zh-CN" sz="700" b="0" i="0" baseline="0" dirty="0" err="1" smtClean="0">
                          <a:solidFill>
                            <a:schemeClr val="accent1"/>
                          </a:solidFill>
                          <a:latin typeface="Arial" panose="020B0604020202020204" pitchFamily="34" charset="0"/>
                          <a:cs typeface="Arial" panose="020B0604020202020204" pitchFamily="34" charset="0"/>
                        </a:rPr>
                        <a:t>fintech</a:t>
                      </a:r>
                      <a:r>
                        <a:rPr lang="en-US" altLang="zh-CN" sz="700" b="0" i="0" baseline="0" dirty="0" smtClean="0">
                          <a:solidFill>
                            <a:schemeClr val="accent1"/>
                          </a:solidFill>
                          <a:latin typeface="Arial" panose="020B0604020202020204" pitchFamily="34" charset="0"/>
                          <a:cs typeface="Arial" panose="020B0604020202020204" pitchFamily="34" charset="0"/>
                        </a:rPr>
                        <a:t> industry with new virtual currency product approvals." NY Department of Financial Services. September 10, 2018. Accessed November 21,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2"/>
                        </a:rPr>
                        <a:t>https://www.dfs.ny.gov/about/press/pr1809101.htm</a:t>
                      </a:r>
                      <a:r>
                        <a:rPr lang="en-US" altLang="zh-CN"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69</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TrueUSD</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TrueUSD</a:t>
                      </a:r>
                      <a:r>
                        <a:rPr lang="en-US" sz="700" b="0" i="0" baseline="0" dirty="0" smtClean="0">
                          <a:solidFill>
                            <a:schemeClr val="accent1"/>
                          </a:solidFill>
                          <a:latin typeface="Arial" panose="020B0604020202020204" pitchFamily="34" charset="0"/>
                          <a:ea typeface="+mn-ea"/>
                          <a:cs typeface="Arial" panose="020B0604020202020204" pitchFamily="34" charset="0"/>
                        </a:rPr>
                        <a:t> Regulatory / Compliance Policies." Accessed November 25,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https://www.trusttoken.com/regulatory-compliance/</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70</a:t>
                      </a:r>
                      <a:r>
                        <a:rPr lang="en-US" sz="700" b="0" i="0" baseline="0" dirty="0" smtClean="0">
                          <a:solidFill>
                            <a:schemeClr val="accent1"/>
                          </a:solidFill>
                          <a:latin typeface="Arial" panose="020B0604020202020204" pitchFamily="34" charset="0"/>
                          <a:ea typeface="+mn-ea"/>
                          <a:cs typeface="Arial" panose="020B0604020202020204" pitchFamily="34" charset="0"/>
                        </a:rPr>
                        <a:t> Helms, Kevin. "Japanese Regulator: </a:t>
                      </a:r>
                      <a:r>
                        <a:rPr lang="en-US" sz="700" b="0" i="0" baseline="0" dirty="0" err="1" smtClean="0">
                          <a:solidFill>
                            <a:schemeClr val="accent1"/>
                          </a:solidFill>
                          <a:latin typeface="Arial" panose="020B0604020202020204" pitchFamily="34" charset="0"/>
                          <a:ea typeface="+mn-ea"/>
                          <a:cs typeface="Arial" panose="020B0604020202020204" pitchFamily="34" charset="0"/>
                        </a:rPr>
                        <a:t>Stablecoins</a:t>
                      </a:r>
                      <a:r>
                        <a:rPr lang="en-US" sz="700" b="0" i="0" baseline="0" dirty="0" smtClean="0">
                          <a:solidFill>
                            <a:schemeClr val="accent1"/>
                          </a:solidFill>
                          <a:latin typeface="Arial" panose="020B0604020202020204" pitchFamily="34" charset="0"/>
                          <a:ea typeface="+mn-ea"/>
                          <a:cs typeface="Arial" panose="020B0604020202020204" pitchFamily="34" charset="0"/>
                        </a:rPr>
                        <a:t> Are Not Cryptocurrencies Under Current Law." Bitcoin News. October 29, 2018. Accessed November 25,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4"/>
                        </a:rPr>
                        <a:t>https://news.bitcoin.com/japanese-regulator-stablecoins-cryptocurrencies/</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71</a:t>
                      </a:r>
                      <a:r>
                        <a:rPr lang="en-US" sz="700" b="0" i="0" baseline="0" dirty="0" smtClean="0">
                          <a:solidFill>
                            <a:schemeClr val="accent1"/>
                          </a:solidFill>
                          <a:latin typeface="Arial" panose="020B0604020202020204" pitchFamily="34" charset="0"/>
                          <a:ea typeface="+mn-ea"/>
                          <a:cs typeface="Arial" panose="020B0604020202020204" pitchFamily="34" charset="0"/>
                        </a:rPr>
                        <a:t> "Japan's Financial Services Agency Set to Update Cryptocurrency Regulations in Speculation Countermeasure." The Japan Times. August 8, 2018. Accessed December 2,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5"/>
                        </a:rPr>
                        <a:t>https://www.japantimes.co.jp/news/2018/08/08/business/japans-financial-services-agency-set-update-cryptocurrency-regulations-speculation-countermeasure/</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72</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FinTech</a:t>
                      </a:r>
                      <a:r>
                        <a:rPr lang="en-US" sz="700" b="0" i="0" baseline="0" dirty="0" smtClean="0">
                          <a:solidFill>
                            <a:schemeClr val="accent1"/>
                          </a:solidFill>
                          <a:latin typeface="Arial" panose="020B0604020202020204" pitchFamily="34" charset="0"/>
                          <a:ea typeface="+mn-ea"/>
                          <a:cs typeface="Arial" panose="020B0604020202020204" pitchFamily="34" charset="0"/>
                        </a:rPr>
                        <a:t> Support Desk." </a:t>
                      </a:r>
                      <a:r>
                        <a:rPr lang="ja-JP" altLang="en-US" sz="700" b="0" i="0" baseline="0" dirty="0" smtClean="0">
                          <a:solidFill>
                            <a:schemeClr val="accent1"/>
                          </a:solidFill>
                          <a:latin typeface="Arial" panose="020B0604020202020204" pitchFamily="34" charset="0"/>
                          <a:ea typeface="+mn-ea"/>
                          <a:cs typeface="Arial" panose="020B0604020202020204" pitchFamily="34" charset="0"/>
                        </a:rPr>
                        <a:t>シティバンク</a:t>
                      </a:r>
                      <a:r>
                        <a:rPr lang="zh-CN" altLang="en-US" sz="700" b="0" i="0" baseline="0" dirty="0" smtClean="0">
                          <a:solidFill>
                            <a:schemeClr val="accent1"/>
                          </a:solidFill>
                          <a:latin typeface="Arial" panose="020B0604020202020204" pitchFamily="34" charset="0"/>
                          <a:ea typeface="+mn-ea"/>
                          <a:cs typeface="Arial" panose="020B0604020202020204" pitchFamily="34" charset="0"/>
                        </a:rPr>
                        <a:t>在日支店</a:t>
                      </a:r>
                      <a:r>
                        <a:rPr lang="ja-JP" altLang="en-US" sz="700" b="0" i="0" baseline="0" dirty="0" smtClean="0">
                          <a:solidFill>
                            <a:schemeClr val="accent1"/>
                          </a:solidFill>
                          <a:latin typeface="Arial" panose="020B0604020202020204" pitchFamily="34" charset="0"/>
                          <a:ea typeface="+mn-ea"/>
                          <a:cs typeface="Arial" panose="020B0604020202020204" pitchFamily="34" charset="0"/>
                        </a:rPr>
                        <a:t>に</a:t>
                      </a:r>
                      <a:r>
                        <a:rPr lang="zh-CN" altLang="en-US" sz="700" b="0" i="0" baseline="0" dirty="0" smtClean="0">
                          <a:solidFill>
                            <a:schemeClr val="accent1"/>
                          </a:solidFill>
                          <a:latin typeface="Arial" panose="020B0604020202020204" pitchFamily="34" charset="0"/>
                          <a:ea typeface="+mn-ea"/>
                          <a:cs typeface="Arial" panose="020B0604020202020204" pitchFamily="34" charset="0"/>
                        </a:rPr>
                        <a:t>対</a:t>
                      </a:r>
                      <a:r>
                        <a:rPr lang="ja-JP" altLang="en-US" sz="700" b="0" i="0" baseline="0" dirty="0" smtClean="0">
                          <a:solidFill>
                            <a:schemeClr val="accent1"/>
                          </a:solidFill>
                          <a:latin typeface="Arial" panose="020B0604020202020204" pitchFamily="34" charset="0"/>
                          <a:ea typeface="+mn-ea"/>
                          <a:cs typeface="Arial" panose="020B0604020202020204" pitchFamily="34" charset="0"/>
                        </a:rPr>
                        <a:t>す</a:t>
                      </a:r>
                      <a:r>
                        <a:rPr lang="en-US" altLang="ja-JP" sz="700" b="0" i="0" baseline="0" dirty="0" smtClean="0">
                          <a:solidFill>
                            <a:schemeClr val="accent1"/>
                          </a:solidFill>
                          <a:latin typeface="Arial" panose="020B0604020202020204" pitchFamily="34" charset="0"/>
                          <a:ea typeface="+mn-ea"/>
                          <a:cs typeface="Arial" panose="020B0604020202020204" pitchFamily="34" charset="0"/>
                        </a:rPr>
                        <a:t>...</a:t>
                      </a:r>
                      <a:r>
                        <a:rPr lang="ja-JP" altLang="en-US" sz="700" b="0" i="0" baseline="0" dirty="0" smtClean="0">
                          <a:solidFill>
                            <a:schemeClr val="accent1"/>
                          </a:solidFill>
                          <a:latin typeface="Arial" panose="020B0604020202020204" pitchFamily="34" charset="0"/>
                          <a:ea typeface="+mn-ea"/>
                          <a:cs typeface="Arial" panose="020B0604020202020204" pitchFamily="34" charset="0"/>
                        </a:rPr>
                        <a:t>：</a:t>
                      </a:r>
                      <a:r>
                        <a:rPr lang="zh-CN" altLang="en-US" sz="700" b="0" i="0" baseline="0" dirty="0" smtClean="0">
                          <a:solidFill>
                            <a:schemeClr val="accent1"/>
                          </a:solidFill>
                          <a:latin typeface="Arial" panose="020B0604020202020204" pitchFamily="34" charset="0"/>
                          <a:ea typeface="+mn-ea"/>
                          <a:cs typeface="Arial" panose="020B0604020202020204" pitchFamily="34" charset="0"/>
                        </a:rPr>
                        <a:t>金融庁</a:t>
                      </a:r>
                      <a:r>
                        <a:rPr lang="en-US" altLang="zh-CN"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smtClean="0">
                          <a:solidFill>
                            <a:schemeClr val="accent1"/>
                          </a:solidFill>
                          <a:latin typeface="Arial" panose="020B0604020202020204" pitchFamily="34" charset="0"/>
                          <a:ea typeface="+mn-ea"/>
                          <a:cs typeface="Arial" panose="020B0604020202020204" pitchFamily="34" charset="0"/>
                        </a:rPr>
                        <a:t>July 17, 2018. Accessed December 2,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6"/>
                        </a:rPr>
                        <a:t>https://www.fsa.go.jp/en/news/2018/20180717.html</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73</a:t>
                      </a:r>
                      <a:r>
                        <a:rPr lang="en-US" sz="700" b="0" i="0" baseline="0" dirty="0" smtClean="0">
                          <a:solidFill>
                            <a:schemeClr val="accent1"/>
                          </a:solidFill>
                          <a:latin typeface="Arial" panose="020B0604020202020204" pitchFamily="34" charset="0"/>
                          <a:ea typeface="+mn-ea"/>
                          <a:cs typeface="Arial" panose="020B0604020202020204" pitchFamily="34" charset="0"/>
                        </a:rPr>
                        <a:t> JVCEA. Accessed December 2, 2018. https://jvcea.or.jp/about/</a:t>
                      </a:r>
                    </a:p>
                    <a:p>
                      <a:pPr marL="0" marR="0" lvl="0" indent="0" defTabSz="914400" eaLnBrk="1" fontAlgn="auto" latinLnBrk="0" hangingPunct="1">
                        <a:lnSpc>
                          <a:spcPct val="100000"/>
                        </a:lnSpc>
                        <a:spcBef>
                          <a:spcPts val="0"/>
                        </a:spcBef>
                        <a:spcAft>
                          <a:spcPts val="0"/>
                        </a:spcAft>
                        <a:buClrTx/>
                        <a:buSzTx/>
                        <a:buFontTx/>
                        <a:buNone/>
                        <a:tabLst/>
                        <a:defRPr/>
                      </a:pPr>
                      <a:endParaRPr lang="en-US" sz="700" b="0" i="0" baseline="0" dirty="0" smtClean="0">
                        <a:solidFill>
                          <a:schemeClr val="accent1"/>
                        </a:solidFill>
                        <a:latin typeface="Arial" panose="020B0604020202020204" pitchFamily="34" charset="0"/>
                        <a:ea typeface="+mn-ea"/>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24210739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8071440"/>
          </a:xfrm>
        </p:spPr>
        <p:txBody>
          <a:bodyPr/>
          <a:lstStyle/>
          <a:p>
            <a:pPr>
              <a:spcAft>
                <a:spcPts val="0"/>
              </a:spcAft>
            </a:pPr>
            <a:r>
              <a:rPr lang="en-US" altLang="zh-CN" dirty="0">
                <a:solidFill>
                  <a:schemeClr val="tx2"/>
                </a:solidFill>
              </a:rPr>
              <a:t>5.3 KYC/AML</a:t>
            </a:r>
          </a:p>
          <a:p>
            <a:r>
              <a:rPr lang="en-US" altLang="zh-CN" dirty="0"/>
              <a:t>Being regulated according to any of the above jurisdictions or regimes requires businesses to have a comprehensive understanding of their customers, and a program in place to mitigate risks. </a:t>
            </a:r>
          </a:p>
          <a:p>
            <a:r>
              <a:rPr lang="en-US" altLang="zh-CN" dirty="0"/>
              <a:t>In the U.S., for example, to be regulated by </a:t>
            </a:r>
            <a:r>
              <a:rPr lang="en-US" altLang="zh-CN" dirty="0" err="1"/>
              <a:t>FinCEN</a:t>
            </a:r>
            <a:r>
              <a:rPr lang="en-US" altLang="zh-CN" dirty="0"/>
              <a:t>, one must satisfy requirements for the Bank Secrecy Act (BSA), and associated Know Your Customer (KYC) and Anti-Money Laundering (AML) regulations. </a:t>
            </a:r>
          </a:p>
          <a:p>
            <a:r>
              <a:rPr lang="en-US" altLang="zh-CN" dirty="0"/>
              <a:t>For fiat-backed coins, KYC and BSA-AML programs are meant to establish and verify customer identities to prevent the issuer from dealing with customers it is not allowed to; namely, those who may be using the </a:t>
            </a:r>
            <a:r>
              <a:rPr lang="en-US" altLang="zh-CN" dirty="0" err="1"/>
              <a:t>stablecoin</a:t>
            </a:r>
            <a:r>
              <a:rPr lang="en-US" altLang="zh-CN" dirty="0"/>
              <a:t> to evade national and international banking laws, launder money, or perform other nefarious acts</a:t>
            </a:r>
            <a:r>
              <a:rPr lang="en-US" altLang="zh-CN" dirty="0" smtClean="0"/>
              <a:t>.</a:t>
            </a:r>
            <a:endParaRPr lang="en-US" altLang="zh-CN" dirty="0"/>
          </a:p>
          <a:p>
            <a:r>
              <a:rPr lang="en-US" altLang="zh-CN" dirty="0"/>
              <a:t>These requirements are addressed by requiring users to make an account with the issuer, and passing through their identity verification and diligence process. This can be performed by the issuer themselves, but is more often than not outsourced or coordinated with professional third-party identity verification services</a:t>
            </a:r>
            <a:r>
              <a:rPr lang="en-US" altLang="zh-CN" dirty="0" smtClean="0"/>
              <a:t>.</a:t>
            </a:r>
          </a:p>
          <a:p>
            <a:r>
              <a:rPr lang="en-US" altLang="zh-CN" dirty="0" err="1"/>
              <a:t>TrueUSD</a:t>
            </a:r>
            <a:r>
              <a:rPr lang="en-US" altLang="zh-CN" dirty="0"/>
              <a:t>, for example, collects the following information from potential customers (individuals or businesses, domestic or international): </a:t>
            </a:r>
            <a:r>
              <a:rPr lang="en-US" altLang="zh-CN" baseline="40000" dirty="0" smtClean="0"/>
              <a:t>74</a:t>
            </a:r>
            <a:endParaRPr lang="en-US" altLang="zh-CN" baseline="40000" dirty="0"/>
          </a:p>
          <a:p>
            <a:pPr marL="171450" indent="-171450">
              <a:buFont typeface="Arial" panose="020B0604020202020204" pitchFamily="34" charset="0"/>
              <a:buChar char="•"/>
            </a:pPr>
            <a:r>
              <a:rPr lang="en-US" altLang="zh-CN" dirty="0" smtClean="0"/>
              <a:t>Legal </a:t>
            </a:r>
            <a:r>
              <a:rPr lang="en-US" altLang="zh-CN" dirty="0"/>
              <a:t>Name (Individual or Business) </a:t>
            </a:r>
          </a:p>
          <a:p>
            <a:pPr marL="171450" indent="-171450">
              <a:buFont typeface="Arial" panose="020B0604020202020204" pitchFamily="34" charset="0"/>
              <a:buChar char="•"/>
            </a:pPr>
            <a:r>
              <a:rPr lang="en-US" altLang="zh-CN" dirty="0" smtClean="0"/>
              <a:t>Date </a:t>
            </a:r>
            <a:r>
              <a:rPr lang="en-US" altLang="zh-CN" dirty="0"/>
              <a:t>of Birth (Individuals) </a:t>
            </a:r>
          </a:p>
          <a:p>
            <a:pPr marL="171450" indent="-171450">
              <a:buFont typeface="Arial" panose="020B0604020202020204" pitchFamily="34" charset="0"/>
              <a:buChar char="•"/>
            </a:pPr>
            <a:r>
              <a:rPr lang="en-US" altLang="zh-CN" dirty="0" smtClean="0"/>
              <a:t>Physical </a:t>
            </a:r>
            <a:r>
              <a:rPr lang="en-US" altLang="zh-CN" dirty="0"/>
              <a:t>Address Identification Number (SSN, TIN, Passport Number, Foreign Alien ID Number) </a:t>
            </a:r>
          </a:p>
          <a:p>
            <a:pPr marL="171450" indent="-171450">
              <a:buFont typeface="Arial" panose="020B0604020202020204" pitchFamily="34" charset="0"/>
              <a:buChar char="•"/>
            </a:pPr>
            <a:r>
              <a:rPr lang="en-US" altLang="zh-CN" dirty="0" smtClean="0"/>
              <a:t>Email </a:t>
            </a:r>
            <a:r>
              <a:rPr lang="en-US" altLang="zh-CN" dirty="0"/>
              <a:t>Region of Formation (Business) </a:t>
            </a:r>
          </a:p>
          <a:p>
            <a:pPr marL="171450" indent="-171450">
              <a:buFont typeface="Arial" panose="020B0604020202020204" pitchFamily="34" charset="0"/>
              <a:buChar char="•"/>
            </a:pPr>
            <a:r>
              <a:rPr lang="en-US" altLang="zh-CN" dirty="0" smtClean="0"/>
              <a:t>Articles </a:t>
            </a:r>
            <a:r>
              <a:rPr lang="en-US" altLang="zh-CN" dirty="0"/>
              <a:t>of Incorporation (Business) </a:t>
            </a:r>
          </a:p>
          <a:p>
            <a:pPr marL="171450" indent="-171450">
              <a:buFont typeface="Arial" panose="020B0604020202020204" pitchFamily="34" charset="0"/>
              <a:buChar char="•"/>
            </a:pPr>
            <a:r>
              <a:rPr lang="en-US" altLang="zh-CN" dirty="0" smtClean="0"/>
              <a:t>Organization </a:t>
            </a:r>
            <a:r>
              <a:rPr lang="en-US" altLang="zh-CN" dirty="0"/>
              <a:t>Authorization Document (Business) </a:t>
            </a:r>
          </a:p>
          <a:p>
            <a:pPr marL="171450" indent="-171450">
              <a:buFont typeface="Arial" panose="020B0604020202020204" pitchFamily="34" charset="0"/>
              <a:buChar char="•"/>
            </a:pPr>
            <a:r>
              <a:rPr lang="en-US" altLang="zh-CN" dirty="0" smtClean="0"/>
              <a:t>Beneficial </a:t>
            </a:r>
            <a:r>
              <a:rPr lang="en-US" altLang="zh-CN" dirty="0"/>
              <a:t>Ownership Information (Business</a:t>
            </a:r>
            <a:r>
              <a:rPr lang="en-US" altLang="zh-CN" dirty="0" smtClean="0"/>
              <a:t>)</a:t>
            </a:r>
          </a:p>
          <a:p>
            <a:r>
              <a:rPr lang="zh-CN" altLang="zh-CN" dirty="0"/>
              <a:t>If the information provided does not match the information on file with third-party verifiers, the person or business will not be cleared, and further due diligence is performed prior to any clearance. Identities are also cross-checked against government watchlists. Issuers have the ability to reject any individual or business failing to meet the </a:t>
            </a:r>
            <a:r>
              <a:rPr lang="en-US" altLang="zh-CN" dirty="0" smtClean="0"/>
              <a:t/>
            </a:r>
            <a:br>
              <a:rPr lang="en-US" altLang="zh-CN" dirty="0" smtClean="0"/>
            </a:br>
            <a:r>
              <a:rPr lang="zh-CN" altLang="zh-CN" dirty="0" smtClean="0"/>
              <a:t>required </a:t>
            </a:r>
            <a:r>
              <a:rPr lang="zh-CN" altLang="zh-CN" dirty="0"/>
              <a:t>standards. </a:t>
            </a:r>
          </a:p>
          <a:p>
            <a:r>
              <a:rPr lang="zh-CN" altLang="zh-CN" dirty="0"/>
              <a:t>In current fiatcoin implementations, KYC/AML is enforced at issuance (token creation) and redemption (token burning). At these entry and exit points, a user initiates a wire from/to their bank account, to/from the </a:t>
            </a:r>
            <a:r>
              <a:rPr lang="zh-CN" altLang="zh-CN" dirty="0" smtClean="0"/>
              <a:t>issuer</a:t>
            </a:r>
            <a:r>
              <a:rPr lang="en-US" altLang="zh-CN" dirty="0" smtClean="0"/>
              <a:t>’</a:t>
            </a:r>
            <a:r>
              <a:rPr lang="zh-CN" altLang="zh-CN" dirty="0" smtClean="0"/>
              <a:t>s </a:t>
            </a:r>
            <a:r>
              <a:rPr lang="zh-CN" altLang="zh-CN" dirty="0"/>
              <a:t>specified bank or trust account. Thus, KYC/AML is essentially applied when interfacing or connecting with traditional financial institutions. Funding and redemption can usually only be performed with funds and accounts held in the name of the </a:t>
            </a:r>
            <a:r>
              <a:rPr lang="zh-CN" altLang="zh-CN" dirty="0" smtClean="0"/>
              <a:t>user.</a:t>
            </a:r>
          </a:p>
        </p:txBody>
      </p:sp>
      <p:sp>
        <p:nvSpPr>
          <p:cNvPr id="3" name="内容占位符 2"/>
          <p:cNvSpPr>
            <a:spLocks noGrp="1"/>
          </p:cNvSpPr>
          <p:nvPr>
            <p:ph sz="half" idx="3"/>
          </p:nvPr>
        </p:nvSpPr>
        <p:spPr>
          <a:xfrm>
            <a:off x="4263550" y="408739"/>
            <a:ext cx="2854800" cy="7640874"/>
          </a:xfrm>
        </p:spPr>
        <p:txBody>
          <a:bodyPr/>
          <a:lstStyle/>
          <a:p>
            <a:r>
              <a:rPr lang="en-US" altLang="zh-CN" dirty="0"/>
              <a:t>For regular transmission of a </a:t>
            </a:r>
            <a:r>
              <a:rPr lang="en-US" altLang="zh-CN" dirty="0" err="1"/>
              <a:t>fiatcoin</a:t>
            </a:r>
            <a:r>
              <a:rPr lang="en-US" altLang="zh-CN" dirty="0"/>
              <a:t>, KYC/AML is not expressly enforced </a:t>
            </a:r>
            <a:r>
              <a:rPr lang="en-US" altLang="zh-CN" dirty="0" smtClean="0"/>
              <a:t>— </a:t>
            </a:r>
            <a:r>
              <a:rPr lang="en-US" altLang="zh-CN" dirty="0"/>
              <a:t>it is just a typical </a:t>
            </a:r>
            <a:r>
              <a:rPr lang="en-US" altLang="zh-CN" dirty="0" err="1"/>
              <a:t>Ethereum</a:t>
            </a:r>
            <a:r>
              <a:rPr lang="en-US" altLang="zh-CN" dirty="0"/>
              <a:t> token transfer (see GUSD in section 6.2). However, blacklisted addresses can be labelled, monitored and avoided. </a:t>
            </a:r>
          </a:p>
          <a:p>
            <a:r>
              <a:rPr lang="en-US" altLang="zh-CN" dirty="0"/>
              <a:t>Recently, the US Treasury Department enforced its first sanctions on cryptocurrency addresses: through its Office of Foreign Assets Control (OFAC), two bitcoin addresses suspected to belong to criminals were blacklisted, with any US person or business expressly forbidden to interact with </a:t>
            </a:r>
            <a:r>
              <a:rPr lang="en-US" altLang="zh-CN" dirty="0" smtClean="0"/>
              <a:t>them.</a:t>
            </a:r>
            <a:r>
              <a:rPr lang="en-US" altLang="zh-CN" baseline="40000" dirty="0" smtClean="0"/>
              <a:t>75</a:t>
            </a:r>
            <a:r>
              <a:rPr lang="en-US" altLang="zh-CN" dirty="0" smtClean="0"/>
              <a:t> </a:t>
            </a:r>
            <a:r>
              <a:rPr lang="en-US" altLang="zh-CN" dirty="0"/>
              <a:t>While a notable first step, the ease with which new addresses can be created does present a problem. However, as it relates to </a:t>
            </a:r>
            <a:r>
              <a:rPr lang="en-US" altLang="zh-CN" dirty="0" err="1"/>
              <a:t>fiatcoins</a:t>
            </a:r>
            <a:r>
              <a:rPr lang="en-US" altLang="zh-CN" dirty="0"/>
              <a:t>, new, unverified addresses would not be able to redeem into fiat</a:t>
            </a:r>
            <a:r>
              <a:rPr lang="en-US" altLang="zh-CN" dirty="0" smtClean="0"/>
              <a:t>.</a:t>
            </a:r>
            <a:endParaRPr lang="en-US" altLang="zh-CN" dirty="0"/>
          </a:p>
          <a:p>
            <a:r>
              <a:rPr lang="en-US" altLang="zh-CN" dirty="0"/>
              <a:t>Critics of the effectiveness of these enforcement measures can rightly question if KYC/AML at only entry and exit points is sufficient in a world where a substantial portion of economic activity may exist and be transacted within these networks. Such systems result in a meaningful reduction of surveillance capabilities versus legacy centralized systems where accounts cannot be as trivially and infinitely created</a:t>
            </a:r>
            <a:r>
              <a:rPr lang="en-US" altLang="zh-CN" dirty="0" smtClean="0"/>
              <a:t>.</a:t>
            </a:r>
            <a:endParaRPr lang="en-US" altLang="zh-CN" dirty="0"/>
          </a:p>
          <a:p>
            <a:r>
              <a:rPr lang="en-US" altLang="zh-CN" dirty="0"/>
              <a:t>However, KYC is also done elsewhere in the economic circuit, such as on (some) exchanges. </a:t>
            </a:r>
            <a:r>
              <a:rPr lang="en-US" altLang="zh-CN" dirty="0" smtClean="0"/>
              <a:t>Of </a:t>
            </a:r>
            <a:r>
              <a:rPr lang="en-US" altLang="zh-CN" dirty="0"/>
              <a:t>the top 100 exchanges by volume, just under half impose strict KYC requirements, while more than a quarter do not require KYC at all. The remaining quarter are exchanges that impose KYC for clearance of certain activities, such as greater withdrawal limits, or crypto to fiat </a:t>
            </a:r>
            <a:r>
              <a:rPr lang="en-US" altLang="zh-CN" dirty="0" smtClean="0"/>
              <a:t>trading.</a:t>
            </a:r>
            <a:r>
              <a:rPr lang="en-US" altLang="zh-CN" baseline="40000" dirty="0" smtClean="0"/>
              <a:t>76</a:t>
            </a:r>
            <a:endParaRPr lang="en-US" altLang="zh-CN" baseline="40000" dirty="0"/>
          </a:p>
          <a:p>
            <a:r>
              <a:rPr lang="en-US" altLang="zh-CN" dirty="0"/>
              <a:t>The gating of entry and exits leaves many </a:t>
            </a:r>
            <a:r>
              <a:rPr lang="en-US" altLang="zh-CN" dirty="0" err="1"/>
              <a:t>stablecoin</a:t>
            </a:r>
            <a:r>
              <a:rPr lang="en-US" altLang="zh-CN" dirty="0"/>
              <a:t> supporters and privacy enthusiasts suspicious about ‘last-mile’ anonymity solutions. Is there a way to preserve privacy at both ends of the fiat on/off ramps? Failure to preserve this privacy can hinder an asset’s ‘</a:t>
            </a:r>
            <a:r>
              <a:rPr lang="en-US" altLang="zh-CN" dirty="0" err="1"/>
              <a:t>moneyness</a:t>
            </a:r>
            <a:r>
              <a:rPr lang="en-US" altLang="zh-CN" dirty="0"/>
              <a:t>’ and utility, and may expose users to predatory tactics by powerful platforms. There are hopes for new solutions using advancements in self-</a:t>
            </a:r>
            <a:r>
              <a:rPr lang="en-US" altLang="zh-CN" dirty="0" err="1"/>
              <a:t>soveriegn</a:t>
            </a:r>
            <a:r>
              <a:rPr lang="en-US" altLang="zh-CN" dirty="0"/>
              <a:t> identity and </a:t>
            </a:r>
            <a:r>
              <a:rPr lang="en-US" altLang="zh-CN" dirty="0" smtClean="0"/>
              <a:t/>
            </a:r>
            <a:br>
              <a:rPr lang="en-US" altLang="zh-CN" dirty="0" smtClean="0"/>
            </a:br>
            <a:r>
              <a:rPr lang="en-US" altLang="zh-CN" dirty="0" smtClean="0"/>
              <a:t>other </a:t>
            </a:r>
            <a:r>
              <a:rPr lang="en-US" altLang="zh-CN" dirty="0"/>
              <a:t>approaches</a:t>
            </a:r>
            <a:r>
              <a:rPr lang="en-US" altLang="zh-CN" dirty="0" smtClean="0"/>
              <a:t>.</a:t>
            </a:r>
            <a:endParaRPr lang="en-US" altLang="zh-CN" dirty="0"/>
          </a:p>
          <a:p>
            <a:r>
              <a:rPr lang="en-US" altLang="zh-CN" dirty="0"/>
              <a:t>In addition to the creation of KYC/AML internal control programs, an issuer should have a designated person to oversee the program day-to-day, and provide education and training to appropriate personnel regarding the program. In the U.S., MSBs are required to obtain annual third-party audits of their KYC/AML policies and procedures</a:t>
            </a:r>
            <a:r>
              <a:rPr lang="en-US" altLang="zh-CN" dirty="0" smtClean="0"/>
              <a:t>.</a:t>
            </a:r>
            <a:endParaRPr lang="en-US" altLang="zh-CN" dirty="0"/>
          </a:p>
          <a:p>
            <a:r>
              <a:rPr lang="en-US" altLang="zh-CN" dirty="0"/>
              <a:t>Proper KYC/AML processes are helpful specifically for the </a:t>
            </a:r>
            <a:r>
              <a:rPr lang="en-US" altLang="zh-CN" dirty="0" err="1"/>
              <a:t>institutionalisation</a:t>
            </a:r>
            <a:r>
              <a:rPr lang="en-US" altLang="zh-CN" dirty="0"/>
              <a:t> of the crypto space; regulated </a:t>
            </a:r>
            <a:r>
              <a:rPr lang="en-US" altLang="zh-CN" dirty="0" err="1"/>
              <a:t>fiatcoins</a:t>
            </a:r>
            <a:r>
              <a:rPr lang="en-US" altLang="zh-CN" dirty="0"/>
              <a:t> are an easy and compliant onramp for the institutions who have remained on the sidelines. Besides being an onramp for them, it ensures that the pool of counterparties who make up the other sides of their trades are also compliant and </a:t>
            </a:r>
            <a:r>
              <a:rPr lang="en-US" altLang="zh-CN" dirty="0" err="1"/>
              <a:t>KYC’d</a:t>
            </a:r>
            <a:r>
              <a:rPr lang="en-US" altLang="zh-CN" dirty="0"/>
              <a:t>, and up to par from a regulatory perspective. </a:t>
            </a:r>
          </a:p>
        </p:txBody>
      </p:sp>
      <p:sp>
        <p:nvSpPr>
          <p:cNvPr id="4" name="灯片编号占位符 3"/>
          <p:cNvSpPr>
            <a:spLocks noGrp="1"/>
          </p:cNvSpPr>
          <p:nvPr>
            <p:ph type="sldNum" sz="quarter" idx="7"/>
          </p:nvPr>
        </p:nvSpPr>
        <p:spPr/>
        <p:txBody>
          <a:bodyPr/>
          <a:lstStyle/>
          <a:p>
            <a:fld id="{B6F15528-21DE-4FAA-801E-634DDDAF4B2B}" type="slidenum">
              <a:rPr lang="en-US" smtClean="0"/>
              <a:pPr/>
              <a:t>22</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598406350"/>
              </p:ext>
            </p:extLst>
          </p:nvPr>
        </p:nvGraphicFramePr>
        <p:xfrm>
          <a:off x="1179600" y="9569450"/>
          <a:ext cx="5931873" cy="60540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74</a:t>
                      </a:r>
                      <a:r>
                        <a:rPr lang="en-US" altLang="zh-CN" sz="700" b="0" i="0" baseline="0" dirty="0" smtClean="0">
                          <a:solidFill>
                            <a:schemeClr val="accent1"/>
                          </a:solidFill>
                          <a:latin typeface="Arial" panose="020B0604020202020204" pitchFamily="34" charset="0"/>
                          <a:cs typeface="Arial" panose="020B0604020202020204" pitchFamily="34" charset="0"/>
                        </a:rPr>
                        <a:t> </a:t>
                      </a:r>
                      <a:r>
                        <a:rPr lang="en-US" altLang="zh-CN" sz="700" b="0" i="0" baseline="0" dirty="0" err="1" smtClean="0">
                          <a:solidFill>
                            <a:schemeClr val="accent1"/>
                          </a:solidFill>
                          <a:latin typeface="Arial" panose="020B0604020202020204" pitchFamily="34" charset="0"/>
                          <a:cs typeface="Arial" panose="020B0604020202020204" pitchFamily="34" charset="0"/>
                        </a:rPr>
                        <a:t>TrueUSD</a:t>
                      </a:r>
                      <a:r>
                        <a:rPr lang="en-US" altLang="zh-CN" sz="700" b="0" i="0" baseline="0" dirty="0" smtClean="0">
                          <a:solidFill>
                            <a:schemeClr val="accent1"/>
                          </a:solidFill>
                          <a:latin typeface="Arial" panose="020B0604020202020204" pitchFamily="34" charset="0"/>
                          <a:cs typeface="Arial" panose="020B0604020202020204" pitchFamily="34" charset="0"/>
                        </a:rPr>
                        <a:t> Regulatory / Compliance Policies. Accessed December 2,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2"/>
                        </a:rPr>
                        <a:t>https://www.trusttoken.com/regulatory-compliance/</a:t>
                      </a:r>
                      <a:endParaRPr lang="en-US" altLang="zh-CN" sz="700" b="0" i="0" baseline="0" dirty="0" smtClean="0">
                        <a:solidFill>
                          <a:schemeClr val="accent1"/>
                        </a:solidFill>
                        <a:latin typeface="Arial" panose="020B0604020202020204" pitchFamily="34" charset="0"/>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75</a:t>
                      </a:r>
                      <a:r>
                        <a:rPr lang="en-US" sz="700" b="0" i="0" baseline="0" dirty="0" smtClean="0">
                          <a:solidFill>
                            <a:schemeClr val="accent1"/>
                          </a:solidFill>
                          <a:latin typeface="Arial" panose="020B0604020202020204" pitchFamily="34" charset="0"/>
                          <a:ea typeface="+mn-ea"/>
                          <a:cs typeface="Arial" panose="020B0604020202020204" pitchFamily="34" charset="0"/>
                        </a:rPr>
                        <a:t> "Treasury Designates Iran-Based Financial Facilitators of Malicious Cyber Activity and for the First Time Identifies Associated Digital Currency Addresses". US Department of the Treasury. November 28, 2018. Accessed December 3,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https://home.treasury.gov/news/press-releases/sm556</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76</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CryptoCompare</a:t>
                      </a:r>
                      <a:r>
                        <a:rPr lang="en-US" sz="700" b="0" i="0" baseline="0" dirty="0" smtClean="0">
                          <a:solidFill>
                            <a:schemeClr val="accent1"/>
                          </a:solidFill>
                          <a:latin typeface="Arial" panose="020B0604020202020204" pitchFamily="34" charset="0"/>
                          <a:ea typeface="+mn-ea"/>
                          <a:cs typeface="Arial" panose="020B0604020202020204" pitchFamily="34" charset="0"/>
                        </a:rPr>
                        <a:t> Exchange Report. October 2018</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3665669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6723315"/>
          </a:xfrm>
        </p:spPr>
        <p:txBody>
          <a:bodyPr/>
          <a:lstStyle/>
          <a:p>
            <a:pPr>
              <a:spcAft>
                <a:spcPts val="0"/>
              </a:spcAft>
            </a:pPr>
            <a:r>
              <a:rPr lang="en-US" altLang="zh-CN" dirty="0">
                <a:solidFill>
                  <a:schemeClr val="tx2"/>
                </a:solidFill>
              </a:rPr>
              <a:t>5.4 Technical Design &amp; Enforcement </a:t>
            </a:r>
          </a:p>
          <a:p>
            <a:r>
              <a:rPr lang="en-US" altLang="zh-CN" dirty="0"/>
              <a:t>The first and most important technical decision for </a:t>
            </a:r>
            <a:r>
              <a:rPr lang="en-US" altLang="zh-CN" dirty="0" err="1"/>
              <a:t>stablecoin</a:t>
            </a:r>
            <a:r>
              <a:rPr lang="en-US" altLang="zh-CN" dirty="0"/>
              <a:t> issuers to make is on which platform their coin should be deployed. Thus far, with the exception of Tether </a:t>
            </a:r>
            <a:r>
              <a:rPr lang="en-US" altLang="zh-CN" dirty="0" smtClean="0"/>
              <a:t>— </a:t>
            </a:r>
            <a:r>
              <a:rPr lang="en-US" altLang="zh-CN" dirty="0"/>
              <a:t>which is deployed on Omni Layer (a protocol built on the Bitcoin </a:t>
            </a:r>
            <a:r>
              <a:rPr lang="en-US" altLang="zh-CN" dirty="0" err="1"/>
              <a:t>blockchain</a:t>
            </a:r>
            <a:r>
              <a:rPr lang="en-US" altLang="zh-CN" dirty="0"/>
              <a:t>) </a:t>
            </a:r>
            <a:r>
              <a:rPr lang="en-US" altLang="zh-CN" dirty="0" smtClean="0"/>
              <a:t>— </a:t>
            </a:r>
            <a:r>
              <a:rPr lang="en-US" altLang="zh-CN" dirty="0"/>
              <a:t>all </a:t>
            </a:r>
            <a:r>
              <a:rPr lang="en-US" altLang="zh-CN" dirty="0" err="1"/>
              <a:t>stablecoins</a:t>
            </a:r>
            <a:r>
              <a:rPr lang="en-US" altLang="zh-CN" dirty="0"/>
              <a:t> previously mentioned are deployed on top of the </a:t>
            </a:r>
            <a:r>
              <a:rPr lang="en-US" altLang="zh-CN" dirty="0" err="1"/>
              <a:t>Ethereum</a:t>
            </a:r>
            <a:r>
              <a:rPr lang="en-US" altLang="zh-CN" dirty="0"/>
              <a:t> </a:t>
            </a:r>
            <a:r>
              <a:rPr lang="en-US" altLang="zh-CN" dirty="0" err="1"/>
              <a:t>blockchain</a:t>
            </a:r>
            <a:r>
              <a:rPr lang="en-US" altLang="zh-CN" dirty="0"/>
              <a:t> as ERC20 tokens. </a:t>
            </a:r>
            <a:r>
              <a:rPr lang="en-US" altLang="zh-CN" baseline="40000" dirty="0" smtClean="0"/>
              <a:t>77</a:t>
            </a:r>
            <a:endParaRPr lang="en-US" altLang="zh-CN" baseline="40000" dirty="0"/>
          </a:p>
          <a:p>
            <a:r>
              <a:rPr lang="en-US" altLang="zh-CN" dirty="0"/>
              <a:t>By choosing to follow the ERC20 token standard </a:t>
            </a:r>
            <a:r>
              <a:rPr lang="en-US" altLang="zh-CN" dirty="0" smtClean="0"/>
              <a:t>— </a:t>
            </a:r>
            <a:r>
              <a:rPr lang="en-US" altLang="zh-CN" dirty="0"/>
              <a:t>the standard that ignited the ICO boom </a:t>
            </a:r>
            <a:r>
              <a:rPr lang="en-US" altLang="zh-CN" dirty="0" smtClean="0"/>
              <a:t>— </a:t>
            </a:r>
            <a:r>
              <a:rPr lang="en-US" altLang="zh-CN" dirty="0"/>
              <a:t>these assets can be sent and stored by any </a:t>
            </a:r>
            <a:r>
              <a:rPr lang="en-US" altLang="zh-CN" dirty="0" err="1"/>
              <a:t>Ethereum</a:t>
            </a:r>
            <a:r>
              <a:rPr lang="en-US" altLang="zh-CN" dirty="0"/>
              <a:t> address. As such, ERC20-compliant </a:t>
            </a:r>
            <a:r>
              <a:rPr lang="en-US" altLang="zh-CN" dirty="0" err="1"/>
              <a:t>stablecoins</a:t>
            </a:r>
            <a:r>
              <a:rPr lang="en-US" altLang="zh-CN" dirty="0"/>
              <a:t> benefit from a widespread ecosystem of wallets, applications, and other supporting tools. From day one, any ERC20 </a:t>
            </a:r>
            <a:r>
              <a:rPr lang="en-US" altLang="zh-CN" dirty="0" err="1"/>
              <a:t>stablecoin</a:t>
            </a:r>
            <a:r>
              <a:rPr lang="en-US" altLang="zh-CN" dirty="0"/>
              <a:t> inherits an impressive network of products and services meant to ‘speak its language’, and perhaps more importantly, inherits users as well.. </a:t>
            </a:r>
          </a:p>
          <a:p>
            <a:r>
              <a:rPr lang="en-US" altLang="zh-CN" dirty="0"/>
              <a:t>From a development standpoint, these tokens also waste little (or no) resources in designing their own standards or tinkering with unfamiliar interfaces and smart contracts. Indeed, besides adhering to the standard, issuers can make use of even more developed templates or packages to deploy their token; this was the case with CENTRE building their USDC on top of </a:t>
            </a:r>
            <a:r>
              <a:rPr lang="en-US" altLang="zh-CN" dirty="0" err="1"/>
              <a:t>ZeppelinOS</a:t>
            </a:r>
            <a:r>
              <a:rPr lang="en-US" altLang="zh-CN" dirty="0"/>
              <a:t>, a smart contract development </a:t>
            </a:r>
            <a:r>
              <a:rPr lang="en-US" altLang="zh-CN" dirty="0" smtClean="0"/>
              <a:t>platform.</a:t>
            </a:r>
            <a:r>
              <a:rPr lang="en-US" altLang="zh-CN" baseline="40000" dirty="0" smtClean="0"/>
              <a:t>78</a:t>
            </a:r>
          </a:p>
          <a:p>
            <a:r>
              <a:rPr lang="zh-CN" altLang="zh-CN" dirty="0"/>
              <a:t>As regulated issuers, technical designs are needed that provide the ability to upgrade fiatcoin smart contracts. Reasons for doing so may include the need to resolve vulnerabilities, build new features, and, notably, block or reverse token transfers in response to security incidents, or if legally pressured to do so by court order</a:t>
            </a:r>
            <a:r>
              <a:rPr lang="zh-CN" altLang="zh-CN" dirty="0" smtClean="0"/>
              <a:t>.</a:t>
            </a:r>
            <a:r>
              <a:rPr lang="zh-CN" altLang="zh-CN" dirty="0"/>
              <a:t> </a:t>
            </a:r>
          </a:p>
          <a:p>
            <a:r>
              <a:rPr lang="en-US" altLang="zh-CN" dirty="0"/>
              <a:t>Upgrading smart contracts, however, is no trivial task. As CENTRE noted in their development of an upgradeable USDC </a:t>
            </a:r>
            <a:r>
              <a:rPr lang="en-US" altLang="zh-CN" dirty="0" err="1"/>
              <a:t>Ethereum</a:t>
            </a:r>
            <a:r>
              <a:rPr lang="en-US" altLang="zh-CN" dirty="0"/>
              <a:t> contract: “</a:t>
            </a:r>
            <a:r>
              <a:rPr lang="en-US" altLang="zh-CN" dirty="0" err="1"/>
              <a:t>Ethereum</a:t>
            </a:r>
            <a:r>
              <a:rPr lang="en-US" altLang="zh-CN" dirty="0"/>
              <a:t> lets anyone put code on the </a:t>
            </a:r>
            <a:r>
              <a:rPr lang="en-US" altLang="zh-CN" dirty="0" err="1"/>
              <a:t>blockchain</a:t>
            </a:r>
            <a:r>
              <a:rPr lang="en-US" altLang="zh-CN" dirty="0"/>
              <a:t>. </a:t>
            </a:r>
            <a:r>
              <a:rPr lang="en-US" altLang="zh-CN" dirty="0" err="1"/>
              <a:t>Ethereum</a:t>
            </a:r>
            <a:r>
              <a:rPr lang="en-US" altLang="zh-CN" dirty="0"/>
              <a:t> assigns the code an address, and anyone can call functions on the code stored at that address. No-one can ever change the code at a particular address, not even the owner. Software upgrades have to be done using address pointers and redirection techniques</a:t>
            </a:r>
            <a:r>
              <a:rPr lang="en-US" altLang="zh-CN" dirty="0" smtClean="0"/>
              <a:t>.”</a:t>
            </a:r>
            <a:r>
              <a:rPr lang="en-US" altLang="zh-CN" baseline="40000" dirty="0" smtClean="0"/>
              <a:t>79</a:t>
            </a:r>
            <a:r>
              <a:rPr lang="en-US" altLang="zh-CN" dirty="0" smtClean="0"/>
              <a:t> In </a:t>
            </a:r>
            <a:r>
              <a:rPr lang="en-US" altLang="zh-CN" dirty="0"/>
              <a:t>their case, CENTRE decided to use the aforementioned </a:t>
            </a:r>
            <a:r>
              <a:rPr lang="en-US" altLang="zh-CN" dirty="0" err="1"/>
              <a:t>ZeppelinOS</a:t>
            </a:r>
            <a:r>
              <a:rPr lang="en-US" altLang="zh-CN" dirty="0"/>
              <a:t> contract to employ an upgradeable proxy pattern. </a:t>
            </a:r>
            <a:endParaRPr lang="en-US" altLang="zh-CN" dirty="0" smtClean="0"/>
          </a:p>
          <a:p>
            <a:endParaRPr lang="zh-CN" altLang="zh-CN" dirty="0"/>
          </a:p>
        </p:txBody>
      </p:sp>
      <p:sp>
        <p:nvSpPr>
          <p:cNvPr id="3" name="内容占位符 2"/>
          <p:cNvSpPr>
            <a:spLocks noGrp="1"/>
          </p:cNvSpPr>
          <p:nvPr>
            <p:ph sz="half" idx="3"/>
          </p:nvPr>
        </p:nvSpPr>
        <p:spPr>
          <a:xfrm>
            <a:off x="4263550" y="408739"/>
            <a:ext cx="2854800" cy="7710444"/>
          </a:xfrm>
        </p:spPr>
        <p:txBody>
          <a:bodyPr/>
          <a:lstStyle/>
          <a:p>
            <a:r>
              <a:rPr lang="en-US" altLang="zh-CN" dirty="0"/>
              <a:t>Regarding the ability to centrally control the system of smart contracts, </a:t>
            </a:r>
            <a:r>
              <a:rPr lang="en-US" altLang="zh-CN" dirty="0" err="1"/>
              <a:t>Paxos</a:t>
            </a:r>
            <a:r>
              <a:rPr lang="en-US" altLang="zh-CN" dirty="0"/>
              <a:t> states that they will never give law enforcement control of the smart contract private keys, which are held by </a:t>
            </a:r>
            <a:r>
              <a:rPr lang="en-US" altLang="zh-CN" dirty="0" err="1"/>
              <a:t>Paxos</a:t>
            </a:r>
            <a:r>
              <a:rPr lang="en-US" altLang="zh-CN" dirty="0"/>
              <a:t> in high security. While </a:t>
            </a:r>
            <a:r>
              <a:rPr lang="en-US" altLang="zh-CN" dirty="0" err="1"/>
              <a:t>Paxos</a:t>
            </a:r>
            <a:r>
              <a:rPr lang="en-US" altLang="zh-CN" dirty="0"/>
              <a:t> does have the ability to freeze and seize tokens, they have labeled the relevant code to make it clear that they would only use this functionality if required by law. As a regulated trust, illegal activity is of course prohibited, and if determined after investigation that certain PAX have been used for illegal activity, such PAX and the US dollars backing them may be </a:t>
            </a:r>
            <a:r>
              <a:rPr lang="en-US" altLang="zh-CN" dirty="0" smtClean="0"/>
              <a:t>forfeited.</a:t>
            </a:r>
            <a:r>
              <a:rPr lang="en-US" altLang="zh-CN" baseline="40000" dirty="0" smtClean="0"/>
              <a:t>80</a:t>
            </a:r>
            <a:endParaRPr lang="en-US" altLang="zh-CN" baseline="40000" dirty="0"/>
          </a:p>
          <a:p>
            <a:r>
              <a:rPr lang="en-US" altLang="zh-CN" dirty="0"/>
              <a:t>Along with centrally-controlled contracts, minting mechanics are an important part of the technical design and user experience, with users unwilling to wait a long time to </a:t>
            </a:r>
            <a:r>
              <a:rPr lang="en-US" altLang="zh-CN" dirty="0" err="1"/>
              <a:t>tokenise</a:t>
            </a:r>
            <a:r>
              <a:rPr lang="en-US" altLang="zh-CN" dirty="0"/>
              <a:t> their fiat. TUSD recently announced halving their minting time to 6 hours once a wire settles. There is also often a set schedule for creation and redemption of tokens to and from fiat. This is not as automatic nor immediate as simple token transfers since (1) this interfaces with legacy financial institutions and their banking hours, and (2) because the crypto assets (private keys) are held in cold storage (offline) for maximum </a:t>
            </a:r>
            <a:r>
              <a:rPr lang="en-US" altLang="zh-CN" dirty="0" smtClean="0"/>
              <a:t>security.</a:t>
            </a:r>
            <a:r>
              <a:rPr lang="en-US" altLang="zh-CN" baseline="40000" dirty="0" smtClean="0"/>
              <a:t>81</a:t>
            </a:r>
            <a:endParaRPr lang="en-US" altLang="zh-CN" baseline="40000" dirty="0"/>
          </a:p>
          <a:p>
            <a:r>
              <a:rPr lang="en-US" altLang="zh-CN" dirty="0"/>
              <a:t>Notably, similar key management solutions meant to provide checks-and-balances are implemented when </a:t>
            </a:r>
            <a:r>
              <a:rPr lang="en-US" altLang="zh-CN" dirty="0" err="1"/>
              <a:t>tokenising</a:t>
            </a:r>
            <a:r>
              <a:rPr lang="en-US" altLang="zh-CN" dirty="0"/>
              <a:t> a </a:t>
            </a:r>
            <a:r>
              <a:rPr lang="en-US" altLang="zh-CN" dirty="0" err="1"/>
              <a:t>cryptoasset</a:t>
            </a:r>
            <a:r>
              <a:rPr lang="en-US" altLang="zh-CN" dirty="0"/>
              <a:t> from one chain to another. One such project is Wrapped Bitcoin (WBTC), a design to bring bitcoins over to the </a:t>
            </a:r>
            <a:r>
              <a:rPr lang="en-US" altLang="zh-CN" dirty="0" err="1"/>
              <a:t>Ethereum</a:t>
            </a:r>
            <a:r>
              <a:rPr lang="en-US" altLang="zh-CN" dirty="0"/>
              <a:t> </a:t>
            </a:r>
            <a:r>
              <a:rPr lang="en-US" altLang="zh-CN" dirty="0" smtClean="0"/>
              <a:t>blockchain.</a:t>
            </a:r>
            <a:r>
              <a:rPr lang="en-US" altLang="zh-CN" baseline="40000" dirty="0" smtClean="0"/>
              <a:t>82</a:t>
            </a:r>
            <a:r>
              <a:rPr lang="en-US" altLang="zh-CN" dirty="0" smtClean="0"/>
              <a:t> </a:t>
            </a:r>
            <a:r>
              <a:rPr lang="en-US" altLang="zh-CN" dirty="0"/>
              <a:t>This will allow Bitcoin to interact with the nascent yet vast ecosystem of financial protocols populating </a:t>
            </a:r>
            <a:r>
              <a:rPr lang="en-US" altLang="zh-CN" dirty="0" err="1"/>
              <a:t>Ethereum</a:t>
            </a:r>
            <a:r>
              <a:rPr lang="en-US" altLang="zh-CN" dirty="0"/>
              <a:t>, such as decentralized exchanges. With this schema, bitcoins are ‘wrapped’ in an ERC20 interface according to a network of maintainers who collectively control a </a:t>
            </a:r>
            <a:r>
              <a:rPr lang="en-US" altLang="zh-CN" dirty="0" err="1"/>
              <a:t>multisignature</a:t>
            </a:r>
            <a:r>
              <a:rPr lang="en-US" altLang="zh-CN" dirty="0"/>
              <a:t> contract and approve members to issue, redeem, and custody BTC and WBTC</a:t>
            </a:r>
            <a:r>
              <a:rPr lang="en-US" altLang="zh-CN" dirty="0" smtClean="0"/>
              <a:t>.</a:t>
            </a:r>
            <a:endParaRPr lang="en-US" altLang="zh-CN" dirty="0"/>
          </a:p>
          <a:p>
            <a:r>
              <a:rPr lang="en-US" altLang="zh-CN" dirty="0"/>
              <a:t>Such a solution of porting one </a:t>
            </a:r>
            <a:r>
              <a:rPr lang="en-US" altLang="zh-CN" dirty="0" err="1"/>
              <a:t>cryptoasset</a:t>
            </a:r>
            <a:r>
              <a:rPr lang="en-US" altLang="zh-CN" dirty="0"/>
              <a:t> to another platform leads to an interesting question of which </a:t>
            </a:r>
            <a:r>
              <a:rPr lang="en-US" altLang="zh-CN" dirty="0" err="1"/>
              <a:t>blockchain</a:t>
            </a:r>
            <a:r>
              <a:rPr lang="en-US" altLang="zh-CN" dirty="0"/>
              <a:t> transaction model </a:t>
            </a:r>
            <a:r>
              <a:rPr lang="en-US" altLang="zh-CN" dirty="0" smtClean="0"/>
              <a:t>— </a:t>
            </a:r>
            <a:r>
              <a:rPr lang="en-US" altLang="zh-CN" dirty="0"/>
              <a:t>namely, account-based (</a:t>
            </a:r>
            <a:r>
              <a:rPr lang="en-US" altLang="zh-CN" dirty="0" err="1"/>
              <a:t>Ethereum</a:t>
            </a:r>
            <a:r>
              <a:rPr lang="en-US" altLang="zh-CN" dirty="0"/>
              <a:t>) or UTXO-based (Bitcoin) </a:t>
            </a:r>
            <a:r>
              <a:rPr lang="en-US" altLang="zh-CN" dirty="0" smtClean="0"/>
              <a:t>— </a:t>
            </a:r>
            <a:r>
              <a:rPr lang="en-US" altLang="zh-CN" dirty="0"/>
              <a:t>is better for a </a:t>
            </a:r>
            <a:r>
              <a:rPr lang="en-US" altLang="zh-CN" dirty="0" err="1"/>
              <a:t>stablecoin</a:t>
            </a:r>
            <a:r>
              <a:rPr lang="en-US" altLang="zh-CN" dirty="0"/>
              <a:t>, or if there are practical/legal differences at all. Particularly pertinent is if proving ownership of an ‘address’ is equivalent on both architectures</a:t>
            </a:r>
            <a:r>
              <a:rPr lang="en-US" altLang="zh-CN" dirty="0" smtClean="0"/>
              <a:t>.</a:t>
            </a:r>
            <a:endParaRPr lang="en-US" altLang="zh-CN" dirty="0"/>
          </a:p>
          <a:p>
            <a:r>
              <a:rPr lang="en-US" altLang="zh-CN" dirty="0"/>
              <a:t>Another technical consideration is ‘fork management’. Given </a:t>
            </a:r>
            <a:r>
              <a:rPr lang="en-US" altLang="zh-CN" dirty="0" err="1"/>
              <a:t>blockchains</a:t>
            </a:r>
            <a:r>
              <a:rPr lang="en-US" altLang="zh-CN" dirty="0"/>
              <a:t> are liable to split in two or more directions (and indeed Bitcoin and </a:t>
            </a:r>
            <a:r>
              <a:rPr lang="en-US" altLang="zh-CN" dirty="0" err="1"/>
              <a:t>Ethereum</a:t>
            </a:r>
            <a:r>
              <a:rPr lang="en-US" altLang="zh-CN" dirty="0"/>
              <a:t> both have), </a:t>
            </a:r>
            <a:r>
              <a:rPr lang="en-US" altLang="zh-CN" dirty="0" err="1"/>
              <a:t>stablecoin</a:t>
            </a:r>
            <a:r>
              <a:rPr lang="en-US" altLang="zh-CN" dirty="0"/>
              <a:t> issuers need a contingency plan on how to treat the resulting chains. For </a:t>
            </a:r>
            <a:r>
              <a:rPr lang="en-US" altLang="zh-CN" dirty="0" err="1"/>
              <a:t>TrueUSD</a:t>
            </a:r>
            <a:r>
              <a:rPr lang="en-US" altLang="zh-CN" dirty="0"/>
              <a:t>, in the event of an </a:t>
            </a:r>
            <a:r>
              <a:rPr lang="en-US" altLang="zh-CN" dirty="0" err="1"/>
              <a:t>Ethereum</a:t>
            </a:r>
            <a:r>
              <a:rPr lang="en-US" altLang="zh-CN" dirty="0"/>
              <a:t> fork, the ‘non-chosen’ fork will not be valid for any purpose and TUSD thereon shall be </a:t>
            </a:r>
            <a:r>
              <a:rPr lang="en-US" altLang="zh-CN" dirty="0" smtClean="0"/>
              <a:t>frozen.</a:t>
            </a:r>
            <a:r>
              <a:rPr lang="en-US" altLang="zh-CN" baseline="40000" dirty="0" smtClean="0"/>
              <a:t>83</a:t>
            </a:r>
            <a:endParaRPr lang="en-US" altLang="zh-CN" baseline="40000" dirty="0"/>
          </a:p>
        </p:txBody>
      </p:sp>
      <p:sp>
        <p:nvSpPr>
          <p:cNvPr id="4" name="灯片编号占位符 3"/>
          <p:cNvSpPr>
            <a:spLocks noGrp="1"/>
          </p:cNvSpPr>
          <p:nvPr>
            <p:ph type="sldNum" sz="quarter" idx="7"/>
          </p:nvPr>
        </p:nvSpPr>
        <p:spPr/>
        <p:txBody>
          <a:bodyPr/>
          <a:lstStyle/>
          <a:p>
            <a:fld id="{B6F15528-21DE-4FAA-801E-634DDDAF4B2B}" type="slidenum">
              <a:rPr lang="en-US" smtClean="0"/>
              <a:pPr/>
              <a:t>23</a:t>
            </a:fld>
            <a:endParaRPr lang="en-US" dirty="0"/>
          </a:p>
        </p:txBody>
      </p:sp>
      <p:graphicFrame>
        <p:nvGraphicFramePr>
          <p:cNvPr id="5" name="Table 6"/>
          <p:cNvGraphicFramePr>
            <a:graphicFrameLocks noGrp="1"/>
          </p:cNvGraphicFramePr>
          <p:nvPr>
            <p:extLst>
              <p:ext uri="{D42A27DB-BD31-4B8C-83A1-F6EECF244321}">
                <p14:modId xmlns:p14="http://schemas.microsoft.com/office/powerpoint/2010/main" val="3202682151"/>
              </p:ext>
            </p:extLst>
          </p:nvPr>
        </p:nvGraphicFramePr>
        <p:xfrm>
          <a:off x="4257675" y="8369300"/>
          <a:ext cx="2853798" cy="1778880"/>
        </p:xfrm>
        <a:graphic>
          <a:graphicData uri="http://schemas.openxmlformats.org/drawingml/2006/table">
            <a:tbl>
              <a:tblPr firstRow="1" bandRow="1">
                <a:tableStyleId>{5C22544A-7EE6-4342-B048-85BDC9FD1C3A}</a:tableStyleId>
              </a:tblPr>
              <a:tblGrid>
                <a:gridCol w="2853798">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77</a:t>
                      </a:r>
                      <a:r>
                        <a:rPr lang="en-US" altLang="zh-CN" sz="700" b="0" i="0" baseline="0" dirty="0" smtClean="0">
                          <a:solidFill>
                            <a:schemeClr val="accent1"/>
                          </a:solidFill>
                          <a:latin typeface="Arial" panose="020B0604020202020204" pitchFamily="34" charset="0"/>
                          <a:cs typeface="Arial" panose="020B0604020202020204" pitchFamily="34" charset="0"/>
                        </a:rPr>
                        <a:t> Tether has actually secondarily deployed USDT on </a:t>
                      </a:r>
                      <a:r>
                        <a:rPr lang="en-US" altLang="zh-CN" sz="700" b="0" i="0" baseline="0" dirty="0" err="1" smtClean="0">
                          <a:solidFill>
                            <a:schemeClr val="accent1"/>
                          </a:solidFill>
                          <a:latin typeface="Arial" panose="020B0604020202020204" pitchFamily="34" charset="0"/>
                          <a:cs typeface="Arial" panose="020B0604020202020204" pitchFamily="34" charset="0"/>
                        </a:rPr>
                        <a:t>Ethereum</a:t>
                      </a:r>
                      <a:r>
                        <a:rPr lang="en-US" altLang="zh-CN" sz="700" b="0" i="0" baseline="0" dirty="0" smtClean="0">
                          <a:solidFill>
                            <a:schemeClr val="accent1"/>
                          </a:solidFill>
                          <a:latin typeface="Arial" panose="020B0604020202020204" pitchFamily="34" charset="0"/>
                          <a:cs typeface="Arial" panose="020B0604020202020204" pitchFamily="34" charset="0"/>
                        </a:rPr>
                        <a:t> as well.</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78</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Burniske</a:t>
                      </a:r>
                      <a:r>
                        <a:rPr lang="en-US" sz="700" b="0" i="0" baseline="0" dirty="0" smtClean="0">
                          <a:solidFill>
                            <a:schemeClr val="accent1"/>
                          </a:solidFill>
                          <a:latin typeface="Arial" panose="020B0604020202020204" pitchFamily="34" charset="0"/>
                          <a:ea typeface="+mn-ea"/>
                          <a:cs typeface="Arial" panose="020B0604020202020204" pitchFamily="34" charset="0"/>
                        </a:rPr>
                        <a:t>, Chris. Twitter. October 25, 2018. Accessed November 29,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2"/>
                        </a:rPr>
                        <a:t>https://twitter.com/cburniske/status/1055477902995832832</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79</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Belenkiy</a:t>
                      </a:r>
                      <a:r>
                        <a:rPr lang="en-US" sz="700" b="0" i="0" baseline="0" dirty="0" smtClean="0">
                          <a:solidFill>
                            <a:schemeClr val="accent1"/>
                          </a:solidFill>
                          <a:latin typeface="Arial" panose="020B0604020202020204" pitchFamily="34" charset="0"/>
                          <a:ea typeface="+mn-ea"/>
                          <a:cs typeface="Arial" panose="020B0604020202020204" pitchFamily="34" charset="0"/>
                        </a:rPr>
                        <a:t>, Mira. "Designing an Upgradeable </a:t>
                      </a:r>
                      <a:r>
                        <a:rPr lang="en-US" sz="700" b="0" i="0" baseline="0" dirty="0" err="1" smtClean="0">
                          <a:solidFill>
                            <a:schemeClr val="accent1"/>
                          </a:solidFill>
                          <a:latin typeface="Arial" panose="020B0604020202020204" pitchFamily="34" charset="0"/>
                          <a:ea typeface="+mn-ea"/>
                          <a:cs typeface="Arial" panose="020B0604020202020204" pitchFamily="34" charset="0"/>
                        </a:rPr>
                        <a:t>Ethereum</a:t>
                      </a:r>
                      <a:r>
                        <a:rPr lang="en-US" sz="700" b="0" i="0" baseline="0" dirty="0" smtClean="0">
                          <a:solidFill>
                            <a:schemeClr val="accent1"/>
                          </a:solidFill>
                          <a:latin typeface="Arial" panose="020B0604020202020204" pitchFamily="34" charset="0"/>
                          <a:ea typeface="+mn-ea"/>
                          <a:cs typeface="Arial" panose="020B0604020202020204" pitchFamily="34" charset="0"/>
                        </a:rPr>
                        <a:t> Contract </a:t>
                      </a:r>
                      <a:r>
                        <a:rPr lang="en-US" altLang="zh-CN" sz="700" b="0" i="0" baseline="0" dirty="0" smtClean="0">
                          <a:solidFill>
                            <a:schemeClr val="accent1"/>
                          </a:solidFill>
                          <a:latin typeface="Arial" panose="020B0604020202020204" pitchFamily="34" charset="0"/>
                          <a:ea typeface="+mn-ea"/>
                          <a:cs typeface="Arial" panose="020B0604020202020204" pitchFamily="34" charset="0"/>
                        </a:rPr>
                        <a:t>—</a:t>
                      </a:r>
                      <a:r>
                        <a:rPr lang="en-US" sz="700" b="0" i="0" baseline="0" dirty="0" smtClean="0">
                          <a:solidFill>
                            <a:schemeClr val="accent1"/>
                          </a:solidFill>
                          <a:latin typeface="Arial" panose="020B0604020202020204" pitchFamily="34" charset="0"/>
                          <a:ea typeface="+mn-ea"/>
                          <a:cs typeface="Arial" panose="020B0604020202020204" pitchFamily="34" charset="0"/>
                        </a:rPr>
                        <a:t> CENTRE Blog”. September 26, 2018. Accessed December 5,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https://medium.com/centre-blog/designing-an-upgradeable-ethereum-contract-3d850f637794</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80</a:t>
                      </a:r>
                      <a:r>
                        <a:rPr lang="en-US" sz="700" b="0" i="0" baseline="0" dirty="0" smtClean="0">
                          <a:solidFill>
                            <a:schemeClr val="accent1"/>
                          </a:solidFill>
                          <a:latin typeface="Arial" panose="020B0604020202020204" pitchFamily="34" charset="0"/>
                          <a:ea typeface="+mn-ea"/>
                          <a:cs typeface="Arial" panose="020B0604020202020204" pitchFamily="34" charset="0"/>
                        </a:rPr>
                        <a:t> "Use for Illegal Activity Prohibited." </a:t>
                      </a:r>
                      <a:r>
                        <a:rPr lang="en-US" sz="700" b="0" i="0" baseline="0" dirty="0" err="1" smtClean="0">
                          <a:solidFill>
                            <a:schemeClr val="accent1"/>
                          </a:solidFill>
                          <a:latin typeface="Arial" panose="020B0604020202020204" pitchFamily="34" charset="0"/>
                          <a:ea typeface="+mn-ea"/>
                          <a:cs typeface="Arial" panose="020B0604020202020204" pitchFamily="34" charset="0"/>
                        </a:rPr>
                        <a:t>Paxos</a:t>
                      </a:r>
                      <a:r>
                        <a:rPr lang="en-US" sz="700" b="0" i="0" baseline="0" dirty="0" smtClean="0">
                          <a:solidFill>
                            <a:schemeClr val="accent1"/>
                          </a:solidFill>
                          <a:latin typeface="Arial" panose="020B0604020202020204" pitchFamily="34" charset="0"/>
                          <a:ea typeface="+mn-ea"/>
                          <a:cs typeface="Arial" panose="020B0604020202020204" pitchFamily="34" charset="0"/>
                        </a:rPr>
                        <a:t>. Accessed December 6,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4"/>
                        </a:rPr>
                        <a:t>https://www.paxos.com/standard/pax-illegal-activity-prohibited/</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81</a:t>
                      </a:r>
                      <a:r>
                        <a:rPr lang="en-US" sz="700" b="0" i="0" baseline="0" dirty="0" smtClean="0">
                          <a:solidFill>
                            <a:schemeClr val="accent1"/>
                          </a:solidFill>
                          <a:latin typeface="Arial" panose="020B0604020202020204" pitchFamily="34" charset="0"/>
                          <a:ea typeface="+mn-ea"/>
                          <a:cs typeface="Arial" panose="020B0604020202020204" pitchFamily="34" charset="0"/>
                        </a:rPr>
                        <a:t> "FAQ." </a:t>
                      </a:r>
                      <a:r>
                        <a:rPr lang="en-US" sz="700" b="0" i="0" baseline="0" dirty="0" err="1" smtClean="0">
                          <a:solidFill>
                            <a:schemeClr val="accent1"/>
                          </a:solidFill>
                          <a:latin typeface="Arial" panose="020B0604020202020204" pitchFamily="34" charset="0"/>
                          <a:ea typeface="+mn-ea"/>
                          <a:cs typeface="Arial" panose="020B0604020202020204" pitchFamily="34" charset="0"/>
                        </a:rPr>
                        <a:t>Paxos</a:t>
                      </a:r>
                      <a:r>
                        <a:rPr lang="en-US" sz="700" b="0" i="0" baseline="0" dirty="0" smtClean="0">
                          <a:solidFill>
                            <a:schemeClr val="accent1"/>
                          </a:solidFill>
                          <a:latin typeface="Arial" panose="020B0604020202020204" pitchFamily="34" charset="0"/>
                          <a:ea typeface="+mn-ea"/>
                          <a:cs typeface="Arial" panose="020B0604020202020204" pitchFamily="34" charset="0"/>
                        </a:rPr>
                        <a:t>. Accessed December 6,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5"/>
                        </a:rPr>
                        <a:t>https://www.paxos.com/standard/FAQ/#schedule</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82</a:t>
                      </a:r>
                      <a:r>
                        <a:rPr lang="en-US" sz="700" b="0" i="0" baseline="0" dirty="0" smtClean="0">
                          <a:solidFill>
                            <a:schemeClr val="accent1"/>
                          </a:solidFill>
                          <a:latin typeface="Arial" panose="020B0604020202020204" pitchFamily="34" charset="0"/>
                          <a:ea typeface="+mn-ea"/>
                          <a:cs typeface="Arial" panose="020B0604020202020204" pitchFamily="34" charset="0"/>
                        </a:rPr>
                        <a:t> Wrapped Bitcoin. Accessed December 1,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6"/>
                        </a:rPr>
                        <a:t>https://www.wbtc.network/</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83</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TrueUSD</a:t>
                      </a:r>
                      <a:r>
                        <a:rPr lang="en-US" sz="700" b="0" i="0" baseline="0" dirty="0" smtClean="0">
                          <a:solidFill>
                            <a:schemeClr val="accent1"/>
                          </a:solidFill>
                          <a:latin typeface="Arial" panose="020B0604020202020204" pitchFamily="34" charset="0"/>
                          <a:ea typeface="+mn-ea"/>
                          <a:cs typeface="Arial" panose="020B0604020202020204" pitchFamily="34" charset="0"/>
                        </a:rPr>
                        <a:t> Terms of Use. Accessed December 1, 2018. https://www.trusttoken.com/terms-of-use/</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pic>
        <p:nvPicPr>
          <p:cNvPr id="7" name="Picture 6"/>
          <p:cNvPicPr>
            <a:picLocks noChangeAspect="1"/>
          </p:cNvPicPr>
          <p:nvPr/>
        </p:nvPicPr>
        <p:blipFill rotWithShape="1">
          <a:blip r:embed="rId7" cstate="print">
            <a:extLst>
              <a:ext uri="{28A0092B-C50C-407E-A947-70E740481C1C}">
                <a14:useLocalDpi xmlns:a14="http://schemas.microsoft.com/office/drawing/2010/main" val="0"/>
              </a:ext>
            </a:extLst>
          </a:blip>
          <a:srcRect l="49933" t="378" r="1" b="2377"/>
          <a:stretch/>
        </p:blipFill>
        <p:spPr>
          <a:xfrm>
            <a:off x="1202850" y="7030459"/>
            <a:ext cx="2854800" cy="3116841"/>
          </a:xfrm>
          <a:prstGeom prst="rect">
            <a:avLst/>
          </a:prstGeom>
        </p:spPr>
      </p:pic>
    </p:spTree>
    <p:extLst>
      <p:ext uri="{BB962C8B-B14F-4D97-AF65-F5344CB8AC3E}">
        <p14:creationId xmlns:p14="http://schemas.microsoft.com/office/powerpoint/2010/main" val="4738219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6"/>
          <p:cNvGraphicFramePr>
            <a:graphicFrameLocks noGrp="1"/>
          </p:cNvGraphicFramePr>
          <p:nvPr>
            <p:extLst>
              <p:ext uri="{D42A27DB-BD31-4B8C-83A1-F6EECF244321}">
                <p14:modId xmlns:p14="http://schemas.microsoft.com/office/powerpoint/2010/main" val="1458227758"/>
              </p:ext>
            </p:extLst>
          </p:nvPr>
        </p:nvGraphicFramePr>
        <p:xfrm>
          <a:off x="1189663" y="9455150"/>
          <a:ext cx="5931873" cy="71208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84</a:t>
                      </a:r>
                      <a:r>
                        <a:rPr lang="en-US" altLang="zh-CN" sz="700" b="0" i="0" baseline="0" dirty="0" smtClean="0">
                          <a:solidFill>
                            <a:schemeClr val="accent1"/>
                          </a:solidFill>
                          <a:latin typeface="Arial" panose="020B0604020202020204" pitchFamily="34" charset="0"/>
                          <a:cs typeface="Arial" panose="020B0604020202020204" pitchFamily="34" charset="0"/>
                        </a:rPr>
                        <a:t> Incentives Despot. "What Is Bitcoin Backed By?”. August 23, 2018. Accessed December 1,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2"/>
                        </a:rPr>
                        <a:t>https://medium.com/@DrSammyD/what-is-bitcoins-backing-the-same-as-marble-floors-f224413f7999</a:t>
                      </a:r>
                      <a:r>
                        <a:rPr lang="en-US" altLang="zh-CN"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85</a:t>
                      </a:r>
                      <a:r>
                        <a:rPr lang="en-US" sz="700" b="0" i="0" baseline="0" dirty="0" smtClean="0">
                          <a:solidFill>
                            <a:schemeClr val="accent1"/>
                          </a:solidFill>
                          <a:latin typeface="Arial" panose="020B0604020202020204" pitchFamily="34" charset="0"/>
                          <a:ea typeface="+mn-ea"/>
                          <a:cs typeface="Arial" panose="020B0604020202020204" pitchFamily="34" charset="0"/>
                        </a:rPr>
                        <a:t> De, </a:t>
                      </a:r>
                      <a:r>
                        <a:rPr lang="en-US" sz="700" b="0" i="0" baseline="0" dirty="0" err="1" smtClean="0">
                          <a:solidFill>
                            <a:schemeClr val="accent1"/>
                          </a:solidFill>
                          <a:latin typeface="Arial" panose="020B0604020202020204" pitchFamily="34" charset="0"/>
                          <a:ea typeface="+mn-ea"/>
                          <a:cs typeface="Arial" panose="020B0604020202020204" pitchFamily="34" charset="0"/>
                        </a:rPr>
                        <a:t>Nikhilesh</a:t>
                      </a:r>
                      <a:r>
                        <a:rPr lang="en-US" sz="700" b="0" i="0" baseline="0" dirty="0" smtClean="0">
                          <a:solidFill>
                            <a:schemeClr val="accent1"/>
                          </a:solidFill>
                          <a:latin typeface="Arial" panose="020B0604020202020204" pitchFamily="34" charset="0"/>
                          <a:ea typeface="+mn-ea"/>
                          <a:cs typeface="Arial" panose="020B0604020202020204" pitchFamily="34" charset="0"/>
                        </a:rPr>
                        <a:t>. "Circle's Dollar-Tied </a:t>
                      </a:r>
                      <a:r>
                        <a:rPr lang="en-US" sz="700" b="0" i="0" baseline="0" dirty="0" err="1" smtClean="0">
                          <a:solidFill>
                            <a:schemeClr val="accent1"/>
                          </a:solidFill>
                          <a:latin typeface="Arial" panose="020B0604020202020204" pitchFamily="34" charset="0"/>
                          <a:ea typeface="+mn-ea"/>
                          <a:cs typeface="Arial" panose="020B0604020202020204" pitchFamily="34" charset="0"/>
                        </a:rPr>
                        <a:t>Stablecoin</a:t>
                      </a:r>
                      <a:r>
                        <a:rPr lang="en-US" sz="700" b="0" i="0" baseline="0" dirty="0" smtClean="0">
                          <a:solidFill>
                            <a:schemeClr val="accent1"/>
                          </a:solidFill>
                          <a:latin typeface="Arial" panose="020B0604020202020204" pitchFamily="34" charset="0"/>
                          <a:ea typeface="+mn-ea"/>
                          <a:cs typeface="Arial" panose="020B0604020202020204" pitchFamily="34" charset="0"/>
                        </a:rPr>
                        <a:t> Fully Backed, Auditor's 'Attestation' Says." </a:t>
                      </a:r>
                      <a:r>
                        <a:rPr lang="en-US" sz="700" b="0" i="0" baseline="0" dirty="0" err="1" smtClean="0">
                          <a:solidFill>
                            <a:schemeClr val="accent1"/>
                          </a:solidFill>
                          <a:latin typeface="Arial" panose="020B0604020202020204" pitchFamily="34" charset="0"/>
                          <a:ea typeface="+mn-ea"/>
                          <a:cs typeface="Arial" panose="020B0604020202020204" pitchFamily="34" charset="0"/>
                        </a:rPr>
                        <a:t>CoinDesk</a:t>
                      </a:r>
                      <a:r>
                        <a:rPr lang="en-US" sz="700" b="0" i="0" baseline="0" dirty="0" smtClean="0">
                          <a:solidFill>
                            <a:schemeClr val="accent1"/>
                          </a:solidFill>
                          <a:latin typeface="Arial" panose="020B0604020202020204" pitchFamily="34" charset="0"/>
                          <a:ea typeface="+mn-ea"/>
                          <a:cs typeface="Arial" panose="020B0604020202020204" pitchFamily="34" charset="0"/>
                        </a:rPr>
                        <a:t>. November 21, 2018. Accessed December 6,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https://www.coindesk.com/circles-dollar-tied-stablecoin-fully-backed-auditors-attestation-says</a:t>
                      </a:r>
                      <a:r>
                        <a:rPr lang="en-US" sz="700" b="0" i="0" baseline="0" dirty="0" smtClean="0">
                          <a:solidFill>
                            <a:schemeClr val="accent1"/>
                          </a:solidFill>
                          <a:latin typeface="Arial" panose="020B0604020202020204" pitchFamily="34" charset="0"/>
                          <a:ea typeface="+mn-ea"/>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86</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TrustToken</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TrueUSD</a:t>
                      </a:r>
                      <a:r>
                        <a:rPr lang="en-US" sz="700" b="0" i="0" baseline="0" dirty="0" smtClean="0">
                          <a:solidFill>
                            <a:schemeClr val="accent1"/>
                          </a:solidFill>
                          <a:latin typeface="Arial" panose="020B0604020202020204" pitchFamily="34" charset="0"/>
                          <a:ea typeface="+mn-ea"/>
                          <a:cs typeface="Arial" panose="020B0604020202020204" pitchFamily="34" charset="0"/>
                        </a:rPr>
                        <a:t> Attestation Reports." </a:t>
                      </a:r>
                      <a:r>
                        <a:rPr lang="en-US" sz="700" b="0" i="0" baseline="0" dirty="0" err="1" smtClean="0">
                          <a:solidFill>
                            <a:schemeClr val="accent1"/>
                          </a:solidFill>
                          <a:latin typeface="Arial" panose="020B0604020202020204" pitchFamily="34" charset="0"/>
                          <a:ea typeface="+mn-ea"/>
                          <a:cs typeface="Arial" panose="020B0604020202020204" pitchFamily="34" charset="0"/>
                        </a:rPr>
                        <a:t>TrustToken</a:t>
                      </a:r>
                      <a:r>
                        <a:rPr lang="en-US" sz="700" b="0" i="0" baseline="0" dirty="0" smtClean="0">
                          <a:solidFill>
                            <a:schemeClr val="accent1"/>
                          </a:solidFill>
                          <a:latin typeface="Arial" panose="020B0604020202020204" pitchFamily="34" charset="0"/>
                          <a:ea typeface="+mn-ea"/>
                          <a:cs typeface="Arial" panose="020B0604020202020204" pitchFamily="34" charset="0"/>
                        </a:rPr>
                        <a:t>. May 23, 2018. Accessed December 7, 2018. https://blog.trusttoken.com/trueusd-attestation-reports-86f693b90a4.</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2" name="内容占位符 1"/>
          <p:cNvSpPr>
            <a:spLocks noGrp="1"/>
          </p:cNvSpPr>
          <p:nvPr>
            <p:ph sz="half" idx="2"/>
          </p:nvPr>
        </p:nvSpPr>
        <p:spPr>
          <a:xfrm>
            <a:off x="1202850" y="408739"/>
            <a:ext cx="2854800" cy="7386317"/>
          </a:xfrm>
        </p:spPr>
        <p:txBody>
          <a:bodyPr/>
          <a:lstStyle/>
          <a:p>
            <a:pPr>
              <a:spcAft>
                <a:spcPts val="0"/>
              </a:spcAft>
            </a:pPr>
            <a:r>
              <a:rPr lang="en-US" altLang="zh-CN" b="1" dirty="0">
                <a:solidFill>
                  <a:schemeClr val="tx2"/>
                </a:solidFill>
              </a:rPr>
              <a:t>6. A Trust Framework for Fiat-backed </a:t>
            </a:r>
            <a:r>
              <a:rPr lang="en-US" altLang="zh-CN" b="1" dirty="0" err="1">
                <a:solidFill>
                  <a:schemeClr val="tx2"/>
                </a:solidFill>
              </a:rPr>
              <a:t>Stablecoins</a:t>
            </a:r>
            <a:endParaRPr lang="en-US" altLang="zh-CN" b="1" dirty="0">
              <a:solidFill>
                <a:schemeClr val="tx2"/>
              </a:solidFill>
            </a:endParaRPr>
          </a:p>
          <a:p>
            <a:r>
              <a:rPr lang="en-US" altLang="zh-CN" dirty="0"/>
              <a:t>The new class of </a:t>
            </a:r>
            <a:r>
              <a:rPr lang="en-US" altLang="zh-CN" dirty="0" err="1"/>
              <a:t>fiatcoins</a:t>
            </a:r>
            <a:r>
              <a:rPr lang="en-US" altLang="zh-CN" dirty="0"/>
              <a:t> have trustworthiness and regulatory compliance as a main selling point. They shine a bright light on their regulated status and fully-backed, professionally audited reserves held at prominent third-party trust companies. These </a:t>
            </a:r>
            <a:r>
              <a:rPr lang="en-US" altLang="zh-CN" dirty="0" err="1"/>
              <a:t>fiatcoin</a:t>
            </a:r>
            <a:r>
              <a:rPr lang="en-US" altLang="zh-CN" dirty="0"/>
              <a:t> issuers are effectively </a:t>
            </a:r>
            <a:r>
              <a:rPr lang="en-US" altLang="zh-CN" dirty="0" err="1"/>
              <a:t>signalling</a:t>
            </a:r>
            <a:r>
              <a:rPr lang="en-US" altLang="zh-CN" dirty="0"/>
              <a:t> a commitment to high standards </a:t>
            </a:r>
            <a:r>
              <a:rPr lang="en-US" altLang="zh-CN" dirty="0" smtClean="0"/>
              <a:t>— </a:t>
            </a:r>
            <a:r>
              <a:rPr lang="en-US" altLang="zh-CN" dirty="0"/>
              <a:t>subjecting themselves to strict oversight </a:t>
            </a:r>
            <a:r>
              <a:rPr lang="en-US" altLang="zh-CN" dirty="0" smtClean="0"/>
              <a:t>— </a:t>
            </a:r>
            <a:r>
              <a:rPr lang="en-US" altLang="zh-CN" dirty="0"/>
              <a:t>in order to engender the belief in users that they and their coin are not </a:t>
            </a:r>
            <a:r>
              <a:rPr lang="en-US" altLang="zh-CN" dirty="0" smtClean="0"/>
              <a:t/>
            </a:r>
            <a:br>
              <a:rPr lang="en-US" altLang="zh-CN" dirty="0" smtClean="0"/>
            </a:br>
            <a:r>
              <a:rPr lang="en-US" altLang="zh-CN" dirty="0" smtClean="0"/>
              <a:t>going </a:t>
            </a:r>
            <a:r>
              <a:rPr lang="en-US" altLang="zh-CN" dirty="0"/>
              <a:t>anywhere. </a:t>
            </a:r>
          </a:p>
          <a:p>
            <a:r>
              <a:rPr lang="en-US" altLang="zh-CN" dirty="0"/>
              <a:t>In a somewhat surprising sense, this costly </a:t>
            </a:r>
            <a:r>
              <a:rPr lang="en-US" altLang="zh-CN" dirty="0" err="1"/>
              <a:t>signalling</a:t>
            </a:r>
            <a:r>
              <a:rPr lang="en-US" altLang="zh-CN" dirty="0"/>
              <a:t> is quite similar to what ‘backs’ Bitcoin: proof of </a:t>
            </a:r>
            <a:r>
              <a:rPr lang="en-US" altLang="zh-CN" i="1" dirty="0"/>
              <a:t>work</a:t>
            </a:r>
            <a:r>
              <a:rPr lang="en-US" altLang="zh-CN" dirty="0"/>
              <a:t>. </a:t>
            </a:r>
          </a:p>
          <a:p>
            <a:r>
              <a:rPr lang="en-US" altLang="zh-CN" dirty="0"/>
              <a:t>Why would </a:t>
            </a:r>
            <a:r>
              <a:rPr lang="en-US" altLang="zh-CN" dirty="0" err="1"/>
              <a:t>fiatcoin</a:t>
            </a:r>
            <a:r>
              <a:rPr lang="en-US" altLang="zh-CN" dirty="0"/>
              <a:t> issuers spend the time, money, and effort attaining the licensing and building their system if they were not going to stick around and operate it as described? For the same reason, we would argue, that Bitcoin miners spend tremendous resources in capital and operating expenditures (hardware and electricity); to reap the rewards over time. This proof of work, it so happens, is why we already innately trust our banks: they expend tremendous resources to help us understand that they are honest, and expect to be here when we come back tomorrow. Their marble floors and accoutrements are simply a costly signal that they have put in the </a:t>
            </a:r>
            <a:r>
              <a:rPr lang="en-US" altLang="zh-CN" dirty="0" smtClean="0"/>
              <a:t>work.</a:t>
            </a:r>
            <a:r>
              <a:rPr lang="en-US" altLang="zh-CN" baseline="40000" dirty="0" smtClean="0"/>
              <a:t>84</a:t>
            </a:r>
            <a:endParaRPr lang="en-US" altLang="zh-CN" baseline="40000" dirty="0"/>
          </a:p>
          <a:p>
            <a:r>
              <a:rPr lang="en-US" altLang="zh-CN" dirty="0"/>
              <a:t>With </a:t>
            </a:r>
            <a:r>
              <a:rPr lang="en-US" altLang="zh-CN" dirty="0" err="1"/>
              <a:t>fiatcoins</a:t>
            </a:r>
            <a:r>
              <a:rPr lang="en-US" altLang="zh-CN" dirty="0"/>
              <a:t>, honesty pertains to a rather straightforward promise: there is 1 unit of fiat currency in a bank account for every digital unit in existence, and, crucially, any </a:t>
            </a:r>
            <a:r>
              <a:rPr lang="en-US" altLang="zh-CN" dirty="0" err="1"/>
              <a:t>fiatcoin</a:t>
            </a:r>
            <a:r>
              <a:rPr lang="en-US" altLang="zh-CN" dirty="0"/>
              <a:t> holder can convert their digital asset for its analog at any time. This convertibility is the crux of the system. It’s simple to understand and can only reasonably fail if (1) the collateral is not pegged 1:1, or (2) there is some restriction upon redemption, be it issuer, custodian, or </a:t>
            </a:r>
            <a:r>
              <a:rPr lang="en-US" altLang="zh-CN" dirty="0" smtClean="0"/>
              <a:t/>
            </a:r>
            <a:br>
              <a:rPr lang="en-US" altLang="zh-CN" dirty="0" smtClean="0"/>
            </a:br>
            <a:r>
              <a:rPr lang="en-US" altLang="zh-CN" dirty="0" smtClean="0"/>
              <a:t>government </a:t>
            </a:r>
            <a:r>
              <a:rPr lang="en-US" altLang="zh-CN" dirty="0"/>
              <a:t>imposed. </a:t>
            </a:r>
          </a:p>
          <a:p>
            <a:r>
              <a:rPr lang="en-US" altLang="zh-CN" dirty="0"/>
              <a:t>Whatever (slight) deviation from 1:1 may occur on a daily basis is not the real risk </a:t>
            </a:r>
            <a:r>
              <a:rPr lang="en-US" altLang="zh-CN" dirty="0" smtClean="0"/>
              <a:t>— </a:t>
            </a:r>
            <a:r>
              <a:rPr lang="en-US" altLang="zh-CN" dirty="0"/>
              <a:t>the real risk is binary: the system breaks in catastrophic manner, and the </a:t>
            </a:r>
            <a:r>
              <a:rPr lang="en-US" altLang="zh-CN" dirty="0" err="1"/>
              <a:t>stablecoin</a:t>
            </a:r>
            <a:r>
              <a:rPr lang="en-US" altLang="zh-CN" dirty="0"/>
              <a:t> approaches 0. </a:t>
            </a:r>
          </a:p>
          <a:p>
            <a:r>
              <a:rPr lang="en-US" altLang="zh-CN" dirty="0"/>
              <a:t>As previously mentioned, 2018 saw multiple reputable institutions become keenly interested in issuing digital dollars. These issuers garnered support from traditional financial partners to bootstrap and buttress the requisite trust. We will examine five such issuers and their </a:t>
            </a:r>
            <a:r>
              <a:rPr lang="en-US" altLang="zh-CN" dirty="0" err="1"/>
              <a:t>fiatcoins</a:t>
            </a:r>
            <a:r>
              <a:rPr lang="en-US" altLang="zh-CN" dirty="0"/>
              <a:t>. </a:t>
            </a:r>
          </a:p>
          <a:p>
            <a:r>
              <a:rPr lang="en-US" altLang="zh-CN" dirty="0"/>
              <a:t>With an understanding of how current issuers have brought their </a:t>
            </a:r>
            <a:r>
              <a:rPr lang="en-US" altLang="zh-CN" dirty="0" err="1"/>
              <a:t>fiatcoins</a:t>
            </a:r>
            <a:r>
              <a:rPr lang="en-US" altLang="zh-CN" dirty="0"/>
              <a:t> to market, we propose a trust framework for evaluating fiat-backed coins. This trust framework is equally applicable for other types of off-chain </a:t>
            </a:r>
            <a:r>
              <a:rPr lang="en-US" altLang="zh-CN" dirty="0" smtClean="0"/>
              <a:t/>
            </a:r>
            <a:br>
              <a:rPr lang="en-US" altLang="zh-CN" dirty="0" smtClean="0"/>
            </a:br>
            <a:r>
              <a:rPr lang="en-US" altLang="zh-CN" dirty="0" err="1" smtClean="0"/>
              <a:t>collateralised</a:t>
            </a:r>
            <a:r>
              <a:rPr lang="en-US" altLang="zh-CN" dirty="0" smtClean="0"/>
              <a:t> </a:t>
            </a:r>
            <a:r>
              <a:rPr lang="en-US" altLang="zh-CN" dirty="0" err="1"/>
              <a:t>stablecoins</a:t>
            </a:r>
            <a:r>
              <a:rPr lang="en-US" altLang="zh-CN" dirty="0" smtClean="0"/>
              <a:t>.</a:t>
            </a:r>
            <a:endParaRPr lang="en-US" altLang="zh-CN" dirty="0"/>
          </a:p>
        </p:txBody>
      </p:sp>
      <p:sp>
        <p:nvSpPr>
          <p:cNvPr id="3" name="内容占位符 2"/>
          <p:cNvSpPr>
            <a:spLocks noGrp="1"/>
          </p:cNvSpPr>
          <p:nvPr>
            <p:ph sz="half" idx="3"/>
          </p:nvPr>
        </p:nvSpPr>
        <p:spPr>
          <a:xfrm>
            <a:off x="4263550" y="408739"/>
            <a:ext cx="2854800" cy="8443017"/>
          </a:xfrm>
        </p:spPr>
        <p:txBody>
          <a:bodyPr/>
          <a:lstStyle/>
          <a:p>
            <a:pPr>
              <a:spcAft>
                <a:spcPts val="0"/>
              </a:spcAft>
            </a:pPr>
            <a:r>
              <a:rPr lang="en-US" altLang="zh-CN" dirty="0">
                <a:solidFill>
                  <a:schemeClr val="tx2"/>
                </a:solidFill>
              </a:rPr>
              <a:t>6.1 Trust Framework</a:t>
            </a:r>
          </a:p>
          <a:p>
            <a:r>
              <a:rPr lang="en-US" altLang="zh-CN" dirty="0"/>
              <a:t>Designing and issuing a fiat-backed </a:t>
            </a:r>
            <a:r>
              <a:rPr lang="en-US" altLang="zh-CN" dirty="0" err="1"/>
              <a:t>stablecoin</a:t>
            </a:r>
            <a:r>
              <a:rPr lang="en-US" altLang="zh-CN" dirty="0"/>
              <a:t> is an exercise in trust as much as technology. As such, the below trust framework contends that creation of a </a:t>
            </a:r>
            <a:r>
              <a:rPr lang="en-US" altLang="zh-CN" dirty="0" err="1"/>
              <a:t>fiatcoin</a:t>
            </a:r>
            <a:r>
              <a:rPr lang="en-US" altLang="zh-CN" dirty="0"/>
              <a:t> rests on exposing the entire system to as much regulatory oversight as possible. The </a:t>
            </a:r>
            <a:r>
              <a:rPr lang="en-US" altLang="zh-CN" dirty="0" err="1"/>
              <a:t>fiatcoin</a:t>
            </a:r>
            <a:r>
              <a:rPr lang="en-US" altLang="zh-CN" dirty="0"/>
              <a:t> trust framework </a:t>
            </a:r>
            <a:r>
              <a:rPr lang="en-US" altLang="zh-CN" dirty="0" err="1"/>
              <a:t>recognises</a:t>
            </a:r>
            <a:r>
              <a:rPr lang="en-US" altLang="zh-CN" dirty="0"/>
              <a:t> seven crucial components</a:t>
            </a:r>
            <a:r>
              <a:rPr lang="en-US" altLang="zh-CN" dirty="0" smtClean="0"/>
              <a:t>.</a:t>
            </a:r>
            <a:endParaRPr lang="en-US" altLang="zh-CN" dirty="0"/>
          </a:p>
          <a:p>
            <a:pPr>
              <a:spcAft>
                <a:spcPts val="0"/>
              </a:spcAft>
            </a:pPr>
            <a:r>
              <a:rPr lang="en-US" altLang="zh-CN" b="1" dirty="0"/>
              <a:t>0. Issuing Entity’s Corporate/Legal Structure</a:t>
            </a:r>
          </a:p>
          <a:p>
            <a:pPr marL="171450" indent="-171450">
              <a:spcAft>
                <a:spcPts val="0"/>
              </a:spcAft>
              <a:buFont typeface="Arial" panose="020B0604020202020204" pitchFamily="34" charset="0"/>
              <a:buChar char="•"/>
            </a:pPr>
            <a:r>
              <a:rPr lang="en-US" altLang="zh-CN" dirty="0" smtClean="0"/>
              <a:t>What </a:t>
            </a:r>
            <a:r>
              <a:rPr lang="en-US" altLang="zh-CN" dirty="0"/>
              <a:t>is the structure of the issuing entity?</a:t>
            </a:r>
          </a:p>
          <a:p>
            <a:pPr marL="345600" indent="-171450">
              <a:spcAft>
                <a:spcPts val="0"/>
              </a:spcAft>
              <a:buFont typeface="Arial" panose="020B0604020202020204" pitchFamily="34" charset="0"/>
              <a:buChar char="-"/>
            </a:pPr>
            <a:r>
              <a:rPr lang="en-US" altLang="zh-CN" dirty="0" smtClean="0"/>
              <a:t>Trust </a:t>
            </a:r>
            <a:r>
              <a:rPr lang="en-US" altLang="zh-CN" dirty="0"/>
              <a:t>company, etc.</a:t>
            </a:r>
          </a:p>
          <a:p>
            <a:pPr marL="171450" indent="-171450">
              <a:spcAft>
                <a:spcPts val="0"/>
              </a:spcAft>
              <a:buFont typeface="Arial" panose="020B0604020202020204" pitchFamily="34" charset="0"/>
              <a:buChar char="•"/>
            </a:pPr>
            <a:r>
              <a:rPr lang="en-US" altLang="zh-CN" dirty="0" smtClean="0"/>
              <a:t>In </a:t>
            </a:r>
            <a:r>
              <a:rPr lang="en-US" altLang="zh-CN" dirty="0"/>
              <a:t>what jurisdiction(s) do they operate?</a:t>
            </a:r>
          </a:p>
          <a:p>
            <a:pPr marL="171450" indent="-171450">
              <a:buFont typeface="Arial" panose="020B0604020202020204" pitchFamily="34" charset="0"/>
              <a:buChar char="•"/>
            </a:pPr>
            <a:r>
              <a:rPr lang="en-US" altLang="zh-CN" dirty="0" smtClean="0"/>
              <a:t>Is </a:t>
            </a:r>
            <a:r>
              <a:rPr lang="en-US" altLang="zh-CN" dirty="0"/>
              <a:t>it one company or a consortium/network</a:t>
            </a:r>
            <a:r>
              <a:rPr lang="en-US" altLang="zh-CN" dirty="0" smtClean="0"/>
              <a:t>?</a:t>
            </a:r>
            <a:endParaRPr lang="en-US" altLang="zh-CN" dirty="0"/>
          </a:p>
          <a:p>
            <a:pPr>
              <a:spcAft>
                <a:spcPts val="0"/>
              </a:spcAft>
            </a:pPr>
            <a:r>
              <a:rPr lang="en-US" altLang="zh-CN" b="1" dirty="0"/>
              <a:t>1. Regulator and Applicable Laws</a:t>
            </a:r>
          </a:p>
          <a:p>
            <a:pPr marL="171450" indent="-171450">
              <a:spcAft>
                <a:spcPts val="0"/>
              </a:spcAft>
              <a:buFont typeface="Arial" panose="020B0604020202020204" pitchFamily="34" charset="0"/>
              <a:buChar char="•"/>
            </a:pPr>
            <a:r>
              <a:rPr lang="en-US" altLang="zh-CN" dirty="0"/>
              <a:t>Who regulates the issuer?</a:t>
            </a:r>
          </a:p>
          <a:p>
            <a:pPr marL="345600" indent="-171450">
              <a:spcAft>
                <a:spcPts val="0"/>
              </a:spcAft>
              <a:buFont typeface="Arial" panose="020B0604020202020204" pitchFamily="34" charset="0"/>
              <a:buChar char="-"/>
            </a:pPr>
            <a:r>
              <a:rPr lang="en-US" altLang="zh-CN" spc="-20" dirty="0"/>
              <a:t>State regulators, Federal, Self-regulatory </a:t>
            </a:r>
            <a:r>
              <a:rPr lang="en-US" altLang="zh-CN" spc="-20" dirty="0" err="1"/>
              <a:t>organisation</a:t>
            </a:r>
            <a:endParaRPr lang="en-US" altLang="zh-CN" spc="-20" dirty="0"/>
          </a:p>
          <a:p>
            <a:pPr marL="345600" indent="-171450">
              <a:spcAft>
                <a:spcPts val="0"/>
              </a:spcAft>
              <a:buFont typeface="Arial" panose="020B0604020202020204" pitchFamily="34" charset="0"/>
              <a:buChar char="-"/>
            </a:pPr>
            <a:r>
              <a:rPr lang="en-US" altLang="zh-CN" dirty="0"/>
              <a:t>NYDFS, </a:t>
            </a:r>
            <a:r>
              <a:rPr lang="en-US" altLang="zh-CN" dirty="0" err="1"/>
              <a:t>FinCEN</a:t>
            </a:r>
            <a:r>
              <a:rPr lang="en-US" altLang="zh-CN" dirty="0"/>
              <a:t>, etc.</a:t>
            </a:r>
          </a:p>
          <a:p>
            <a:pPr marL="171450" indent="-171450">
              <a:spcAft>
                <a:spcPts val="0"/>
              </a:spcAft>
              <a:buFont typeface="Arial" panose="020B0604020202020204" pitchFamily="34" charset="0"/>
              <a:buChar char="•"/>
            </a:pPr>
            <a:r>
              <a:rPr lang="en-US" altLang="zh-CN" dirty="0"/>
              <a:t>What are the applicable laws?</a:t>
            </a:r>
          </a:p>
          <a:p>
            <a:pPr marL="345600" indent="-171450">
              <a:spcAft>
                <a:spcPts val="300"/>
              </a:spcAft>
              <a:buFont typeface="Arial" panose="020B0604020202020204" pitchFamily="34" charset="0"/>
              <a:buChar char="-"/>
            </a:pPr>
            <a:r>
              <a:rPr lang="en-US" altLang="zh-CN" dirty="0"/>
              <a:t>BSA, NY State Banking, etc.</a:t>
            </a:r>
          </a:p>
          <a:p>
            <a:pPr>
              <a:spcAft>
                <a:spcPts val="0"/>
              </a:spcAft>
            </a:pPr>
            <a:r>
              <a:rPr lang="en-US" altLang="zh-CN" b="1" dirty="0"/>
              <a:t>2. Custodian and Banking Relationships</a:t>
            </a:r>
          </a:p>
          <a:p>
            <a:pPr marL="171450" indent="-171450">
              <a:spcAft>
                <a:spcPts val="0"/>
              </a:spcAft>
              <a:buFont typeface="Arial" panose="020B0604020202020204" pitchFamily="34" charset="0"/>
              <a:buChar char="•"/>
            </a:pPr>
            <a:r>
              <a:rPr lang="en-US" altLang="zh-CN" dirty="0"/>
              <a:t>Does the issuer take custody of the deposited funds, or is it an independent third party?</a:t>
            </a:r>
          </a:p>
          <a:p>
            <a:pPr marL="171450" indent="-171450">
              <a:spcAft>
                <a:spcPts val="0"/>
              </a:spcAft>
              <a:buFont typeface="Arial" panose="020B0604020202020204" pitchFamily="34" charset="0"/>
              <a:buChar char="•"/>
            </a:pPr>
            <a:r>
              <a:rPr lang="en-US" altLang="zh-CN" dirty="0"/>
              <a:t>Are funds held by one bank or many?</a:t>
            </a:r>
          </a:p>
          <a:p>
            <a:pPr marL="171450" indent="-171450">
              <a:spcAft>
                <a:spcPts val="0"/>
              </a:spcAft>
              <a:buFont typeface="Arial" panose="020B0604020202020204" pitchFamily="34" charset="0"/>
              <a:buChar char="•"/>
            </a:pPr>
            <a:r>
              <a:rPr lang="en-US" altLang="zh-CN" dirty="0"/>
              <a:t>Are the institutions holding funds qualified trustees/custodians? </a:t>
            </a:r>
          </a:p>
          <a:p>
            <a:pPr marL="345600" indent="-171450">
              <a:spcAft>
                <a:spcPts val="0"/>
              </a:spcAft>
              <a:buFont typeface="Arial" panose="020B0604020202020204" pitchFamily="34" charset="0"/>
              <a:buChar char="-"/>
            </a:pPr>
            <a:r>
              <a:rPr lang="en-US" altLang="zh-CN" dirty="0"/>
              <a:t>Do they hold the funds as a fiduciary, in escrow, in segregated accounts?</a:t>
            </a:r>
          </a:p>
          <a:p>
            <a:pPr marL="345600" indent="-171450">
              <a:spcAft>
                <a:spcPts val="0"/>
              </a:spcAft>
              <a:buFont typeface="Arial" panose="020B0604020202020204" pitchFamily="34" charset="0"/>
              <a:buChar char="-"/>
            </a:pPr>
            <a:r>
              <a:rPr lang="en-US" altLang="zh-CN" dirty="0"/>
              <a:t>Can they reinvest the assets? In illiquid securities?</a:t>
            </a:r>
          </a:p>
          <a:p>
            <a:pPr marL="345600" indent="-171450">
              <a:buFont typeface="Arial" panose="020B0604020202020204" pitchFamily="34" charset="0"/>
              <a:buChar char="-"/>
            </a:pPr>
            <a:r>
              <a:rPr lang="en-US" altLang="zh-CN" dirty="0"/>
              <a:t>Are reserves held in full? Or are fractional </a:t>
            </a:r>
            <a:r>
              <a:rPr lang="en-US" altLang="zh-CN" dirty="0" smtClean="0"/>
              <a:t/>
            </a:r>
            <a:br>
              <a:rPr lang="en-US" altLang="zh-CN" dirty="0" smtClean="0"/>
            </a:br>
            <a:r>
              <a:rPr lang="en-US" altLang="zh-CN" dirty="0" smtClean="0"/>
              <a:t>reserves </a:t>
            </a:r>
            <a:r>
              <a:rPr lang="en-US" altLang="zh-CN" dirty="0"/>
              <a:t>allowed?</a:t>
            </a:r>
          </a:p>
          <a:p>
            <a:pPr>
              <a:spcAft>
                <a:spcPts val="0"/>
              </a:spcAft>
            </a:pPr>
            <a:r>
              <a:rPr lang="en-US" altLang="zh-CN" b="1" dirty="0"/>
              <a:t>3. Independent Auditor</a:t>
            </a:r>
          </a:p>
          <a:p>
            <a:pPr marL="171450" indent="-171450">
              <a:spcAft>
                <a:spcPts val="0"/>
              </a:spcAft>
              <a:buFont typeface="Arial" panose="020B0604020202020204" pitchFamily="34" charset="0"/>
              <a:buChar char="•"/>
            </a:pPr>
            <a:r>
              <a:rPr lang="en-US" altLang="zh-CN" dirty="0"/>
              <a:t>Who is the </a:t>
            </a:r>
            <a:r>
              <a:rPr lang="en-US" altLang="zh-CN" dirty="0" err="1"/>
              <a:t>the</a:t>
            </a:r>
            <a:r>
              <a:rPr lang="en-US" altLang="zh-CN" dirty="0"/>
              <a:t> independent auditor attesting to adequacy of reserves?</a:t>
            </a:r>
          </a:p>
          <a:p>
            <a:pPr marL="345600" indent="-171450">
              <a:spcAft>
                <a:spcPts val="0"/>
              </a:spcAft>
              <a:buFont typeface="Arial" panose="020B0604020202020204" pitchFamily="34" charset="0"/>
              <a:buChar char="-"/>
            </a:pPr>
            <a:r>
              <a:rPr lang="en-US" altLang="zh-CN" dirty="0"/>
              <a:t>Reputable accounting firms should be used to inspire trust</a:t>
            </a:r>
          </a:p>
          <a:p>
            <a:pPr marL="171450" indent="-171450">
              <a:spcAft>
                <a:spcPts val="0"/>
              </a:spcAft>
              <a:buFont typeface="Arial" panose="020B0604020202020204" pitchFamily="34" charset="0"/>
              <a:buChar char="•"/>
            </a:pPr>
            <a:r>
              <a:rPr lang="en-US" altLang="zh-CN" dirty="0"/>
              <a:t>Full audits or just attestations?</a:t>
            </a:r>
          </a:p>
          <a:p>
            <a:pPr marL="345600" indent="-171450">
              <a:spcAft>
                <a:spcPts val="0"/>
              </a:spcAft>
              <a:buFont typeface="Arial" panose="020B0604020202020204" pitchFamily="34" charset="0"/>
              <a:buChar char="-"/>
            </a:pPr>
            <a:r>
              <a:rPr lang="en-US" altLang="zh-CN" dirty="0"/>
              <a:t>What level of assurance is provided? </a:t>
            </a:r>
            <a:r>
              <a:rPr lang="en-US" altLang="zh-CN" baseline="40000" dirty="0" smtClean="0"/>
              <a:t>85</a:t>
            </a:r>
            <a:endParaRPr lang="en-US" altLang="zh-CN" baseline="40000" dirty="0"/>
          </a:p>
          <a:p>
            <a:pPr marL="345600" indent="-171450">
              <a:spcAft>
                <a:spcPts val="0"/>
              </a:spcAft>
              <a:buFont typeface="Arial" panose="020B0604020202020204" pitchFamily="34" charset="0"/>
              <a:buChar char="-"/>
            </a:pPr>
            <a:r>
              <a:rPr lang="en-US" altLang="zh-CN" dirty="0"/>
              <a:t>Does it follow AICPA Attestation Standards?</a:t>
            </a:r>
          </a:p>
          <a:p>
            <a:pPr marL="171450" indent="-171450">
              <a:spcAft>
                <a:spcPts val="0"/>
              </a:spcAft>
              <a:buFont typeface="Arial" panose="020B0604020202020204" pitchFamily="34" charset="0"/>
              <a:buChar char="•"/>
            </a:pPr>
            <a:r>
              <a:rPr lang="en-US" altLang="zh-CN" dirty="0"/>
              <a:t>How often are attestation of funds performed </a:t>
            </a:r>
            <a:r>
              <a:rPr lang="en-US" altLang="zh-CN" dirty="0" smtClean="0"/>
              <a:t/>
            </a:r>
            <a:br>
              <a:rPr lang="en-US" altLang="zh-CN" dirty="0" smtClean="0"/>
            </a:br>
            <a:r>
              <a:rPr lang="en-US" altLang="zh-CN" dirty="0" smtClean="0"/>
              <a:t>and </a:t>
            </a:r>
            <a:r>
              <a:rPr lang="en-US" altLang="zh-CN" dirty="0"/>
              <a:t>presented?</a:t>
            </a:r>
          </a:p>
          <a:p>
            <a:pPr marL="345600" indent="-171450">
              <a:buFont typeface="Arial" panose="020B0604020202020204" pitchFamily="34" charset="0"/>
              <a:buChar char="-"/>
            </a:pPr>
            <a:r>
              <a:rPr lang="en-US" altLang="zh-CN" dirty="0"/>
              <a:t>Quarterly, monthly or bi-monthly attestations </a:t>
            </a:r>
            <a:r>
              <a:rPr lang="en-US" altLang="zh-CN" baseline="40000" dirty="0" smtClean="0"/>
              <a:t>86</a:t>
            </a:r>
          </a:p>
          <a:p>
            <a:pPr>
              <a:spcAft>
                <a:spcPts val="0"/>
              </a:spcAft>
            </a:pPr>
            <a:r>
              <a:rPr lang="en-US" altLang="zh-CN" b="1" dirty="0" smtClean="0"/>
              <a:t>4. Smart Contract and Technical Design</a:t>
            </a:r>
          </a:p>
          <a:p>
            <a:pPr marL="171450" indent="-171450">
              <a:spcAft>
                <a:spcPts val="0"/>
              </a:spcAft>
              <a:buFont typeface="Arial" panose="020B0604020202020204" pitchFamily="34" charset="0"/>
              <a:buChar char="•"/>
            </a:pPr>
            <a:r>
              <a:rPr lang="en-US" altLang="zh-CN" dirty="0" smtClean="0"/>
              <a:t>What </a:t>
            </a:r>
            <a:r>
              <a:rPr lang="en-US" altLang="zh-CN" dirty="0" err="1" smtClean="0"/>
              <a:t>blockchain</a:t>
            </a:r>
            <a:r>
              <a:rPr lang="en-US" altLang="zh-CN" dirty="0" smtClean="0"/>
              <a:t> is the asset issued on?</a:t>
            </a:r>
          </a:p>
          <a:p>
            <a:pPr marL="345600" indent="-171450">
              <a:spcAft>
                <a:spcPts val="0"/>
              </a:spcAft>
              <a:buFont typeface="Arial" panose="020B0604020202020204" pitchFamily="34" charset="0"/>
              <a:buChar char="-"/>
            </a:pPr>
            <a:r>
              <a:rPr lang="en-US" altLang="zh-CN" dirty="0" smtClean="0"/>
              <a:t>If on a popular </a:t>
            </a:r>
            <a:r>
              <a:rPr lang="en-US" altLang="zh-CN" dirty="0" err="1" smtClean="0"/>
              <a:t>blockchain</a:t>
            </a:r>
            <a:r>
              <a:rPr lang="en-US" altLang="zh-CN" dirty="0" smtClean="0"/>
              <a:t>, does it conform to ubiquitous token standards?</a:t>
            </a:r>
          </a:p>
          <a:p>
            <a:pPr marL="171450" indent="-171450">
              <a:spcAft>
                <a:spcPts val="0"/>
              </a:spcAft>
              <a:buFont typeface="Arial" panose="020B0604020202020204" pitchFamily="34" charset="0"/>
              <a:buChar char="•"/>
            </a:pPr>
            <a:r>
              <a:rPr lang="en-US" altLang="zh-CN" dirty="0" smtClean="0"/>
              <a:t>Is the smart contract designed in such a way to protect users from issuers?</a:t>
            </a:r>
          </a:p>
          <a:p>
            <a:pPr marL="345600" indent="-171450">
              <a:spcAft>
                <a:spcPts val="0"/>
              </a:spcAft>
              <a:buFont typeface="Arial" panose="020B0604020202020204" pitchFamily="34" charset="0"/>
              <a:buChar char="-"/>
            </a:pPr>
            <a:r>
              <a:rPr lang="en-US" altLang="zh-CN" dirty="0" smtClean="0"/>
              <a:t>Are there features in place which mitigate issuer’s arbitrary power?</a:t>
            </a:r>
          </a:p>
          <a:p>
            <a:pPr marL="345600" indent="-171450">
              <a:spcAft>
                <a:spcPts val="0"/>
              </a:spcAft>
              <a:buFont typeface="Arial" panose="020B0604020202020204" pitchFamily="34" charset="0"/>
              <a:buChar char="-"/>
            </a:pPr>
            <a:r>
              <a:rPr lang="en-US" altLang="zh-CN" dirty="0" err="1" smtClean="0"/>
              <a:t>Timelocks</a:t>
            </a:r>
            <a:r>
              <a:rPr lang="en-US" altLang="zh-CN" dirty="0" smtClean="0"/>
              <a:t> and </a:t>
            </a:r>
            <a:r>
              <a:rPr lang="en-US" altLang="zh-CN" dirty="0" err="1" smtClean="0"/>
              <a:t>multisignature</a:t>
            </a:r>
            <a:r>
              <a:rPr lang="en-US" altLang="zh-CN" dirty="0" smtClean="0"/>
              <a:t> requirements to ensure contracts can’t be changed or upgraded on a whim.</a:t>
            </a:r>
          </a:p>
          <a:p>
            <a:pPr marL="171450" indent="-171450">
              <a:spcAft>
                <a:spcPts val="0"/>
              </a:spcAft>
              <a:buFont typeface="Arial" panose="020B0604020202020204" pitchFamily="34" charset="0"/>
              <a:buChar char="•"/>
            </a:pPr>
            <a:r>
              <a:rPr lang="en-US" altLang="zh-CN" dirty="0" smtClean="0"/>
              <a:t>On the other side of the power spectrum, do issuers have enough control?</a:t>
            </a:r>
          </a:p>
          <a:p>
            <a:pPr marL="345600" indent="-171450">
              <a:buFont typeface="Arial" panose="020B0604020202020204" pitchFamily="34" charset="0"/>
              <a:buChar char="-"/>
            </a:pPr>
            <a:r>
              <a:rPr lang="en-US" altLang="zh-CN" dirty="0" smtClean="0"/>
              <a:t>Can they blacklist addresses and prevent nefarious actors from moving funds?</a:t>
            </a:r>
            <a:endParaRPr lang="zh-CN" altLang="en-US" dirty="0"/>
          </a:p>
        </p:txBody>
      </p:sp>
      <p:sp>
        <p:nvSpPr>
          <p:cNvPr id="4" name="灯片编号占位符 3"/>
          <p:cNvSpPr>
            <a:spLocks noGrp="1"/>
          </p:cNvSpPr>
          <p:nvPr>
            <p:ph type="sldNum" sz="quarter" idx="7"/>
          </p:nvPr>
        </p:nvSpPr>
        <p:spPr/>
        <p:txBody>
          <a:bodyPr/>
          <a:lstStyle/>
          <a:p>
            <a:fld id="{B6F15528-21DE-4FAA-801E-634DDDAF4B2B}" type="slidenum">
              <a:rPr lang="en-US" smtClean="0"/>
              <a:pPr/>
              <a:t>24</a:t>
            </a:fld>
            <a:endParaRPr lang="en-US" dirty="0"/>
          </a:p>
        </p:txBody>
      </p:sp>
    </p:spTree>
    <p:extLst>
      <p:ext uri="{BB962C8B-B14F-4D97-AF65-F5344CB8AC3E}">
        <p14:creationId xmlns:p14="http://schemas.microsoft.com/office/powerpoint/2010/main" val="396826177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24666" b="14615"/>
          <a:stretch/>
        </p:blipFill>
        <p:spPr>
          <a:xfrm>
            <a:off x="4257674" y="400050"/>
            <a:ext cx="2860675" cy="2432050"/>
          </a:xfrm>
          <a:prstGeom prst="rect">
            <a:avLst/>
          </a:prstGeom>
        </p:spPr>
      </p:pic>
      <p:sp>
        <p:nvSpPr>
          <p:cNvPr id="2" name="内容占位符 1"/>
          <p:cNvSpPr>
            <a:spLocks noGrp="1"/>
          </p:cNvSpPr>
          <p:nvPr>
            <p:ph sz="half" idx="2"/>
          </p:nvPr>
        </p:nvSpPr>
        <p:spPr>
          <a:xfrm>
            <a:off x="1202850" y="408739"/>
            <a:ext cx="2854800" cy="2575064"/>
          </a:xfrm>
        </p:spPr>
        <p:txBody>
          <a:bodyPr/>
          <a:lstStyle/>
          <a:p>
            <a:pPr>
              <a:spcAft>
                <a:spcPts val="0"/>
              </a:spcAft>
            </a:pPr>
            <a:r>
              <a:rPr lang="en-US" altLang="zh-CN" b="1" dirty="0" smtClean="0"/>
              <a:t>5</a:t>
            </a:r>
            <a:r>
              <a:rPr lang="en-US" altLang="zh-CN" b="1" dirty="0"/>
              <a:t>. Independent Security Audit/Code Publicity</a:t>
            </a:r>
          </a:p>
          <a:p>
            <a:pPr marL="171450" indent="-171450">
              <a:spcAft>
                <a:spcPts val="0"/>
              </a:spcAft>
              <a:buFont typeface="Arial" panose="020B0604020202020204" pitchFamily="34" charset="0"/>
              <a:buChar char="•"/>
            </a:pPr>
            <a:r>
              <a:rPr lang="en-US" altLang="zh-CN" dirty="0"/>
              <a:t>Has the smart contract code been audited by </a:t>
            </a:r>
            <a:r>
              <a:rPr lang="en-US" altLang="zh-CN" dirty="0" smtClean="0"/>
              <a:t/>
            </a:r>
            <a:br>
              <a:rPr lang="en-US" altLang="zh-CN" dirty="0" smtClean="0"/>
            </a:br>
            <a:r>
              <a:rPr lang="en-US" altLang="zh-CN" dirty="0" smtClean="0"/>
              <a:t>a </a:t>
            </a:r>
            <a:r>
              <a:rPr lang="en-US" altLang="zh-CN" dirty="0"/>
              <a:t>professional company?</a:t>
            </a:r>
          </a:p>
          <a:p>
            <a:pPr marL="171450" indent="-171450">
              <a:spcAft>
                <a:spcPts val="0"/>
              </a:spcAft>
              <a:buFont typeface="Arial" panose="020B0604020202020204" pitchFamily="34" charset="0"/>
              <a:buChar char="•"/>
            </a:pPr>
            <a:r>
              <a:rPr lang="en-US" altLang="zh-CN" dirty="0"/>
              <a:t>Is the code published publicly?</a:t>
            </a:r>
          </a:p>
          <a:p>
            <a:pPr marL="171450" indent="-171450">
              <a:buFont typeface="Arial" panose="020B0604020202020204" pitchFamily="34" charset="0"/>
              <a:buChar char="•"/>
            </a:pPr>
            <a:r>
              <a:rPr lang="en-US" altLang="zh-CN" dirty="0"/>
              <a:t>Have their been bounties offered?</a:t>
            </a:r>
          </a:p>
          <a:p>
            <a:pPr>
              <a:spcAft>
                <a:spcPts val="0"/>
              </a:spcAft>
            </a:pPr>
            <a:r>
              <a:rPr lang="en-US" altLang="zh-CN" b="1" dirty="0"/>
              <a:t>6. Insurance of Risks</a:t>
            </a:r>
          </a:p>
          <a:p>
            <a:pPr marL="171450" indent="-171450">
              <a:spcAft>
                <a:spcPts val="0"/>
              </a:spcAft>
              <a:buFont typeface="Arial" panose="020B0604020202020204" pitchFamily="34" charset="0"/>
              <a:buChar char="•"/>
            </a:pPr>
            <a:r>
              <a:rPr lang="en-US" altLang="zh-CN" dirty="0"/>
              <a:t>Are dollar deposits insured against unknown risks?</a:t>
            </a:r>
          </a:p>
          <a:p>
            <a:pPr marL="345600" indent="-171450">
              <a:spcAft>
                <a:spcPts val="0"/>
              </a:spcAft>
              <a:buFont typeface="Arial" panose="020B0604020202020204" pitchFamily="34" charset="0"/>
              <a:buChar char="-"/>
            </a:pPr>
            <a:r>
              <a:rPr lang="en-US" altLang="zh-CN" dirty="0"/>
              <a:t>Many </a:t>
            </a:r>
            <a:r>
              <a:rPr lang="en-US" altLang="zh-CN" dirty="0" err="1"/>
              <a:t>fiatcoins</a:t>
            </a:r>
            <a:r>
              <a:rPr lang="en-US" altLang="zh-CN" dirty="0"/>
              <a:t> reserves are covered by FDIC (Federal Deposit Insurance Corp)</a:t>
            </a:r>
          </a:p>
          <a:p>
            <a:pPr marL="345600" indent="-171450">
              <a:spcAft>
                <a:spcPts val="0"/>
              </a:spcAft>
              <a:buFont typeface="Arial" panose="020B0604020202020204" pitchFamily="34" charset="0"/>
              <a:buChar char="-"/>
            </a:pPr>
            <a:r>
              <a:rPr lang="en-US" altLang="zh-CN" dirty="0"/>
              <a:t>Excess funds above FDIC limit can be placed in short term US treasuries, etc.</a:t>
            </a:r>
          </a:p>
          <a:p>
            <a:pPr marL="345600" indent="-171450">
              <a:spcAft>
                <a:spcPts val="1200"/>
              </a:spcAft>
              <a:buFont typeface="Arial" panose="020B0604020202020204" pitchFamily="34" charset="0"/>
              <a:buChar char="-"/>
            </a:pPr>
            <a:r>
              <a:rPr lang="en-US" altLang="zh-CN" dirty="0"/>
              <a:t>Private insurance</a:t>
            </a:r>
            <a:r>
              <a:rPr lang="en-US" altLang="zh-CN" dirty="0" smtClean="0"/>
              <a:t>?</a:t>
            </a:r>
          </a:p>
          <a:p>
            <a:pPr>
              <a:spcAft>
                <a:spcPts val="0"/>
              </a:spcAft>
            </a:pPr>
            <a:r>
              <a:rPr lang="en-US" altLang="zh-CN" dirty="0"/>
              <a:t>The below table </a:t>
            </a:r>
            <a:r>
              <a:rPr lang="en-US" altLang="zh-CN" dirty="0" err="1"/>
              <a:t>summarises</a:t>
            </a:r>
            <a:r>
              <a:rPr lang="en-US" altLang="zh-CN" dirty="0"/>
              <a:t> how five </a:t>
            </a:r>
            <a:r>
              <a:rPr lang="en-US" altLang="zh-CN" dirty="0" err="1"/>
              <a:t>fiatcoins</a:t>
            </a:r>
            <a:r>
              <a:rPr lang="en-US" altLang="zh-CN" dirty="0"/>
              <a:t> fare in our trust framework. It adds additional information such as minimums/maximums for dollar-token creation/redemption, and fees</a:t>
            </a:r>
            <a:r>
              <a:rPr lang="en-US" altLang="zh-CN" dirty="0" smtClean="0"/>
              <a:t>.</a:t>
            </a:r>
            <a:endParaRPr lang="zh-CN" altLang="en-US" dirty="0"/>
          </a:p>
        </p:txBody>
      </p:sp>
      <p:sp>
        <p:nvSpPr>
          <p:cNvPr id="4" name="灯片编号占位符 3"/>
          <p:cNvSpPr>
            <a:spLocks noGrp="1"/>
          </p:cNvSpPr>
          <p:nvPr>
            <p:ph type="sldNum" sz="quarter" idx="7"/>
          </p:nvPr>
        </p:nvSpPr>
        <p:spPr/>
        <p:txBody>
          <a:bodyPr/>
          <a:lstStyle/>
          <a:p>
            <a:fld id="{B6F15528-21DE-4FAA-801E-634DDDAF4B2B}" type="slidenum">
              <a:rPr lang="en-US" smtClean="0"/>
              <a:pPr/>
              <a:t>25</a:t>
            </a:fld>
            <a:endParaRPr lang="en-US" dirty="0"/>
          </a:p>
        </p:txBody>
      </p:sp>
      <p:graphicFrame>
        <p:nvGraphicFramePr>
          <p:cNvPr id="10" name="表格 9"/>
          <p:cNvGraphicFramePr>
            <a:graphicFrameLocks noGrp="1"/>
          </p:cNvGraphicFramePr>
          <p:nvPr>
            <p:extLst>
              <p:ext uri="{D42A27DB-BD31-4B8C-83A1-F6EECF244321}">
                <p14:modId xmlns:p14="http://schemas.microsoft.com/office/powerpoint/2010/main" val="1706352121"/>
              </p:ext>
            </p:extLst>
          </p:nvPr>
        </p:nvGraphicFramePr>
        <p:xfrm>
          <a:off x="1202851" y="3127884"/>
          <a:ext cx="5915500" cy="4952784"/>
        </p:xfrm>
        <a:graphic>
          <a:graphicData uri="http://schemas.openxmlformats.org/drawingml/2006/table">
            <a:tbl>
              <a:tblPr>
                <a:tableStyleId>{5C22544A-7EE6-4342-B048-85BDC9FD1C3A}</a:tableStyleId>
              </a:tblPr>
              <a:tblGrid>
                <a:gridCol w="836919">
                  <a:extLst>
                    <a:ext uri="{9D8B030D-6E8A-4147-A177-3AD203B41FA5}">
                      <a16:colId xmlns:a16="http://schemas.microsoft.com/office/drawing/2014/main" val="328979136"/>
                    </a:ext>
                  </a:extLst>
                </a:gridCol>
                <a:gridCol w="911864">
                  <a:extLst>
                    <a:ext uri="{9D8B030D-6E8A-4147-A177-3AD203B41FA5}">
                      <a16:colId xmlns:a16="http://schemas.microsoft.com/office/drawing/2014/main" val="3833233015"/>
                    </a:ext>
                  </a:extLst>
                </a:gridCol>
                <a:gridCol w="1079635">
                  <a:extLst>
                    <a:ext uri="{9D8B030D-6E8A-4147-A177-3AD203B41FA5}">
                      <a16:colId xmlns:a16="http://schemas.microsoft.com/office/drawing/2014/main" val="3387890348"/>
                    </a:ext>
                  </a:extLst>
                </a:gridCol>
                <a:gridCol w="1074012">
                  <a:extLst>
                    <a:ext uri="{9D8B030D-6E8A-4147-A177-3AD203B41FA5}">
                      <a16:colId xmlns:a16="http://schemas.microsoft.com/office/drawing/2014/main" val="3719687586"/>
                    </a:ext>
                  </a:extLst>
                </a:gridCol>
                <a:gridCol w="1027154">
                  <a:extLst>
                    <a:ext uri="{9D8B030D-6E8A-4147-A177-3AD203B41FA5}">
                      <a16:colId xmlns:a16="http://schemas.microsoft.com/office/drawing/2014/main" val="312104133"/>
                    </a:ext>
                  </a:extLst>
                </a:gridCol>
                <a:gridCol w="985916">
                  <a:extLst>
                    <a:ext uri="{9D8B030D-6E8A-4147-A177-3AD203B41FA5}">
                      <a16:colId xmlns:a16="http://schemas.microsoft.com/office/drawing/2014/main" val="2126229085"/>
                    </a:ext>
                  </a:extLst>
                </a:gridCol>
              </a:tblGrid>
              <a:tr h="193698">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rPr>
                        <a:t> </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rPr>
                        <a:t>USDT</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rPr>
                        <a:t>GUSD</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a:solidFill>
                            <a:schemeClr val="bg1"/>
                          </a:solidFill>
                          <a:effectLst/>
                          <a:latin typeface="Arial" panose="020B0604020202020204" pitchFamily="34" charset="0"/>
                          <a:ea typeface="黑体" panose="02010609060101010101" pitchFamily="49" charset="-122"/>
                        </a:rPr>
                        <a:t>USDC</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rPr>
                        <a:t>TUSD</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rPr>
                        <a:t>PAX</a:t>
                      </a:r>
                    </a:p>
                  </a:txBody>
                  <a:tcPr marL="72000" marR="72000" marT="72000" marB="72000">
                    <a:lnL w="12700" cmpd="sng">
                      <a:noFill/>
                    </a:lnL>
                    <a:lnR w="12700" cmpd="sng">
                      <a:noFill/>
                    </a:lnR>
                    <a:lnT w="9525" cap="flat" cmpd="sng" algn="ctr">
                      <a:noFill/>
                      <a:prstDash val="solid"/>
                      <a:round/>
                      <a:headEnd type="none" w="med" len="med"/>
                      <a:tailEnd type="none" w="med" len="med"/>
                    </a:lnT>
                    <a:lnB w="12700" cap="flat" cmpd="sng" algn="ctr">
                      <a:noFill/>
                      <a:prstDash val="sysDot"/>
                      <a:round/>
                      <a:headEnd type="none" w="med" len="med"/>
                      <a:tailEnd type="none" w="med" len="med"/>
                    </a:lnB>
                    <a:lnTlToBr w="12700" cmpd="sng">
                      <a:noFill/>
                      <a:prstDash val="solid"/>
                    </a:lnTlToBr>
                    <a:lnBlToTr w="12700" cmpd="sng">
                      <a:noFill/>
                      <a:prstDash val="solid"/>
                    </a:lnBlToTr>
                    <a:solidFill>
                      <a:srgbClr val="D04A02"/>
                    </a:solidFill>
                  </a:tcPr>
                </a:tc>
                <a:extLst>
                  <a:ext uri="{0D108BD9-81ED-4DB2-BD59-A6C34878D82A}">
                    <a16:rowId xmlns:a16="http://schemas.microsoft.com/office/drawing/2014/main" val="4031125721"/>
                  </a:ext>
                </a:extLst>
              </a:tr>
              <a:tr h="193698">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Coin name</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Tether</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Gemini Dollar</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USD Coin</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TrueUSD</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Paxos Standard</a:t>
                      </a:r>
                    </a:p>
                  </a:txBody>
                  <a:tcPr marL="72000" marR="72000" marT="72000" marB="72000">
                    <a:lnT w="12700" cap="flat" cmpd="sng" algn="ctr">
                      <a:no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461158335"/>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Issuer </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Tether Limited</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Gemini Trust Company, LLC</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Circle, Coinbase (CENTRE network) </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TrueCoin, LLC</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Paxos Trust Company, LLC</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504717040"/>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Corporate Structure</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HK Limited Company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NY Trust Company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Consortium (different issuers)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en-US" altLang="zh-CN" sz="800" baseline="0" dirty="0" smtClean="0">
                          <a:effectLst/>
                          <a:latin typeface="Arial" panose="020B0604020202020204" pitchFamily="34" charset="0"/>
                          <a:ea typeface="黑体" panose="02010609060101010101" pitchFamily="49" charset="-122"/>
                        </a:rPr>
                        <a:t>Delaware LLC</a:t>
                      </a:r>
                      <a:endParaRPr lang="zh-CN" sz="800" baseline="0" dirty="0">
                        <a:effectLst/>
                        <a:latin typeface="Arial" panose="020B0604020202020204" pitchFamily="34" charset="0"/>
                        <a:ea typeface="黑体" panose="02010609060101010101" pitchFamily="49" charset="-122"/>
                      </a:endParaRP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NY Trust Company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1269930091"/>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Regulator</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FinCEN</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FinCEN, NYDFS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FinCEN, 48 US state regulators, FCA (UK).</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FinCEN, Nevada DBI</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FinCEN, NYDFS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505513083"/>
                  </a:ext>
                </a:extLst>
              </a:tr>
              <a:tr h="293444">
                <a:tc>
                  <a:txBody>
                    <a:bodyPr/>
                    <a:lstStyle/>
                    <a:p>
                      <a:pPr algn="l">
                        <a:lnSpc>
                          <a:spcPct val="115000"/>
                        </a:lnSpc>
                        <a:spcAft>
                          <a:spcPts val="0"/>
                        </a:spcAft>
                      </a:pPr>
                      <a:r>
                        <a:rPr lang="zh-CN" sz="800" b="1" baseline="0">
                          <a:effectLst/>
                          <a:latin typeface="Arial" panose="020B0604020202020204" pitchFamily="34" charset="0"/>
                          <a:ea typeface="黑体" panose="02010609060101010101" pitchFamily="49" charset="-122"/>
                        </a:rPr>
                        <a:t>Applicable Laws (i)</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BSA </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BSA, NY Banking Laws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BSA, E-Money Issuer (UK)</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BSA, Nevada DBI Trust Law</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BSA, NY </a:t>
                      </a:r>
                      <a:r>
                        <a:rPr lang="en-US" altLang="zh-CN" sz="800" baseline="0" dirty="0" smtClean="0">
                          <a:effectLst/>
                          <a:latin typeface="Arial" panose="020B0604020202020204" pitchFamily="34" charset="0"/>
                          <a:ea typeface="黑体" panose="02010609060101010101" pitchFamily="49" charset="-122"/>
                        </a:rPr>
                        <a:t/>
                      </a:r>
                      <a:br>
                        <a:rPr lang="en-US" altLang="zh-CN" sz="800" baseline="0" dirty="0" smtClean="0">
                          <a:effectLst/>
                          <a:latin typeface="Arial" panose="020B0604020202020204" pitchFamily="34" charset="0"/>
                          <a:ea typeface="黑体" panose="02010609060101010101" pitchFamily="49" charset="-122"/>
                        </a:rPr>
                      </a:br>
                      <a:r>
                        <a:rPr lang="zh-CN" sz="800" baseline="0" dirty="0" smtClean="0">
                          <a:effectLst/>
                          <a:latin typeface="Arial" panose="020B0604020202020204" pitchFamily="34" charset="0"/>
                          <a:ea typeface="黑体" panose="02010609060101010101" pitchFamily="49" charset="-122"/>
                        </a:rPr>
                        <a:t>Banking </a:t>
                      </a:r>
                      <a:r>
                        <a:rPr lang="zh-CN" sz="800" baseline="0" dirty="0">
                          <a:effectLst/>
                          <a:latin typeface="Arial" panose="020B0604020202020204" pitchFamily="34" charset="0"/>
                          <a:ea typeface="黑体" panose="02010609060101010101" pitchFamily="49" charset="-122"/>
                        </a:rPr>
                        <a:t>Laws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954319065"/>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Custodian</a:t>
                      </a:r>
                    </a:p>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/Bank</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Deltec Bank and Trust Limited</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State Street Bank and Trust Company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Silvergate, US Bancorp Asset Mgmt</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Prime Trust, </a:t>
                      </a:r>
                      <a:r>
                        <a:rPr lang="en-US" altLang="zh-CN" sz="800" baseline="0" dirty="0" smtClean="0">
                          <a:effectLst/>
                          <a:latin typeface="Arial" panose="020B0604020202020204" pitchFamily="34" charset="0"/>
                          <a:ea typeface="黑体" panose="02010609060101010101" pitchFamily="49" charset="-122"/>
                        </a:rPr>
                        <a:t/>
                      </a:r>
                      <a:br>
                        <a:rPr lang="en-US" altLang="zh-CN" sz="800" baseline="0" dirty="0" smtClean="0">
                          <a:effectLst/>
                          <a:latin typeface="Arial" panose="020B0604020202020204" pitchFamily="34" charset="0"/>
                          <a:ea typeface="黑体" panose="02010609060101010101" pitchFamily="49" charset="-122"/>
                        </a:rPr>
                      </a:br>
                      <a:r>
                        <a:rPr lang="zh-CN" sz="800" baseline="0" dirty="0" smtClean="0">
                          <a:effectLst/>
                          <a:latin typeface="Arial" panose="020B0604020202020204" pitchFamily="34" charset="0"/>
                          <a:ea typeface="黑体" panose="02010609060101010101" pitchFamily="49" charset="-122"/>
                        </a:rPr>
                        <a:t>Alliance </a:t>
                      </a:r>
                      <a:r>
                        <a:rPr lang="zh-CN" sz="800" baseline="0" dirty="0">
                          <a:effectLst/>
                          <a:latin typeface="Arial" panose="020B0604020202020204" pitchFamily="34" charset="0"/>
                          <a:ea typeface="黑体" panose="02010609060101010101" pitchFamily="49" charset="-122"/>
                        </a:rPr>
                        <a:t>Trust</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Numerous US banks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33754926"/>
                  </a:ext>
                </a:extLst>
              </a:tr>
              <a:tr h="193698">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Auditor (ii)</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N/A</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BPM, LLC</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Grant Thornton LLP</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Cohen &amp; Co</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WithumSmith+Brown</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205456146"/>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Attestation Frequency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N/A</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Monthly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Monthly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Bi-Monthly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Monthly</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642427796"/>
                  </a:ext>
                </a:extLst>
              </a:tr>
              <a:tr h="293444">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Blockchain</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Omni Layer, Ethereum</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Ethereum</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Ethereum</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Ethereum</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Ethereum</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477458763"/>
                  </a:ext>
                </a:extLst>
              </a:tr>
              <a:tr h="193698">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Security Auditor</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N/A</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Trail of Bits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Built on ZeppelinOS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N/A</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Nomics Labs</a:t>
                      </a:r>
                    </a:p>
                  </a:txBody>
                  <a:tcPr marL="72000" marR="72000" marT="72000" marB="72000">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201689370"/>
                  </a:ext>
                </a:extLst>
              </a:tr>
              <a:tr h="193698">
                <a:tc>
                  <a:txBody>
                    <a:bodyPr/>
                    <a:lstStyle/>
                    <a:p>
                      <a:pPr algn="l">
                        <a:lnSpc>
                          <a:spcPct val="115000"/>
                        </a:lnSpc>
                        <a:spcAft>
                          <a:spcPts val="0"/>
                        </a:spcAft>
                      </a:pPr>
                      <a:r>
                        <a:rPr lang="zh-CN" sz="800" b="1" baseline="0" dirty="0">
                          <a:effectLst/>
                          <a:latin typeface="Arial" panose="020B0604020202020204" pitchFamily="34" charset="0"/>
                          <a:ea typeface="黑体" panose="02010609060101010101" pitchFamily="49" charset="-122"/>
                        </a:rPr>
                        <a:t>Insurer (iii)</a:t>
                      </a: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N/A</a:t>
                      </a: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FDIC, </a:t>
                      </a:r>
                      <a:r>
                        <a:rPr lang="zh-CN" sz="800" baseline="0" dirty="0" smtClean="0">
                          <a:effectLst/>
                          <a:latin typeface="Arial" panose="020B0604020202020204" pitchFamily="34" charset="0"/>
                          <a:ea typeface="黑体" panose="02010609060101010101" pitchFamily="49" charset="-122"/>
                        </a:rPr>
                        <a:t>Aon</a:t>
                      </a:r>
                      <a:r>
                        <a:rPr lang="en-US" altLang="zh-CN" sz="800" baseline="40000" dirty="0" smtClean="0">
                          <a:effectLst/>
                          <a:latin typeface="Arial" panose="020B0604020202020204" pitchFamily="34" charset="0"/>
                          <a:ea typeface="黑体" panose="02010609060101010101" pitchFamily="49" charset="-122"/>
                        </a:rPr>
                        <a:t>87</a:t>
                      </a:r>
                      <a:endParaRPr lang="zh-CN" sz="800" baseline="40000" dirty="0">
                        <a:effectLst/>
                        <a:latin typeface="Arial" panose="020B0604020202020204" pitchFamily="34" charset="0"/>
                        <a:ea typeface="黑体" panose="02010609060101010101" pitchFamily="49" charset="-122"/>
                      </a:endParaRP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FDIC</a:t>
                      </a: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a:effectLst/>
                          <a:latin typeface="Arial" panose="020B0604020202020204" pitchFamily="34" charset="0"/>
                          <a:ea typeface="黑体" panose="02010609060101010101" pitchFamily="49" charset="-122"/>
                        </a:rPr>
                        <a:t>FDIC</a:t>
                      </a: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800" baseline="0" dirty="0">
                          <a:effectLst/>
                          <a:latin typeface="Arial" panose="020B0604020202020204" pitchFamily="34" charset="0"/>
                          <a:ea typeface="黑体" panose="02010609060101010101" pitchFamily="49" charset="-122"/>
                        </a:rPr>
                        <a:t>FDIC</a:t>
                      </a:r>
                    </a:p>
                  </a:txBody>
                  <a:tcPr marL="72000" marR="72000" marT="72000" marB="72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2207498321"/>
                  </a:ext>
                </a:extLst>
              </a:tr>
            </a:tbl>
          </a:graphicData>
        </a:graphic>
      </p:graphicFrame>
      <p:sp>
        <p:nvSpPr>
          <p:cNvPr id="12" name="内容占位符 1"/>
          <p:cNvSpPr>
            <a:spLocks noGrp="1"/>
          </p:cNvSpPr>
          <p:nvPr>
            <p:ph sz="half" idx="2"/>
          </p:nvPr>
        </p:nvSpPr>
        <p:spPr>
          <a:xfrm>
            <a:off x="1202850" y="8088883"/>
            <a:ext cx="5915500" cy="1318631"/>
          </a:xfrm>
        </p:spPr>
        <p:txBody>
          <a:bodyPr/>
          <a:lstStyle/>
          <a:p>
            <a:pPr>
              <a:spcAft>
                <a:spcPts val="0"/>
              </a:spcAft>
            </a:pPr>
            <a:r>
              <a:rPr lang="en-US" altLang="zh-CN" dirty="0"/>
              <a:t>Table notes:</a:t>
            </a:r>
          </a:p>
          <a:p>
            <a:pPr marL="172800" indent="-172800">
              <a:spcAft>
                <a:spcPts val="0"/>
              </a:spcAft>
              <a:buFont typeface="+mj-lt"/>
              <a:buAutoNum type="romanUcPeriod"/>
            </a:pPr>
            <a:r>
              <a:rPr lang="en-US" altLang="zh-CN" dirty="0" smtClean="0"/>
              <a:t>Many </a:t>
            </a:r>
            <a:r>
              <a:rPr lang="en-US" altLang="zh-CN" dirty="0"/>
              <a:t>issuers hold money transmission licenses in numerous US states not listed here for </a:t>
            </a:r>
            <a:r>
              <a:rPr lang="en-US" altLang="zh-CN" dirty="0" smtClean="0"/>
              <a:t>brevity </a:t>
            </a:r>
            <a:r>
              <a:rPr lang="en-US" altLang="zh-CN" dirty="0">
                <a:cs typeface="Arial" panose="020B0604020202020204" pitchFamily="34" charset="0"/>
              </a:rPr>
              <a:t>and may be subject to other laws and regulations or have multiple corporate sub-units</a:t>
            </a:r>
            <a:endParaRPr lang="en-US" altLang="zh-CN" dirty="0"/>
          </a:p>
          <a:p>
            <a:pPr marL="172800" indent="-172800">
              <a:spcAft>
                <a:spcPts val="0"/>
              </a:spcAft>
              <a:buFont typeface="+mj-lt"/>
              <a:buAutoNum type="romanUcPeriod"/>
            </a:pPr>
            <a:r>
              <a:rPr lang="en-US" altLang="zh-CN" dirty="0" smtClean="0"/>
              <a:t>As </a:t>
            </a:r>
            <a:r>
              <a:rPr lang="en-US" altLang="zh-CN" dirty="0"/>
              <a:t>of this point in time, there are no internationally accepted auditing or attestation standards specifically for </a:t>
            </a:r>
            <a:r>
              <a:rPr lang="en-US" altLang="zh-CN" dirty="0" err="1"/>
              <a:t>stablecoins</a:t>
            </a:r>
            <a:r>
              <a:rPr lang="en-US" altLang="zh-CN" dirty="0"/>
              <a:t>, or cryptocurrencies in general. </a:t>
            </a:r>
            <a:r>
              <a:rPr lang="en-US" altLang="zh-CN" dirty="0" smtClean="0"/>
              <a:t>Existing </a:t>
            </a:r>
            <a:r>
              <a:rPr lang="en-US" altLang="zh-CN" dirty="0"/>
              <a:t>reports, where issued by audit firms, leverage existing attestation standards and that adaption may vary across time and firms</a:t>
            </a:r>
            <a:r>
              <a:rPr lang="en-US" altLang="zh-CN" dirty="0" smtClean="0"/>
              <a:t>.</a:t>
            </a:r>
          </a:p>
          <a:p>
            <a:pPr marL="172800" indent="-172800">
              <a:spcAft>
                <a:spcPts val="0"/>
              </a:spcAft>
              <a:buFont typeface="+mj-lt"/>
              <a:buAutoNum type="romanUcPeriod"/>
            </a:pPr>
            <a:r>
              <a:rPr lang="en-US" altLang="zh-CN" dirty="0" smtClean="0"/>
              <a:t>FDIC </a:t>
            </a:r>
            <a:r>
              <a:rPr lang="en-US" altLang="zh-CN" dirty="0"/>
              <a:t>provides federal government insurance of up to $250,000 per depositor per bank. Issuers can deposit at multiple banks to increase coverage per user. Any uncovered amounts can be invested in short term US treasury bonds to provide a similar government guarantee. Note: Aon is insuring digital assets in custody.</a:t>
            </a:r>
          </a:p>
        </p:txBody>
      </p:sp>
      <p:graphicFrame>
        <p:nvGraphicFramePr>
          <p:cNvPr id="13" name="Table 6"/>
          <p:cNvGraphicFramePr>
            <a:graphicFrameLocks noGrp="1"/>
          </p:cNvGraphicFramePr>
          <p:nvPr>
            <p:extLst>
              <p:ext uri="{D42A27DB-BD31-4B8C-83A1-F6EECF244321}">
                <p14:modId xmlns:p14="http://schemas.microsoft.com/office/powerpoint/2010/main" val="3737513393"/>
              </p:ext>
            </p:extLst>
          </p:nvPr>
        </p:nvGraphicFramePr>
        <p:xfrm>
          <a:off x="1189663" y="9893300"/>
          <a:ext cx="5931873" cy="386024"/>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87</a:t>
                      </a:r>
                      <a:r>
                        <a:rPr lang="en-US" altLang="zh-CN" sz="700" b="0" i="0" baseline="0" dirty="0" smtClean="0">
                          <a:solidFill>
                            <a:schemeClr val="accent1"/>
                          </a:solidFill>
                          <a:latin typeface="Arial" panose="020B0604020202020204" pitchFamily="34" charset="0"/>
                          <a:cs typeface="Arial" panose="020B0604020202020204" pitchFamily="34" charset="0"/>
                        </a:rPr>
                        <a:t> “Gemini Obtains Digital Asset Insurance via Aon”. Business Wire. Accessed December 2, 2018 https://www.businesswire.com/news/home/20181003005283/en/Gemini-Obtains-Digital-Asset-Insurance-Aon </a:t>
                      </a:r>
                      <a:r>
                        <a:rPr lang="en-US" sz="700" b="0" i="0" baseline="0" dirty="0" smtClean="0">
                          <a:solidFill>
                            <a:schemeClr val="accent1"/>
                          </a:solidFill>
                          <a:latin typeface="Arial" panose="020B0604020202020204" pitchFamily="34" charset="0"/>
                          <a:ea typeface="+mn-ea"/>
                          <a:cs typeface="Arial" panose="020B0604020202020204" pitchFamily="34" charset="0"/>
                        </a:rPr>
                        <a:t>.</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4014076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5919569"/>
          </a:xfrm>
        </p:spPr>
        <p:txBody>
          <a:bodyPr/>
          <a:lstStyle/>
          <a:p>
            <a:r>
              <a:rPr lang="en-US" altLang="zh-CN" dirty="0"/>
              <a:t>At a bare minimum, the above trust framework should help answer five questions: </a:t>
            </a:r>
            <a:r>
              <a:rPr lang="en-US" altLang="zh-CN" baseline="40000" dirty="0" smtClean="0"/>
              <a:t>88</a:t>
            </a:r>
            <a:endParaRPr lang="en-US" altLang="zh-CN" baseline="40000" dirty="0"/>
          </a:p>
          <a:p>
            <a:pPr marL="228600" indent="-228600">
              <a:spcAft>
                <a:spcPts val="0"/>
              </a:spcAft>
              <a:buFont typeface="+mj-lt"/>
              <a:buAutoNum type="arabicPeriod"/>
            </a:pPr>
            <a:r>
              <a:rPr lang="en-US" altLang="zh-CN" dirty="0" smtClean="0"/>
              <a:t>Are </a:t>
            </a:r>
            <a:r>
              <a:rPr lang="en-US" altLang="zh-CN" dirty="0"/>
              <a:t>funds held by a qualified trustee?</a:t>
            </a:r>
          </a:p>
          <a:p>
            <a:pPr marL="361950" indent="-188913">
              <a:buFont typeface="+mj-lt"/>
              <a:buAutoNum type="alphaLcPeriod"/>
            </a:pPr>
            <a:r>
              <a:rPr lang="en-US" altLang="zh-CN" dirty="0" smtClean="0"/>
              <a:t>Prevent </a:t>
            </a:r>
            <a:r>
              <a:rPr lang="en-US" altLang="zh-CN" dirty="0"/>
              <a:t>against the risk of fraud</a:t>
            </a:r>
          </a:p>
          <a:p>
            <a:pPr marL="228600" indent="-228600">
              <a:spcAft>
                <a:spcPts val="0"/>
              </a:spcAft>
              <a:buFont typeface="+mj-lt"/>
              <a:buAutoNum type="arabicPeriod" startAt="2"/>
            </a:pPr>
            <a:r>
              <a:rPr lang="en-US" altLang="zh-CN" dirty="0"/>
              <a:t>Are tokens backed by a full reserve of assets?</a:t>
            </a:r>
          </a:p>
          <a:p>
            <a:pPr marL="361950" indent="-188913">
              <a:buFont typeface="+mj-lt"/>
              <a:buAutoNum type="alphaLcPeriod"/>
            </a:pPr>
            <a:r>
              <a:rPr lang="en-US" altLang="zh-CN" dirty="0"/>
              <a:t>Prevent against the risk of theft</a:t>
            </a:r>
          </a:p>
          <a:p>
            <a:pPr marL="228600" indent="-228600">
              <a:spcAft>
                <a:spcPts val="0"/>
              </a:spcAft>
              <a:buFont typeface="+mj-lt"/>
              <a:buAutoNum type="arabicPeriod" startAt="3"/>
            </a:pPr>
            <a:r>
              <a:rPr lang="en-US" altLang="zh-CN" dirty="0"/>
              <a:t>Are funds adequately insured?</a:t>
            </a:r>
          </a:p>
          <a:p>
            <a:pPr marL="361950" indent="-188913">
              <a:buFont typeface="+mj-lt"/>
              <a:buAutoNum type="alphaLcPeriod"/>
            </a:pPr>
            <a:r>
              <a:rPr lang="en-US" altLang="zh-CN" dirty="0"/>
              <a:t>Prevent against the risk of loss</a:t>
            </a:r>
          </a:p>
          <a:p>
            <a:pPr marL="228600" indent="-228600">
              <a:spcAft>
                <a:spcPts val="0"/>
              </a:spcAft>
              <a:buFont typeface="+mj-lt"/>
              <a:buAutoNum type="arabicPeriod" startAt="4"/>
            </a:pPr>
            <a:r>
              <a:rPr lang="en-US" altLang="zh-CN" dirty="0"/>
              <a:t>Are tokens and funds audited by a reputable auditor?</a:t>
            </a:r>
          </a:p>
          <a:p>
            <a:pPr marL="361950" indent="-188913">
              <a:buFont typeface="+mj-lt"/>
              <a:buAutoNum type="alphaLcPeriod"/>
            </a:pPr>
            <a:r>
              <a:rPr lang="en-US" altLang="zh-CN" dirty="0"/>
              <a:t>Instill faith everything is as </a:t>
            </a:r>
            <a:r>
              <a:rPr lang="en-US" altLang="zh-CN" dirty="0" smtClean="0"/>
              <a:t>stated</a:t>
            </a:r>
            <a:r>
              <a:rPr lang="en-US" altLang="zh-CN" baseline="40000" dirty="0" smtClean="0"/>
              <a:t>89</a:t>
            </a:r>
            <a:endParaRPr lang="en-US" altLang="zh-CN" baseline="40000" dirty="0"/>
          </a:p>
          <a:p>
            <a:pPr marL="228600" indent="-228600">
              <a:spcAft>
                <a:spcPts val="0"/>
              </a:spcAft>
              <a:buFont typeface="+mj-lt"/>
              <a:buAutoNum type="arabicPeriod" startAt="5"/>
            </a:pPr>
            <a:r>
              <a:rPr lang="en-US" altLang="zh-CN" dirty="0"/>
              <a:t>Are there safeguards against financial crimes?</a:t>
            </a:r>
          </a:p>
          <a:p>
            <a:pPr marL="361950" indent="-180975">
              <a:spcAft>
                <a:spcPts val="1800"/>
              </a:spcAft>
              <a:buFont typeface="+mj-lt"/>
              <a:buAutoNum type="alphaLcPeriod"/>
            </a:pPr>
            <a:r>
              <a:rPr lang="en-US" altLang="zh-CN" dirty="0"/>
              <a:t>Prevent crime facilitation and regulatory </a:t>
            </a:r>
            <a:r>
              <a:rPr lang="en-US" altLang="zh-CN" dirty="0" smtClean="0"/>
              <a:t>breach</a:t>
            </a:r>
          </a:p>
          <a:p>
            <a:r>
              <a:rPr lang="en-US" altLang="zh-CN" i="1" dirty="0"/>
              <a:t>Token Contracts:</a:t>
            </a:r>
          </a:p>
          <a:p>
            <a:r>
              <a:rPr lang="en-US" altLang="zh-CN" i="1" dirty="0"/>
              <a:t>USDT: https://etherscan.io/address/0xdac17f958d2ee523a2206206994597c13d831ec7 &amp; https://www.omniexplorer.info/address/1NTMakcgVwQpMdGxRQnFKyb3G1FAJysSfz</a:t>
            </a:r>
          </a:p>
          <a:p>
            <a:r>
              <a:rPr lang="en-US" altLang="zh-CN" i="1" dirty="0"/>
              <a:t>GUSD: https://etherscan.io/address/0x056Fd409E1d7A124BD7017459dFEa2F387b6d5Cd</a:t>
            </a:r>
          </a:p>
          <a:p>
            <a:r>
              <a:rPr lang="en-US" altLang="zh-CN" i="1" dirty="0"/>
              <a:t>USDC: https://etherscan.io/address/0xa0b86991c6218b36c1d19d4a2e9eb0ce3606eb48</a:t>
            </a:r>
          </a:p>
          <a:p>
            <a:r>
              <a:rPr lang="en-US" altLang="zh-CN" i="1" dirty="0"/>
              <a:t>TUSD: https://etherscan.io/address/0x8dd5fbce2f6a956c3022ba3663759011dd51e73e</a:t>
            </a:r>
          </a:p>
          <a:p>
            <a:pPr>
              <a:spcAft>
                <a:spcPts val="1800"/>
              </a:spcAft>
            </a:pPr>
            <a:r>
              <a:rPr lang="en-US" altLang="zh-CN" i="1" dirty="0"/>
              <a:t>PAX: https://</a:t>
            </a:r>
            <a:r>
              <a:rPr lang="en-US" altLang="zh-CN" i="1" dirty="0" smtClean="0"/>
              <a:t>etherscan.io/address/0x8e870d67f660d95d5be530380d0ec0bd388289e1</a:t>
            </a:r>
          </a:p>
          <a:p>
            <a:r>
              <a:rPr lang="en-US" altLang="zh-CN" i="1" dirty="0"/>
              <a:t>Regulated </a:t>
            </a:r>
            <a:r>
              <a:rPr lang="en-US" altLang="zh-CN" i="1" dirty="0" err="1"/>
              <a:t>Fiatcoin</a:t>
            </a:r>
            <a:r>
              <a:rPr lang="en-US" altLang="zh-CN" i="1" dirty="0"/>
              <a:t> Usage Statistic as at December 24, 2018 (Data Source: etherscan.io)</a:t>
            </a:r>
          </a:p>
        </p:txBody>
      </p:sp>
      <p:sp>
        <p:nvSpPr>
          <p:cNvPr id="3" name="内容占位符 2"/>
          <p:cNvSpPr>
            <a:spLocks noGrp="1"/>
          </p:cNvSpPr>
          <p:nvPr>
            <p:ph sz="half" idx="3"/>
          </p:nvPr>
        </p:nvSpPr>
        <p:spPr>
          <a:xfrm>
            <a:off x="4263550" y="408739"/>
            <a:ext cx="2854800" cy="8642751"/>
          </a:xfrm>
        </p:spPr>
        <p:txBody>
          <a:bodyPr/>
          <a:lstStyle/>
          <a:p>
            <a:pPr>
              <a:spcAft>
                <a:spcPts val="0"/>
              </a:spcAft>
            </a:pPr>
            <a:r>
              <a:rPr lang="en-US" altLang="zh-CN" dirty="0">
                <a:solidFill>
                  <a:schemeClr val="tx2"/>
                </a:solidFill>
              </a:rPr>
              <a:t>6.2 </a:t>
            </a:r>
            <a:r>
              <a:rPr lang="en-US" altLang="zh-CN" dirty="0" err="1">
                <a:solidFill>
                  <a:schemeClr val="tx2"/>
                </a:solidFill>
              </a:rPr>
              <a:t>Fiatcoin</a:t>
            </a:r>
            <a:r>
              <a:rPr lang="en-US" altLang="zh-CN" dirty="0">
                <a:solidFill>
                  <a:schemeClr val="tx2"/>
                </a:solidFill>
              </a:rPr>
              <a:t> Lifecycle Example</a:t>
            </a:r>
          </a:p>
          <a:p>
            <a:r>
              <a:rPr lang="en-US" altLang="zh-CN" dirty="0"/>
              <a:t>We will go through an example of fictitious ‘</a:t>
            </a:r>
            <a:r>
              <a:rPr lang="en-US" altLang="zh-CN" dirty="0" err="1"/>
              <a:t>FiatcoinX</a:t>
            </a:r>
            <a:r>
              <a:rPr lang="en-US" altLang="zh-CN" dirty="0"/>
              <a:t>’ (USDX) to illustrate the lifecycle of a regulated </a:t>
            </a:r>
            <a:r>
              <a:rPr lang="en-US" altLang="zh-CN" dirty="0" err="1"/>
              <a:t>fiatcoin</a:t>
            </a:r>
            <a:r>
              <a:rPr lang="en-US" altLang="zh-CN" dirty="0"/>
              <a:t> from creation to redemption</a:t>
            </a:r>
            <a:r>
              <a:rPr lang="en-US" altLang="zh-CN" dirty="0" smtClean="0"/>
              <a:t>.</a:t>
            </a:r>
            <a:endParaRPr lang="en-US" altLang="zh-CN" dirty="0"/>
          </a:p>
          <a:p>
            <a:r>
              <a:rPr lang="en-US" altLang="zh-CN" dirty="0"/>
              <a:t>The process for regulated </a:t>
            </a:r>
            <a:r>
              <a:rPr lang="en-US" altLang="zh-CN" dirty="0" err="1"/>
              <a:t>fiatcoin</a:t>
            </a:r>
            <a:r>
              <a:rPr lang="en-US" altLang="zh-CN" dirty="0"/>
              <a:t> creation and redemption is typically similar across issuers, with idiosyncrasies in implementation details</a:t>
            </a:r>
            <a:r>
              <a:rPr lang="en-US" altLang="zh-CN" dirty="0" smtClean="0"/>
              <a:t>.</a:t>
            </a:r>
            <a:endParaRPr lang="en-US" altLang="zh-CN" dirty="0"/>
          </a:p>
          <a:p>
            <a:pPr marL="171450" indent="-171450">
              <a:buFont typeface="Arial" panose="020B0604020202020204" pitchFamily="34" charset="0"/>
              <a:buChar char="•"/>
            </a:pPr>
            <a:r>
              <a:rPr lang="en-US" altLang="zh-CN" dirty="0" smtClean="0"/>
              <a:t>Alice</a:t>
            </a:r>
            <a:r>
              <a:rPr lang="en-US" altLang="zh-CN" dirty="0"/>
              <a:t>, a new user, would like to convert some USD into USDX. She visits the </a:t>
            </a:r>
            <a:r>
              <a:rPr lang="en-US" altLang="zh-CN" dirty="0" err="1"/>
              <a:t>FiatcoinX</a:t>
            </a:r>
            <a:r>
              <a:rPr lang="en-US" altLang="zh-CN" dirty="0"/>
              <a:t> platform, and submits the required information for KYC/AML checks.</a:t>
            </a:r>
          </a:p>
          <a:p>
            <a:pPr marL="171450" indent="-171450">
              <a:buFont typeface="Arial" panose="020B0604020202020204" pitchFamily="34" charset="0"/>
              <a:buChar char="•"/>
            </a:pPr>
            <a:r>
              <a:rPr lang="en-US" altLang="zh-CN" spc="-10" dirty="0" smtClean="0"/>
              <a:t>Once </a:t>
            </a:r>
            <a:r>
              <a:rPr lang="en-US" altLang="zh-CN" spc="-10" dirty="0"/>
              <a:t>she is cleared and her platform account is created, she wires funds from her bank account to an account </a:t>
            </a:r>
            <a:r>
              <a:rPr lang="en-US" altLang="zh-CN" spc="-10" dirty="0" err="1"/>
              <a:t>specificied</a:t>
            </a:r>
            <a:r>
              <a:rPr lang="en-US" altLang="zh-CN" spc="-10" dirty="0"/>
              <a:t> by </a:t>
            </a:r>
            <a:r>
              <a:rPr lang="en-US" altLang="zh-CN" spc="-10" dirty="0" err="1"/>
              <a:t>FiatcoinX</a:t>
            </a:r>
            <a:r>
              <a:rPr lang="en-US" altLang="zh-CN" spc="-10" dirty="0"/>
              <a:t>, held at their custodian bank. </a:t>
            </a:r>
          </a:p>
          <a:p>
            <a:pPr marL="171450" indent="-171450">
              <a:buFont typeface="Arial" panose="020B0604020202020204" pitchFamily="34" charset="0"/>
              <a:buChar char="•"/>
            </a:pPr>
            <a:r>
              <a:rPr lang="en-US" altLang="zh-CN" dirty="0" smtClean="0"/>
              <a:t>Once </a:t>
            </a:r>
            <a:r>
              <a:rPr lang="en-US" altLang="zh-CN" dirty="0"/>
              <a:t>the funds arrive, she ‘withdraws’ the USD from her </a:t>
            </a:r>
            <a:r>
              <a:rPr lang="en-US" altLang="zh-CN" dirty="0" err="1"/>
              <a:t>FiatcoinX</a:t>
            </a:r>
            <a:r>
              <a:rPr lang="en-US" altLang="zh-CN" dirty="0"/>
              <a:t> account specifying an </a:t>
            </a:r>
            <a:r>
              <a:rPr lang="en-US" altLang="zh-CN" dirty="0" err="1"/>
              <a:t>Ethereum</a:t>
            </a:r>
            <a:r>
              <a:rPr lang="en-US" altLang="zh-CN" dirty="0"/>
              <a:t> address; this mints new USDX which is sent to the specified </a:t>
            </a:r>
            <a:r>
              <a:rPr lang="en-US" altLang="zh-CN" dirty="0" err="1"/>
              <a:t>Ethereum</a:t>
            </a:r>
            <a:r>
              <a:rPr lang="en-US" altLang="zh-CN" dirty="0"/>
              <a:t> address, and debits the USD amount from her </a:t>
            </a:r>
            <a:r>
              <a:rPr lang="en-US" altLang="zh-CN" dirty="0" err="1"/>
              <a:t>FiatcoinX</a:t>
            </a:r>
            <a:r>
              <a:rPr lang="en-US" altLang="zh-CN" dirty="0"/>
              <a:t> account.</a:t>
            </a:r>
          </a:p>
          <a:p>
            <a:pPr marL="171450" indent="-171450">
              <a:buFont typeface="Arial" panose="020B0604020202020204" pitchFamily="34" charset="0"/>
              <a:buChar char="•"/>
            </a:pPr>
            <a:r>
              <a:rPr lang="en-US" altLang="zh-CN" spc="-10" dirty="0" smtClean="0"/>
              <a:t>The </a:t>
            </a:r>
            <a:r>
              <a:rPr lang="en-US" altLang="zh-CN" spc="-10" dirty="0"/>
              <a:t>USDX are then operable like any ERC20 token; they can be sent to any other address (such as Bob’s), or any smart contract, and can be used in any </a:t>
            </a:r>
            <a:r>
              <a:rPr lang="en-US" altLang="zh-CN" spc="-10" dirty="0" err="1"/>
              <a:t>dApps</a:t>
            </a:r>
            <a:r>
              <a:rPr lang="en-US" altLang="zh-CN" spc="-10" dirty="0"/>
              <a:t>, etc. </a:t>
            </a:r>
          </a:p>
          <a:p>
            <a:pPr marL="171450" indent="-171450">
              <a:buFont typeface="Arial" panose="020B0604020202020204" pitchFamily="34" charset="0"/>
              <a:buChar char="•"/>
            </a:pPr>
            <a:r>
              <a:rPr lang="en-US" altLang="zh-CN" dirty="0" smtClean="0"/>
              <a:t>To </a:t>
            </a:r>
            <a:r>
              <a:rPr lang="en-US" altLang="zh-CN" dirty="0"/>
              <a:t>redeem the USDX for USD, Alice (or Bob, if he has a </a:t>
            </a:r>
            <a:r>
              <a:rPr lang="en-US" altLang="zh-CN" dirty="0" err="1"/>
              <a:t>FiatcoinX</a:t>
            </a:r>
            <a:r>
              <a:rPr lang="en-US" altLang="zh-CN" dirty="0"/>
              <a:t> account that has passed KYC/AML), deposits the USDX to a </a:t>
            </a:r>
            <a:r>
              <a:rPr lang="en-US" altLang="zh-CN" dirty="0" err="1"/>
              <a:t>FiatcoinX</a:t>
            </a:r>
            <a:r>
              <a:rPr lang="en-US" altLang="zh-CN" dirty="0"/>
              <a:t> specified </a:t>
            </a:r>
            <a:r>
              <a:rPr lang="en-US" altLang="zh-CN" dirty="0" err="1"/>
              <a:t>Ethereum</a:t>
            </a:r>
            <a:r>
              <a:rPr lang="en-US" altLang="zh-CN" dirty="0"/>
              <a:t> address, which are then burned, while the USD amount is credited to her </a:t>
            </a:r>
            <a:r>
              <a:rPr lang="en-US" altLang="zh-CN" dirty="0" err="1"/>
              <a:t>FiatcoinX</a:t>
            </a:r>
            <a:r>
              <a:rPr lang="en-US" altLang="zh-CN" dirty="0"/>
              <a:t> account</a:t>
            </a:r>
            <a:r>
              <a:rPr lang="en-US" altLang="zh-CN" dirty="0" smtClean="0"/>
              <a:t>.</a:t>
            </a:r>
            <a:endParaRPr lang="en-US" altLang="zh-CN" dirty="0"/>
          </a:p>
          <a:p>
            <a:r>
              <a:rPr lang="en-US" altLang="zh-CN" spc="-10" dirty="0"/>
              <a:t>Thus, KYC/AML is enforced upon entry and exit into the USDX system. Entry and exit is where USDX are created and burned, and also where USD and the fiat world are interacted with. What happens in between </a:t>
            </a:r>
            <a:r>
              <a:rPr lang="en-US" altLang="zh-CN" spc="-10" dirty="0" smtClean="0"/>
              <a:t>— </a:t>
            </a:r>
            <a:r>
              <a:rPr lang="en-US" altLang="zh-CN" spc="-10" dirty="0"/>
              <a:t>during the life of a USDX </a:t>
            </a:r>
            <a:r>
              <a:rPr lang="en-US" altLang="zh-CN" spc="-10" dirty="0" smtClean="0"/>
              <a:t>— </a:t>
            </a:r>
            <a:r>
              <a:rPr lang="en-US" altLang="zh-CN" spc="-10" dirty="0"/>
              <a:t>is quite like any other ERC20 token: it has access to the entire </a:t>
            </a:r>
            <a:r>
              <a:rPr lang="en-US" altLang="zh-CN" spc="-10" dirty="0" err="1"/>
              <a:t>Ethereum</a:t>
            </a:r>
            <a:r>
              <a:rPr lang="en-US" altLang="zh-CN" spc="-10" dirty="0"/>
              <a:t> </a:t>
            </a:r>
            <a:r>
              <a:rPr lang="en-US" altLang="zh-CN" spc="-10" dirty="0" err="1"/>
              <a:t>blockchain</a:t>
            </a:r>
            <a:r>
              <a:rPr lang="en-US" altLang="zh-CN" spc="-10" dirty="0"/>
              <a:t>, and all the corresponding benefits such as fast and cheap transactions, and interoperability with the rest of the ecosystem. </a:t>
            </a:r>
          </a:p>
          <a:p>
            <a:r>
              <a:rPr lang="en-US" altLang="zh-CN" dirty="0"/>
              <a:t>There is, however, one important and transparent caveat. If during transmission of a USDX, it becomes owned by a known nefarious actor (with a known, associated blacklisted address, for example), regulation would require that action be taken and treat those USDX just as a traditional bank would treat laundered funds in the legacy financial system. It would not be redeemable back into USD through a </a:t>
            </a:r>
            <a:r>
              <a:rPr lang="en-US" altLang="zh-CN" dirty="0" err="1"/>
              <a:t>FiatcoinX</a:t>
            </a:r>
            <a:r>
              <a:rPr lang="en-US" altLang="zh-CN" dirty="0"/>
              <a:t> account, and may be seized (along with the corresponding USD reserves</a:t>
            </a:r>
            <a:r>
              <a:rPr lang="en-US" altLang="zh-CN" dirty="0" smtClean="0"/>
              <a:t>).</a:t>
            </a:r>
            <a:endParaRPr lang="en-US" altLang="zh-CN" dirty="0"/>
          </a:p>
          <a:p>
            <a:r>
              <a:rPr lang="en-US" altLang="zh-CN" dirty="0"/>
              <a:t>To that end, the USDX smart contract likely also has a ‘super user’ or admin account that can enforce rules, such as freezing assets and prohibiting </a:t>
            </a:r>
            <a:r>
              <a:rPr lang="en-US" altLang="zh-CN" dirty="0" smtClean="0"/>
              <a:t>transfers.</a:t>
            </a:r>
            <a:r>
              <a:rPr lang="en-US" altLang="zh-CN" baseline="40000" dirty="0" smtClean="0"/>
              <a:t>90 </a:t>
            </a:r>
            <a:r>
              <a:rPr lang="en-US" altLang="zh-CN" dirty="0" smtClean="0"/>
              <a:t>This </a:t>
            </a:r>
            <a:r>
              <a:rPr lang="en-US" altLang="zh-CN" dirty="0"/>
              <a:t>admin account is usually not a single account, but a smart contract with coded logic to allow for transparency and a limit on arbitrary power. The admin cannot simply alter the USDX smart contract at a moment’s notice, but must affect change through a process which has time-locked delays built-in (e.g. 48 hours), and uses </a:t>
            </a:r>
            <a:r>
              <a:rPr lang="en-US" altLang="zh-CN" dirty="0" err="1"/>
              <a:t>multisignature</a:t>
            </a:r>
            <a:r>
              <a:rPr lang="en-US" altLang="zh-CN" dirty="0"/>
              <a:t> </a:t>
            </a:r>
            <a:r>
              <a:rPr lang="en-US" altLang="zh-CN" dirty="0" err="1"/>
              <a:t>authorisation</a:t>
            </a:r>
            <a:r>
              <a:rPr lang="en-US" altLang="zh-CN" dirty="0"/>
              <a:t> from keys held in cold wallets in geo-distributed locations. </a:t>
            </a:r>
          </a:p>
        </p:txBody>
      </p:sp>
      <p:sp>
        <p:nvSpPr>
          <p:cNvPr id="4" name="灯片编号占位符 3"/>
          <p:cNvSpPr>
            <a:spLocks noGrp="1"/>
          </p:cNvSpPr>
          <p:nvPr>
            <p:ph type="sldNum" sz="quarter" idx="7"/>
          </p:nvPr>
        </p:nvSpPr>
        <p:spPr/>
        <p:txBody>
          <a:bodyPr/>
          <a:lstStyle/>
          <a:p>
            <a:fld id="{B6F15528-21DE-4FAA-801E-634DDDAF4B2B}" type="slidenum">
              <a:rPr lang="en-US" smtClean="0"/>
              <a:pPr/>
              <a:t>26</a:t>
            </a:fld>
            <a:endParaRPr lang="en-US" dirty="0"/>
          </a:p>
        </p:txBody>
      </p:sp>
      <p:graphicFrame>
        <p:nvGraphicFramePr>
          <p:cNvPr id="5" name="表格 4"/>
          <p:cNvGraphicFramePr>
            <a:graphicFrameLocks noGrp="1"/>
          </p:cNvGraphicFramePr>
          <p:nvPr>
            <p:extLst>
              <p:ext uri="{D42A27DB-BD31-4B8C-83A1-F6EECF244321}">
                <p14:modId xmlns:p14="http://schemas.microsoft.com/office/powerpoint/2010/main" val="25646637"/>
              </p:ext>
            </p:extLst>
          </p:nvPr>
        </p:nvGraphicFramePr>
        <p:xfrm>
          <a:off x="1187451" y="6442075"/>
          <a:ext cx="2870199" cy="1421040"/>
        </p:xfrm>
        <a:graphic>
          <a:graphicData uri="http://schemas.openxmlformats.org/drawingml/2006/table">
            <a:tbl>
              <a:tblPr firstRow="1" firstCol="1" bandRow="1">
                <a:tableStyleId>{5C22544A-7EE6-4342-B048-85BDC9FD1C3A}</a:tableStyleId>
              </a:tblPr>
              <a:tblGrid>
                <a:gridCol w="835058">
                  <a:extLst>
                    <a:ext uri="{9D8B030D-6E8A-4147-A177-3AD203B41FA5}">
                      <a16:colId xmlns:a16="http://schemas.microsoft.com/office/drawing/2014/main" val="3666100867"/>
                    </a:ext>
                  </a:extLst>
                </a:gridCol>
                <a:gridCol w="900062">
                  <a:extLst>
                    <a:ext uri="{9D8B030D-6E8A-4147-A177-3AD203B41FA5}">
                      <a16:colId xmlns:a16="http://schemas.microsoft.com/office/drawing/2014/main" val="1464146847"/>
                    </a:ext>
                  </a:extLst>
                </a:gridCol>
                <a:gridCol w="1135079">
                  <a:extLst>
                    <a:ext uri="{9D8B030D-6E8A-4147-A177-3AD203B41FA5}">
                      <a16:colId xmlns:a16="http://schemas.microsoft.com/office/drawing/2014/main" val="3627808747"/>
                    </a:ext>
                  </a:extLst>
                </a:gridCol>
              </a:tblGrid>
              <a:tr h="203200">
                <a:tc>
                  <a:txBody>
                    <a:bodyPr/>
                    <a:lstStyle/>
                    <a:p>
                      <a:pPr algn="l">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Token</a:t>
                      </a:r>
                      <a:endParaRPr lang="zh-CN" sz="800" b="1" baseline="0" dirty="0">
                        <a:solidFill>
                          <a:schemeClr val="bg1"/>
                        </a:solidFill>
                        <a:effectLst/>
                        <a:latin typeface="Arial" panose="020B0604020202020204" pitchFamily="34" charset="0"/>
                        <a:ea typeface="黑体" panose="02010609060101010101" pitchFamily="49" charset="-122"/>
                      </a:endParaRPr>
                    </a:p>
                  </a:txBody>
                  <a:tcPr marL="72000" marR="72000" marT="72000" marB="7200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Addresses</a:t>
                      </a:r>
                      <a:endParaRPr lang="zh-CN" sz="800" b="1" baseline="0" dirty="0">
                        <a:solidFill>
                          <a:schemeClr val="bg1"/>
                        </a:solidFill>
                        <a:effectLst/>
                        <a:latin typeface="Arial" panose="020B0604020202020204" pitchFamily="34" charset="0"/>
                        <a:ea typeface="黑体" panose="02010609060101010101" pitchFamily="49" charset="-122"/>
                      </a:endParaRPr>
                    </a:p>
                  </a:txBody>
                  <a:tcPr marL="72000" marR="72000" marT="72000" marB="7200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tc>
                  <a:txBody>
                    <a:bodyPr/>
                    <a:lstStyle/>
                    <a:p>
                      <a:pPr algn="r">
                        <a:lnSpc>
                          <a:spcPct val="115000"/>
                        </a:lnSpc>
                        <a:spcAft>
                          <a:spcPts val="0"/>
                        </a:spcAft>
                      </a:pPr>
                      <a:r>
                        <a:rPr lang="en-CA" sz="800" b="1" baseline="0" dirty="0">
                          <a:solidFill>
                            <a:schemeClr val="bg1"/>
                          </a:solidFill>
                          <a:effectLst/>
                          <a:latin typeface="Arial" panose="020B0604020202020204" pitchFamily="34" charset="0"/>
                          <a:ea typeface="黑体" panose="02010609060101010101" pitchFamily="49" charset="-122"/>
                        </a:rPr>
                        <a:t>Transfers</a:t>
                      </a:r>
                      <a:endParaRPr lang="zh-CN" sz="800" b="1" baseline="0" dirty="0">
                        <a:solidFill>
                          <a:schemeClr val="bg1"/>
                        </a:solidFill>
                        <a:effectLst/>
                        <a:latin typeface="Arial" panose="020B0604020202020204" pitchFamily="34" charset="0"/>
                        <a:ea typeface="黑体" panose="02010609060101010101" pitchFamily="49" charset="-122"/>
                      </a:endParaRPr>
                    </a:p>
                  </a:txBody>
                  <a:tcPr marL="72000" marR="72000" marT="72000" marB="7200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D04A02"/>
                    </a:solidFill>
                  </a:tcPr>
                </a:tc>
                <a:extLst>
                  <a:ext uri="{0D108BD9-81ED-4DB2-BD59-A6C34878D82A}">
                    <a16:rowId xmlns:a16="http://schemas.microsoft.com/office/drawing/2014/main" val="3393922285"/>
                  </a:ext>
                </a:extLst>
              </a:tr>
              <a:tr h="19050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TUSD</a:t>
                      </a:r>
                      <a:endParaRPr lang="zh-CN" sz="800" b="1"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6,091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98,258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38100" cmpd="sng">
                      <a:noFill/>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4754243"/>
                  </a:ext>
                </a:extLst>
              </a:tr>
              <a:tr h="19050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USDC</a:t>
                      </a:r>
                      <a:endParaRPr lang="zh-CN" sz="800" b="1"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3,976 </a:t>
                      </a:r>
                      <a:endParaRPr lang="zh-CN" sz="800" b="0" baseline="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43,274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4088138"/>
                  </a:ext>
                </a:extLst>
              </a:tr>
              <a:tr h="19050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PAX</a:t>
                      </a:r>
                      <a:endParaRPr lang="zh-CN" sz="800" b="1"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3,504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27,477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12700" cap="flat" cmpd="sng" algn="ctr">
                      <a:solidFill>
                        <a:schemeClr val="tx2"/>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1633283"/>
                  </a:ext>
                </a:extLst>
              </a:tr>
              <a:tr h="190500">
                <a:tc>
                  <a:txBody>
                    <a:bodyPr/>
                    <a:lstStyle/>
                    <a:p>
                      <a:pPr algn="l">
                        <a:lnSpc>
                          <a:spcPct val="115000"/>
                        </a:lnSpc>
                        <a:spcAft>
                          <a:spcPts val="0"/>
                        </a:spcAft>
                      </a:pPr>
                      <a:r>
                        <a:rPr lang="en-CA" sz="800" b="1" baseline="0" dirty="0">
                          <a:solidFill>
                            <a:schemeClr val="tx1"/>
                          </a:solidFill>
                          <a:effectLst/>
                          <a:latin typeface="Arial" panose="020B0604020202020204" pitchFamily="34" charset="0"/>
                          <a:ea typeface="黑体" panose="02010609060101010101" pitchFamily="49" charset="-122"/>
                        </a:rPr>
                        <a:t>GUSD</a:t>
                      </a:r>
                      <a:endParaRPr lang="zh-CN" sz="800" b="1"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a:solidFill>
                            <a:schemeClr val="tx1"/>
                          </a:solidFill>
                          <a:effectLst/>
                          <a:latin typeface="Arial" panose="020B0604020202020204" pitchFamily="34" charset="0"/>
                          <a:ea typeface="黑体" panose="02010609060101010101" pitchFamily="49" charset="-122"/>
                        </a:rPr>
                        <a:t> 851 </a:t>
                      </a:r>
                      <a:endParaRPr lang="zh-CN" sz="800" b="0" baseline="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15000"/>
                        </a:lnSpc>
                        <a:spcAft>
                          <a:spcPts val="0"/>
                        </a:spcAft>
                      </a:pPr>
                      <a:r>
                        <a:rPr lang="en-CA" sz="800" b="0" baseline="0" dirty="0">
                          <a:solidFill>
                            <a:schemeClr val="tx1"/>
                          </a:solidFill>
                          <a:effectLst/>
                          <a:latin typeface="Arial" panose="020B0604020202020204" pitchFamily="34" charset="0"/>
                          <a:ea typeface="黑体" panose="02010609060101010101" pitchFamily="49" charset="-122"/>
                        </a:rPr>
                        <a:t> 10,009 </a:t>
                      </a:r>
                      <a:endParaRPr lang="zh-CN" sz="800" b="0" baseline="0" dirty="0">
                        <a:solidFill>
                          <a:schemeClr val="tx1"/>
                        </a:solidFill>
                        <a:effectLst/>
                        <a:latin typeface="Arial" panose="020B0604020202020204" pitchFamily="34" charset="0"/>
                        <a:ea typeface="黑体" panose="02010609060101010101" pitchFamily="49" charset="-122"/>
                      </a:endParaRPr>
                    </a:p>
                  </a:txBody>
                  <a:tcPr marL="72000" marR="72000" marT="72000" marB="72000" anchor="b">
                    <a:lnL w="12700" cmpd="sng">
                      <a:noFill/>
                    </a:lnL>
                    <a:lnR w="12700" cmpd="sng">
                      <a:noFill/>
                    </a:lnR>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29450374"/>
                  </a:ext>
                </a:extLst>
              </a:tr>
            </a:tbl>
          </a:graphicData>
        </a:graphic>
      </p:graphicFrame>
      <p:sp>
        <p:nvSpPr>
          <p:cNvPr id="6" name="内容占位符 2"/>
          <p:cNvSpPr txBox="1">
            <a:spLocks/>
          </p:cNvSpPr>
          <p:nvPr/>
        </p:nvSpPr>
        <p:spPr>
          <a:xfrm>
            <a:off x="1202850" y="8050501"/>
            <a:ext cx="2854800" cy="944233"/>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i="1" kern="0" dirty="0">
                <a:solidFill>
                  <a:sysClr val="windowText" lastClr="000000"/>
                </a:solidFill>
              </a:rPr>
              <a:t>This represents on-chain data. How many addresses hold at that point in time, and how many cumulative transfers there have been.</a:t>
            </a:r>
          </a:p>
          <a:p>
            <a:r>
              <a:rPr lang="en-US" altLang="zh-CN" i="1" kern="0" dirty="0">
                <a:solidFill>
                  <a:sysClr val="windowText" lastClr="000000"/>
                </a:solidFill>
              </a:rPr>
              <a:t>Note: Tether excluded because its ERC20 token represents only a small portion of USDT and the OMNI USDT units would not be equivalent for comparison</a:t>
            </a:r>
            <a:r>
              <a:rPr lang="en-US" altLang="zh-CN" i="1" kern="0" dirty="0" smtClean="0">
                <a:solidFill>
                  <a:sysClr val="windowText" lastClr="000000"/>
                </a:solidFill>
              </a:rPr>
              <a:t>.</a:t>
            </a:r>
            <a:endParaRPr lang="en-US" altLang="zh-CN" i="1" kern="0" dirty="0">
              <a:solidFill>
                <a:sysClr val="windowText" lastClr="000000"/>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4025944853"/>
              </p:ext>
            </p:extLst>
          </p:nvPr>
        </p:nvGraphicFramePr>
        <p:xfrm>
          <a:off x="1189663" y="9563719"/>
          <a:ext cx="5931873" cy="60540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88</a:t>
                      </a:r>
                      <a:r>
                        <a:rPr lang="en-US" altLang="zh-CN" sz="700" b="0" i="0" baseline="0" dirty="0" smtClean="0">
                          <a:solidFill>
                            <a:schemeClr val="accent1"/>
                          </a:solidFill>
                          <a:latin typeface="Arial" panose="020B0604020202020204" pitchFamily="34" charset="0"/>
                          <a:cs typeface="Arial" panose="020B0604020202020204" pitchFamily="34" charset="0"/>
                        </a:rPr>
                        <a:t> Purcell, Scott. "Are </a:t>
                      </a:r>
                      <a:r>
                        <a:rPr lang="en-US" altLang="zh-CN" sz="700" b="0" i="0" baseline="0" dirty="0" err="1" smtClean="0">
                          <a:solidFill>
                            <a:schemeClr val="accent1"/>
                          </a:solidFill>
                          <a:latin typeface="Arial" panose="020B0604020202020204" pitchFamily="34" charset="0"/>
                          <a:cs typeface="Arial" panose="020B0604020202020204" pitchFamily="34" charset="0"/>
                        </a:rPr>
                        <a:t>Stablecoins</a:t>
                      </a:r>
                      <a:r>
                        <a:rPr lang="en-US" altLang="zh-CN" sz="700" b="0" i="0" baseline="0" dirty="0" smtClean="0">
                          <a:solidFill>
                            <a:schemeClr val="accent1"/>
                          </a:solidFill>
                          <a:latin typeface="Arial" panose="020B0604020202020204" pitchFamily="34" charset="0"/>
                          <a:cs typeface="Arial" panose="020B0604020202020204" pitchFamily="34" charset="0"/>
                        </a:rPr>
                        <a:t> Insured? — </a:t>
                      </a:r>
                      <a:r>
                        <a:rPr lang="en-US" altLang="zh-CN" sz="700" b="0" i="0" baseline="0" dirty="0" err="1" smtClean="0">
                          <a:solidFill>
                            <a:schemeClr val="accent1"/>
                          </a:solidFill>
                          <a:latin typeface="Arial" panose="020B0604020202020204" pitchFamily="34" charset="0"/>
                          <a:cs typeface="Arial" panose="020B0604020202020204" pitchFamily="34" charset="0"/>
                        </a:rPr>
                        <a:t>Strongholdxchg</a:t>
                      </a:r>
                      <a:r>
                        <a:rPr lang="en-US" altLang="zh-CN" sz="700" b="0" i="0" baseline="0" dirty="0" smtClean="0">
                          <a:solidFill>
                            <a:schemeClr val="accent1"/>
                          </a:solidFill>
                          <a:latin typeface="Arial" panose="020B0604020202020204" pitchFamily="34" charset="0"/>
                          <a:cs typeface="Arial" panose="020B0604020202020204" pitchFamily="34" charset="0"/>
                        </a:rPr>
                        <a:t> — Medium." Medium.com. October 17, 2018. Accessed December 8, 2018. https://medium.com/strongholdxchg/are-stablecoins-insured-ce6b7cce069d</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89</a:t>
                      </a:r>
                      <a:r>
                        <a:rPr lang="en-US" sz="700" b="0" i="0" baseline="0" dirty="0" smtClean="0">
                          <a:solidFill>
                            <a:schemeClr val="accent1"/>
                          </a:solidFill>
                          <a:latin typeface="Arial" panose="020B0604020202020204" pitchFamily="34" charset="0"/>
                          <a:ea typeface="+mn-ea"/>
                          <a:cs typeface="Arial" panose="020B0604020202020204" pitchFamily="34" charset="0"/>
                        </a:rPr>
                        <a:t> CENTRE. Proof of Reserves. November 16,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2"/>
                        </a:rPr>
                        <a:t>https://www.centre.io/pdfs/attestation/grant-thornton_circle_usdc_reserves_20181120.pdf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90</a:t>
                      </a:r>
                      <a:r>
                        <a:rPr lang="en-US" sz="700" b="0" i="0" baseline="0" dirty="0" smtClean="0">
                          <a:solidFill>
                            <a:schemeClr val="accent1"/>
                          </a:solidFill>
                          <a:latin typeface="Arial" panose="020B0604020202020204" pitchFamily="34" charset="0"/>
                          <a:ea typeface="+mn-ea"/>
                          <a:cs typeface="Arial" panose="020B0604020202020204" pitchFamily="34" charset="0"/>
                        </a:rPr>
                        <a:t> Lebed, Alex. “Gemini can make GUSD non-transferrable at any moment (code review)”. Good Audience. Accessed November 15, 2018. https://blog.goodaudience.com/gemini-can-make-gusd-non-transferrable-at-any-moment-code-review-a28d58ef6a61</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137213117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half" idx="2"/>
          </p:nvPr>
        </p:nvSpPr>
        <p:spPr>
          <a:xfrm>
            <a:off x="1202850" y="408739"/>
            <a:ext cx="2854800" cy="4772781"/>
          </a:xfrm>
        </p:spPr>
        <p:txBody>
          <a:bodyPr/>
          <a:lstStyle/>
          <a:p>
            <a:pPr>
              <a:spcAft>
                <a:spcPts val="0"/>
              </a:spcAft>
            </a:pPr>
            <a:r>
              <a:rPr lang="en-US" altLang="zh-CN" dirty="0">
                <a:solidFill>
                  <a:schemeClr val="tx2"/>
                </a:solidFill>
              </a:rPr>
              <a:t>6.3 </a:t>
            </a:r>
            <a:r>
              <a:rPr lang="en-US" altLang="zh-CN" dirty="0" err="1">
                <a:solidFill>
                  <a:schemeClr val="tx2"/>
                </a:solidFill>
              </a:rPr>
              <a:t>Fiatcoin</a:t>
            </a:r>
            <a:r>
              <a:rPr lang="en-US" altLang="zh-CN" dirty="0">
                <a:solidFill>
                  <a:schemeClr val="tx2"/>
                </a:solidFill>
              </a:rPr>
              <a:t> Business Models</a:t>
            </a:r>
          </a:p>
          <a:p>
            <a:r>
              <a:rPr lang="en-US" altLang="zh-CN" dirty="0"/>
              <a:t>For all we have learned about </a:t>
            </a:r>
            <a:r>
              <a:rPr lang="en-US" altLang="zh-CN" dirty="0" err="1"/>
              <a:t>fiatcoins</a:t>
            </a:r>
            <a:r>
              <a:rPr lang="en-US" altLang="zh-CN" dirty="0"/>
              <a:t>, we have only lightly touched upon what is the main motive - or main economic driver </a:t>
            </a:r>
            <a:r>
              <a:rPr lang="en-US" altLang="zh-CN" dirty="0" smtClean="0"/>
              <a:t>— </a:t>
            </a:r>
            <a:r>
              <a:rPr lang="en-US" altLang="zh-CN" dirty="0"/>
              <a:t>compelling the recent stream of new issuers. </a:t>
            </a:r>
          </a:p>
          <a:p>
            <a:r>
              <a:rPr lang="en-US" altLang="zh-CN" dirty="0"/>
              <a:t>In section 3.1 on trading, we also discovered that </a:t>
            </a:r>
            <a:r>
              <a:rPr lang="en-US" altLang="zh-CN" dirty="0" err="1"/>
              <a:t>fiatcoins</a:t>
            </a:r>
            <a:r>
              <a:rPr lang="en-US" altLang="zh-CN" dirty="0"/>
              <a:t> enable their issuers to focus user attention on a specific set of products or services. That is, once users are familiar, trusting, and using a given </a:t>
            </a:r>
            <a:r>
              <a:rPr lang="en-US" altLang="zh-CN" dirty="0" err="1"/>
              <a:t>fiatcoin</a:t>
            </a:r>
            <a:r>
              <a:rPr lang="en-US" altLang="zh-CN" dirty="0"/>
              <a:t>, the issuer can more easily insert their own ancillary products to monetize. Examples include directing users towards a specific wallet, exchange, custody service, investment service, etc. This is why exchanges have been especially interested in issuing </a:t>
            </a:r>
            <a:r>
              <a:rPr lang="en-US" altLang="zh-CN" dirty="0" err="1"/>
              <a:t>stablecoins</a:t>
            </a:r>
            <a:r>
              <a:rPr lang="en-US" altLang="zh-CN" dirty="0"/>
              <a:t>: they are effective onboarding tools, and provide further utility on the order books. Of the five </a:t>
            </a:r>
            <a:r>
              <a:rPr lang="en-US" altLang="zh-CN" dirty="0" err="1"/>
              <a:t>fiatcoins</a:t>
            </a:r>
            <a:r>
              <a:rPr lang="en-US" altLang="zh-CN" dirty="0"/>
              <a:t> we examined above, only TUSD is not tied (in some way) to an exchange. </a:t>
            </a:r>
            <a:endParaRPr lang="en-US" altLang="zh-CN" dirty="0" smtClean="0"/>
          </a:p>
          <a:p>
            <a:r>
              <a:rPr lang="en-US" altLang="zh-CN" dirty="0"/>
              <a:t>Besides aggregation of users, however, there are other more direct opportunities to monetize centrally issued fiat-backed coins:</a:t>
            </a:r>
            <a:endParaRPr lang="en-US" altLang="zh-CN" b="1" dirty="0"/>
          </a:p>
          <a:p>
            <a:pPr>
              <a:spcAft>
                <a:spcPts val="0"/>
              </a:spcAft>
            </a:pPr>
            <a:r>
              <a:rPr lang="en-US" altLang="zh-CN" b="1" dirty="0"/>
              <a:t>1. Creation &amp; Redemption Fees</a:t>
            </a:r>
          </a:p>
          <a:p>
            <a:r>
              <a:rPr lang="en-US" altLang="zh-CN" dirty="0"/>
              <a:t>When users convert from fiat to token or token to fiat, issuers can enforce a small fee. This is the most straightforward monetization method, but also the most limiting. Fees cannot be too large of a percentage without compromising the stability mechanism: a token will not be pegged exactly to the collateral if there are large fees to go in and out. Arbitrageurs will also take that into account while maintaining the peg. Obviously the goal here is to grow not only the units created (similar to AUM), but also the frequency of in/out transactions, which follows changes in demand</a:t>
            </a:r>
            <a:r>
              <a:rPr lang="en-US" altLang="zh-CN" dirty="0" smtClean="0"/>
              <a:t>.</a:t>
            </a:r>
            <a:endParaRPr lang="en-US" altLang="zh-CN" dirty="0"/>
          </a:p>
        </p:txBody>
      </p:sp>
      <p:sp>
        <p:nvSpPr>
          <p:cNvPr id="4" name="灯片编号占位符 3"/>
          <p:cNvSpPr>
            <a:spLocks noGrp="1"/>
          </p:cNvSpPr>
          <p:nvPr>
            <p:ph type="sldNum" sz="quarter" idx="7"/>
          </p:nvPr>
        </p:nvSpPr>
        <p:spPr/>
        <p:txBody>
          <a:bodyPr/>
          <a:lstStyle/>
          <a:p>
            <a:fld id="{B6F15528-21DE-4FAA-801E-634DDDAF4B2B}" type="slidenum">
              <a:rPr lang="en-US" smtClean="0"/>
              <a:pPr/>
              <a:t>27</a:t>
            </a:fld>
            <a:endParaRPr lang="en-US" dirty="0"/>
          </a:p>
        </p:txBody>
      </p:sp>
      <p:graphicFrame>
        <p:nvGraphicFramePr>
          <p:cNvPr id="5" name="表格 4"/>
          <p:cNvGraphicFramePr>
            <a:graphicFrameLocks noGrp="1"/>
          </p:cNvGraphicFramePr>
          <p:nvPr>
            <p:extLst>
              <p:ext uri="{D42A27DB-BD31-4B8C-83A1-F6EECF244321}">
                <p14:modId xmlns:p14="http://schemas.microsoft.com/office/powerpoint/2010/main" val="2551692692"/>
              </p:ext>
            </p:extLst>
          </p:nvPr>
        </p:nvGraphicFramePr>
        <p:xfrm>
          <a:off x="1187451" y="5258593"/>
          <a:ext cx="2870199" cy="969618"/>
        </p:xfrm>
        <a:graphic>
          <a:graphicData uri="http://schemas.openxmlformats.org/drawingml/2006/table">
            <a:tbl>
              <a:tblPr>
                <a:tableStyleId>{5C22544A-7EE6-4342-B048-85BDC9FD1C3A}</a:tableStyleId>
              </a:tblPr>
              <a:tblGrid>
                <a:gridCol w="307974">
                  <a:extLst>
                    <a:ext uri="{9D8B030D-6E8A-4147-A177-3AD203B41FA5}">
                      <a16:colId xmlns:a16="http://schemas.microsoft.com/office/drawing/2014/main" val="370032348"/>
                    </a:ext>
                  </a:extLst>
                </a:gridCol>
                <a:gridCol w="490502">
                  <a:extLst>
                    <a:ext uri="{9D8B030D-6E8A-4147-A177-3AD203B41FA5}">
                      <a16:colId xmlns:a16="http://schemas.microsoft.com/office/drawing/2014/main" val="2268923418"/>
                    </a:ext>
                  </a:extLst>
                </a:gridCol>
                <a:gridCol w="545677">
                  <a:extLst>
                    <a:ext uri="{9D8B030D-6E8A-4147-A177-3AD203B41FA5}">
                      <a16:colId xmlns:a16="http://schemas.microsoft.com/office/drawing/2014/main" val="1124370467"/>
                    </a:ext>
                  </a:extLst>
                </a:gridCol>
                <a:gridCol w="545677">
                  <a:extLst>
                    <a:ext uri="{9D8B030D-6E8A-4147-A177-3AD203B41FA5}">
                      <a16:colId xmlns:a16="http://schemas.microsoft.com/office/drawing/2014/main" val="1520695723"/>
                    </a:ext>
                  </a:extLst>
                </a:gridCol>
                <a:gridCol w="455675">
                  <a:extLst>
                    <a:ext uri="{9D8B030D-6E8A-4147-A177-3AD203B41FA5}">
                      <a16:colId xmlns:a16="http://schemas.microsoft.com/office/drawing/2014/main" val="2813481806"/>
                    </a:ext>
                  </a:extLst>
                </a:gridCol>
                <a:gridCol w="524694">
                  <a:extLst>
                    <a:ext uri="{9D8B030D-6E8A-4147-A177-3AD203B41FA5}">
                      <a16:colId xmlns:a16="http://schemas.microsoft.com/office/drawing/2014/main" val="4110768625"/>
                    </a:ext>
                  </a:extLst>
                </a:gridCol>
              </a:tblGrid>
              <a:tr h="0">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cs typeface="Arial" panose="020B0604020202020204" pitchFamily="34" charset="0"/>
                        </a:rPr>
                        <a:t> </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cs typeface="Arial" panose="020B0604020202020204" pitchFamily="34" charset="0"/>
                        </a:rPr>
                        <a:t>USDT</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cs typeface="Arial" panose="020B0604020202020204" pitchFamily="34" charset="0"/>
                        </a:rPr>
                        <a:t>GUSD</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cs typeface="Arial" panose="020B0604020202020204" pitchFamily="34" charset="0"/>
                        </a:rPr>
                        <a:t>USDC</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a:solidFill>
                            <a:schemeClr val="bg1"/>
                          </a:solidFill>
                          <a:effectLst/>
                          <a:latin typeface="Arial" panose="020B0604020202020204" pitchFamily="34" charset="0"/>
                          <a:ea typeface="黑体" panose="02010609060101010101" pitchFamily="49" charset="-122"/>
                          <a:cs typeface="Arial" panose="020B0604020202020204" pitchFamily="34" charset="0"/>
                        </a:rPr>
                        <a:t>TUSD</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tc>
                  <a:txBody>
                    <a:bodyPr/>
                    <a:lstStyle/>
                    <a:p>
                      <a:pPr algn="l">
                        <a:lnSpc>
                          <a:spcPct val="115000"/>
                        </a:lnSpc>
                        <a:spcAft>
                          <a:spcPts val="0"/>
                        </a:spcAft>
                      </a:pPr>
                      <a:r>
                        <a:rPr lang="zh-CN" sz="800" b="1" baseline="0" dirty="0">
                          <a:solidFill>
                            <a:schemeClr val="bg1"/>
                          </a:solidFill>
                          <a:effectLst/>
                          <a:latin typeface="Arial" panose="020B0604020202020204" pitchFamily="34" charset="0"/>
                          <a:ea typeface="黑体" panose="02010609060101010101" pitchFamily="49" charset="-122"/>
                          <a:cs typeface="Arial" panose="020B0604020202020204" pitchFamily="34" charset="0"/>
                        </a:rPr>
                        <a:t>PAX</a:t>
                      </a:r>
                    </a:p>
                  </a:txBody>
                  <a:tcPr marL="36000" marR="36000" marT="36000" marB="36000">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04A02"/>
                    </a:solidFill>
                  </a:tcPr>
                </a:tc>
                <a:extLst>
                  <a:ext uri="{0D108BD9-81ED-4DB2-BD59-A6C34878D82A}">
                    <a16:rowId xmlns:a16="http://schemas.microsoft.com/office/drawing/2014/main" val="1912706028"/>
                  </a:ext>
                </a:extLst>
              </a:tr>
              <a:tr h="0">
                <a:tc>
                  <a:txBody>
                    <a:bodyPr/>
                    <a:lstStyle/>
                    <a:p>
                      <a:pPr algn="l">
                        <a:lnSpc>
                          <a:spcPct val="115000"/>
                        </a:lnSpc>
                        <a:spcAft>
                          <a:spcPts val="0"/>
                        </a:spcAft>
                      </a:pPr>
                      <a:r>
                        <a:rPr lang="zh-CN" sz="700" b="1" baseline="0" dirty="0">
                          <a:effectLst/>
                          <a:latin typeface="Arial" panose="020B0604020202020204" pitchFamily="34" charset="0"/>
                          <a:ea typeface="黑体" panose="02010609060101010101" pitchFamily="49" charset="-122"/>
                          <a:cs typeface="Arial" panose="020B0604020202020204" pitchFamily="34" charset="0"/>
                        </a:rPr>
                        <a:t>Fees</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Yes (0.1% - 3</a:t>
                      </a:r>
                      <a:r>
                        <a:rPr lang="zh-CN" sz="700" baseline="0" dirty="0" smtClean="0">
                          <a:effectLst/>
                          <a:latin typeface="Arial" panose="020B0604020202020204" pitchFamily="34" charset="0"/>
                          <a:ea typeface="黑体" panose="02010609060101010101" pitchFamily="49" charset="-122"/>
                          <a:cs typeface="Arial" panose="020B0604020202020204" pitchFamily="34" charset="0"/>
                        </a:rPr>
                        <a:t>%)</a:t>
                      </a:r>
                      <a:r>
                        <a:rPr lang="en-US" altLang="zh-CN" sz="700" baseline="40000" dirty="0" smtClean="0">
                          <a:effectLst/>
                          <a:latin typeface="Arial" panose="020B0604020202020204" pitchFamily="34" charset="0"/>
                          <a:ea typeface="黑体" panose="02010609060101010101" pitchFamily="49" charset="-122"/>
                          <a:cs typeface="Arial" panose="020B0604020202020204" pitchFamily="34" charset="0"/>
                        </a:rPr>
                        <a:t>91</a:t>
                      </a:r>
                      <a:endParaRPr lang="zh-CN" sz="700" baseline="40000" dirty="0">
                        <a:effectLst/>
                        <a:latin typeface="Arial" panose="020B0604020202020204" pitchFamily="34" charset="0"/>
                        <a:ea typeface="黑体" panose="02010609060101010101" pitchFamily="49" charset="-122"/>
                        <a:cs typeface="Arial" panose="020B0604020202020204" pitchFamily="34" charset="0"/>
                      </a:endParaRP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None</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None</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Yes (0.1%)</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None</a:t>
                      </a:r>
                    </a:p>
                  </a:txBody>
                  <a:tcPr marL="36000" marR="36000" marT="36000" marB="36000">
                    <a:lnT w="12700" cmpd="sng">
                      <a:noFill/>
                    </a:lnT>
                    <a:lnB w="12700" cap="flat" cmpd="sng" algn="ctr">
                      <a:solidFill>
                        <a:schemeClr val="tx2"/>
                      </a:solidFill>
                      <a:prstDash val="sysDot"/>
                      <a:round/>
                      <a:headEnd type="none" w="med" len="med"/>
                      <a:tailEnd type="none" w="med" len="med"/>
                    </a:lnB>
                    <a:noFill/>
                  </a:tcPr>
                </a:tc>
                <a:extLst>
                  <a:ext uri="{0D108BD9-81ED-4DB2-BD59-A6C34878D82A}">
                    <a16:rowId xmlns:a16="http://schemas.microsoft.com/office/drawing/2014/main" val="3179756785"/>
                  </a:ext>
                </a:extLst>
              </a:tr>
              <a:tr h="108148">
                <a:tc>
                  <a:txBody>
                    <a:bodyPr/>
                    <a:lstStyle/>
                    <a:p>
                      <a:pPr algn="l">
                        <a:lnSpc>
                          <a:spcPct val="115000"/>
                        </a:lnSpc>
                        <a:spcAft>
                          <a:spcPts val="0"/>
                        </a:spcAft>
                      </a:pPr>
                      <a:r>
                        <a:rPr lang="zh-CN" sz="700" b="1" baseline="0" dirty="0">
                          <a:effectLst/>
                          <a:latin typeface="Arial" panose="020B0604020202020204" pitchFamily="34" charset="0"/>
                          <a:ea typeface="黑体" panose="02010609060101010101" pitchFamily="49" charset="-122"/>
                          <a:cs typeface="Arial" panose="020B0604020202020204" pitchFamily="34" charset="0"/>
                        </a:rPr>
                        <a:t>Min/Max </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$100,000 minimum</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$100 min redemption</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$100 min redemption </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$10,000 min purchase</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algn="l">
                        <a:lnSpc>
                          <a:spcPct val="115000"/>
                        </a:lnSpc>
                        <a:spcAft>
                          <a:spcPts val="0"/>
                        </a:spcAft>
                      </a:pPr>
                      <a:r>
                        <a:rPr lang="zh-CN" sz="700" baseline="0" dirty="0">
                          <a:effectLst/>
                          <a:latin typeface="Arial" panose="020B0604020202020204" pitchFamily="34" charset="0"/>
                          <a:ea typeface="黑体" panose="02010609060101010101" pitchFamily="49" charset="-122"/>
                          <a:cs typeface="Arial" panose="020B0604020202020204" pitchFamily="34" charset="0"/>
                        </a:rPr>
                        <a:t>No min redemption </a:t>
                      </a:r>
                    </a:p>
                  </a:txBody>
                  <a:tcPr marL="36000" marR="36000" marT="36000" marB="36000">
                    <a:lnT w="12700" cap="flat" cmpd="sng" algn="ctr">
                      <a:solidFill>
                        <a:schemeClr val="tx2"/>
                      </a:solidFill>
                      <a:prstDash val="sysDot"/>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1250649501"/>
                  </a:ext>
                </a:extLst>
              </a:tr>
            </a:tbl>
          </a:graphicData>
        </a:graphic>
      </p:graphicFrame>
      <p:sp>
        <p:nvSpPr>
          <p:cNvPr id="6" name="内容占位符 2"/>
          <p:cNvSpPr txBox="1">
            <a:spLocks/>
          </p:cNvSpPr>
          <p:nvPr/>
        </p:nvSpPr>
        <p:spPr>
          <a:xfrm>
            <a:off x="1202850" y="6322779"/>
            <a:ext cx="2854800" cy="439544"/>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Note: for all tokens, there may be fees for sending or receiving wires to/from the users’ bank. This is especially the case for failed transactions. </a:t>
            </a:r>
          </a:p>
        </p:txBody>
      </p:sp>
      <p:sp>
        <p:nvSpPr>
          <p:cNvPr id="7" name="内容占位符 2"/>
          <p:cNvSpPr txBox="1">
            <a:spLocks/>
          </p:cNvSpPr>
          <p:nvPr/>
        </p:nvSpPr>
        <p:spPr>
          <a:xfrm>
            <a:off x="4263550" y="3310380"/>
            <a:ext cx="2854800" cy="4071307"/>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lvl="0">
              <a:spcAft>
                <a:spcPts val="0"/>
              </a:spcAft>
            </a:pPr>
            <a:r>
              <a:rPr lang="en-US" altLang="zh-CN" b="1" kern="0" dirty="0">
                <a:solidFill>
                  <a:sysClr val="windowText" lastClr="000000"/>
                </a:solidFill>
              </a:rPr>
              <a:t>3. Market Making</a:t>
            </a:r>
          </a:p>
          <a:p>
            <a:pPr lvl="0"/>
            <a:r>
              <a:rPr lang="en-US" altLang="zh-CN" dirty="0"/>
              <a:t>For </a:t>
            </a:r>
            <a:r>
              <a:rPr lang="en-US" altLang="zh-CN" dirty="0" err="1"/>
              <a:t>stablecoin</a:t>
            </a:r>
            <a:r>
              <a:rPr lang="en-US" altLang="zh-CN" dirty="0"/>
              <a:t> issuers, once the coin is in the hands of holders, utility can be much improved by providing deep and liquid markets. Especially true for exchange-issued </a:t>
            </a:r>
            <a:r>
              <a:rPr lang="en-US" altLang="zh-CN" dirty="0" err="1"/>
              <a:t>stablecoins</a:t>
            </a:r>
            <a:r>
              <a:rPr lang="en-US" altLang="zh-CN" dirty="0"/>
              <a:t>, that means listing it as a quote currency for multiple pairs, and making markets therein, earning the bid-ask spread. Beyond that, however, markets can also be made for the </a:t>
            </a:r>
            <a:r>
              <a:rPr lang="en-US" altLang="zh-CN" dirty="0" err="1"/>
              <a:t>stablecoin</a:t>
            </a:r>
            <a:r>
              <a:rPr lang="en-US" altLang="zh-CN" dirty="0"/>
              <a:t>/fiat pair itself, for example, USDT/USD, allowing users to access both sides without going through the full creation/redemption process. While this would (hopefully) be a very low volatility pair, making markets can still be profitable with high volume. It can be even more profitable with margin, and, interestingly, there are indeed exchanges offering margin trading for the </a:t>
            </a:r>
            <a:r>
              <a:rPr lang="en-US" altLang="zh-CN" dirty="0" err="1"/>
              <a:t>stablecoin</a:t>
            </a:r>
            <a:r>
              <a:rPr lang="en-US" altLang="zh-CN" dirty="0"/>
              <a:t>/fiat pair. </a:t>
            </a:r>
            <a:r>
              <a:rPr lang="en-US" altLang="zh-CN" dirty="0" err="1"/>
              <a:t>Bitfinex</a:t>
            </a:r>
            <a:r>
              <a:rPr lang="en-US" altLang="zh-CN" dirty="0"/>
              <a:t>, which shares management with Tether, recently launched USDT/USD margin </a:t>
            </a:r>
            <a:r>
              <a:rPr lang="en-US" altLang="zh-CN" dirty="0" smtClean="0"/>
              <a:t>trading.</a:t>
            </a:r>
            <a:r>
              <a:rPr lang="en-US" altLang="zh-CN" sz="800" baseline="40000" dirty="0" smtClean="0">
                <a:solidFill>
                  <a:schemeClr val="dk1"/>
                </a:solidFill>
              </a:rPr>
              <a:t>93</a:t>
            </a:r>
            <a:r>
              <a:rPr lang="en-US" altLang="zh-CN" dirty="0" smtClean="0"/>
              <a:t> </a:t>
            </a:r>
            <a:r>
              <a:rPr lang="en-US" altLang="zh-CN" dirty="0"/>
              <a:t>This means arbitrageurs and market makers can lever up and earn more maintaining the peg, potentially tightening the peg in the process. It also means there is a lending market for USDT, and traders can hedge their </a:t>
            </a:r>
            <a:r>
              <a:rPr lang="en-US" altLang="zh-CN" dirty="0" err="1"/>
              <a:t>stablecoin</a:t>
            </a:r>
            <a:r>
              <a:rPr lang="en-US" altLang="zh-CN" dirty="0"/>
              <a:t> exposure and even go short. One consideration, however, is that issuers by no means have an exclusive right to make markets with their coin, so do face competition from other market makers</a:t>
            </a:r>
            <a:r>
              <a:rPr lang="en-US" altLang="zh-CN" dirty="0" smtClean="0"/>
              <a:t>.</a:t>
            </a:r>
            <a:endParaRPr lang="en-US" altLang="zh-CN" dirty="0"/>
          </a:p>
          <a:p>
            <a:pPr lvl="0"/>
            <a:r>
              <a:rPr lang="en-US" altLang="zh-CN" dirty="0"/>
              <a:t>Of course, there are numerous other potential business models and use cases for </a:t>
            </a:r>
            <a:r>
              <a:rPr lang="en-US" altLang="zh-CN" dirty="0" err="1"/>
              <a:t>stablecoins</a:t>
            </a:r>
            <a:r>
              <a:rPr lang="en-US" altLang="zh-CN" dirty="0"/>
              <a:t>, and all the above can be combined. </a:t>
            </a:r>
          </a:p>
        </p:txBody>
      </p:sp>
      <p:sp>
        <p:nvSpPr>
          <p:cNvPr id="8" name="内容占位符 2"/>
          <p:cNvSpPr txBox="1">
            <a:spLocks/>
          </p:cNvSpPr>
          <p:nvPr/>
        </p:nvSpPr>
        <p:spPr>
          <a:xfrm>
            <a:off x="4257675" y="408739"/>
            <a:ext cx="2854800" cy="2822247"/>
          </a:xfrm>
          <a:prstGeom prst="rect">
            <a:avLst/>
          </a:prstGeom>
        </p:spPr>
        <p:txBody>
          <a:bodyPr wrap="square" lIns="0" tIns="0" rIns="0" bIns="0">
            <a:spAutoFit/>
          </a:bodyPr>
          <a:lstStyle>
            <a:lvl1pPr marL="0">
              <a:lnSpc>
                <a:spcPct val="112000"/>
              </a:lnSpc>
              <a:spcAft>
                <a:spcPts val="600"/>
              </a:spcAft>
              <a:defRPr sz="850" baseline="0">
                <a:latin typeface="Arial" panose="020B0604020202020204" pitchFamily="34" charset="0"/>
                <a:ea typeface="黑体" panose="02010609060101010101" pitchFamily="49" charset="-122"/>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spcAft>
                <a:spcPts val="0"/>
              </a:spcAft>
            </a:pPr>
            <a:r>
              <a:rPr lang="en-US" altLang="zh-CN" b="1" kern="0" dirty="0" smtClean="0">
                <a:solidFill>
                  <a:sysClr val="windowText" lastClr="000000"/>
                </a:solidFill>
              </a:rPr>
              <a:t>2. Investable </a:t>
            </a:r>
            <a:r>
              <a:rPr lang="en-US" altLang="zh-CN" b="1" kern="0" dirty="0">
                <a:solidFill>
                  <a:sysClr val="windowText" lastClr="000000"/>
                </a:solidFill>
              </a:rPr>
              <a:t>deposits</a:t>
            </a:r>
          </a:p>
          <a:p>
            <a:r>
              <a:rPr lang="en-US" altLang="zh-CN" kern="0" dirty="0">
                <a:solidFill>
                  <a:sysClr val="windowText" lastClr="000000"/>
                </a:solidFill>
              </a:rPr>
              <a:t>The deposits (fiat) held in reserve present an opportunity for issuers to earn a return. With hundreds of millions, or even billions of dollars of collateral, significant returns could be achieved with relatively low yields. Circle, for example, states that in the future, they may invest fiat funds in highly-liquid, AAA-rated fixed income securities, and generate interest on funds held in the segregated reserve </a:t>
            </a:r>
            <a:r>
              <a:rPr lang="en-US" altLang="zh-CN" kern="0" dirty="0" smtClean="0">
                <a:solidFill>
                  <a:sysClr val="windowText" lastClr="000000"/>
                </a:solidFill>
              </a:rPr>
              <a:t>accounts.</a:t>
            </a:r>
            <a:r>
              <a:rPr lang="en-US" altLang="zh-CN" sz="800" baseline="40000" dirty="0">
                <a:solidFill>
                  <a:schemeClr val="dk1"/>
                </a:solidFill>
              </a:rPr>
              <a:t>92</a:t>
            </a:r>
            <a:r>
              <a:rPr lang="en-US" altLang="zh-CN" kern="0" dirty="0" smtClean="0">
                <a:solidFill>
                  <a:sysClr val="windowText" lastClr="000000"/>
                </a:solidFill>
              </a:rPr>
              <a:t> Of </a:t>
            </a:r>
            <a:r>
              <a:rPr lang="en-US" altLang="zh-CN" kern="0" dirty="0">
                <a:solidFill>
                  <a:sysClr val="windowText" lastClr="000000"/>
                </a:solidFill>
              </a:rPr>
              <a:t>course, with fractional reserves, there is heightened risk of a mismatch in tokens to collateral, especially in potential black swan scenarios. Risk is mitigated by only investing in the highest quality and liquid assets, with matched ‘duration’, such as short-term treasuries. As mentioned above in relation to FDIC insurance, this can even provide enhanced protection for assets above the $250k insured limit. Again, monetization here depends heavily on the </a:t>
            </a:r>
            <a:r>
              <a:rPr lang="en-US" altLang="zh-CN" kern="0" dirty="0" err="1">
                <a:solidFill>
                  <a:sysClr val="windowText" lastClr="000000"/>
                </a:solidFill>
              </a:rPr>
              <a:t>stablecoin’s</a:t>
            </a:r>
            <a:r>
              <a:rPr lang="en-US" altLang="zh-CN" kern="0" dirty="0">
                <a:solidFill>
                  <a:sysClr val="windowText" lastClr="000000"/>
                </a:solidFill>
              </a:rPr>
              <a:t> collateral pool size, much like traditional funds are driven primarily by assets under management (AUM). </a:t>
            </a:r>
          </a:p>
        </p:txBody>
      </p:sp>
      <p:graphicFrame>
        <p:nvGraphicFramePr>
          <p:cNvPr id="9" name="Table 6"/>
          <p:cNvGraphicFramePr>
            <a:graphicFrameLocks noGrp="1"/>
          </p:cNvGraphicFramePr>
          <p:nvPr>
            <p:extLst>
              <p:ext uri="{D42A27DB-BD31-4B8C-83A1-F6EECF244321}">
                <p14:modId xmlns:p14="http://schemas.microsoft.com/office/powerpoint/2010/main" val="1363087457"/>
              </p:ext>
            </p:extLst>
          </p:nvPr>
        </p:nvGraphicFramePr>
        <p:xfrm>
          <a:off x="1189663" y="9563719"/>
          <a:ext cx="5931873" cy="60540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91</a:t>
                      </a:r>
                      <a:r>
                        <a:rPr lang="en-US" altLang="zh-CN" sz="700" b="0" i="0" baseline="0" dirty="0" smtClean="0">
                          <a:solidFill>
                            <a:schemeClr val="accent1"/>
                          </a:solidFill>
                          <a:latin typeface="Arial" panose="020B0604020202020204" pitchFamily="34" charset="0"/>
                          <a:cs typeface="Arial" panose="020B0604020202020204" pitchFamily="34" charset="0"/>
                        </a:rPr>
                        <a:t> Tether. Accessed December 2, 2018. https://tether.to/fees/ </a:t>
                      </a:r>
                      <a:r>
                        <a:rPr lang="en-US" sz="700" b="0" i="0" baseline="40000" dirty="0" smtClean="0">
                          <a:solidFill>
                            <a:schemeClr val="accent1"/>
                          </a:solidFill>
                          <a:latin typeface="Arial" panose="020B0604020202020204" pitchFamily="34" charset="0"/>
                          <a:ea typeface="+mn-ea"/>
                          <a:cs typeface="Arial" panose="020B0604020202020204" pitchFamily="34" charset="0"/>
                        </a:rPr>
                        <a:t>89</a:t>
                      </a:r>
                      <a:r>
                        <a:rPr lang="en-US" sz="700" b="0" i="0" baseline="0" dirty="0" smtClean="0">
                          <a:solidFill>
                            <a:schemeClr val="accent1"/>
                          </a:solidFill>
                          <a:latin typeface="Arial" panose="020B0604020202020204" pitchFamily="34" charset="0"/>
                          <a:ea typeface="+mn-ea"/>
                          <a:cs typeface="Arial" panose="020B0604020202020204" pitchFamily="34" charset="0"/>
                        </a:rPr>
                        <a:t> CENTRE. Proof of Reserves. November 16,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2"/>
                        </a:rPr>
                        <a:t>https://www.centre.io/pdfs/attestation/grant-thornton_circle_usdc_reserves_20181120.pdf</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92</a:t>
                      </a:r>
                      <a:r>
                        <a:rPr lang="en-US" sz="700" b="0" i="0" baseline="0" dirty="0" smtClean="0">
                          <a:solidFill>
                            <a:schemeClr val="accent1"/>
                          </a:solidFill>
                          <a:latin typeface="Arial" panose="020B0604020202020204" pitchFamily="34" charset="0"/>
                          <a:ea typeface="+mn-ea"/>
                          <a:cs typeface="Arial" panose="020B0604020202020204" pitchFamily="34" charset="0"/>
                        </a:rPr>
                        <a:t> Circle Support. Accessed December 8,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3"/>
                        </a:rPr>
                        <a:t>https://support.usdc.circle.com/hc/en-us/articles/360015478191-What-is-the-revenue-model-for-Circle-USDC-</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93</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Bitfinex</a:t>
                      </a:r>
                      <a:r>
                        <a:rPr lang="en-US" sz="700" b="0" i="0" baseline="0" dirty="0" smtClean="0">
                          <a:solidFill>
                            <a:schemeClr val="accent1"/>
                          </a:solidFill>
                          <a:latin typeface="Arial" panose="020B0604020202020204" pitchFamily="34" charset="0"/>
                          <a:ea typeface="+mn-ea"/>
                          <a:cs typeface="Arial" panose="020B0604020202020204" pitchFamily="34" charset="0"/>
                        </a:rPr>
                        <a:t> Blog. Accessed December 23, 2018. http://blog.bitfinex.com/announcements/bitfinex-introduces-margin-trading-usdtusd/</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9558549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b="31036"/>
          <a:stretch/>
        </p:blipFill>
        <p:spPr>
          <a:xfrm>
            <a:off x="0" y="-22336"/>
            <a:ext cx="7556500" cy="2930636"/>
          </a:xfrm>
          <a:prstGeom prst="rect">
            <a:avLst/>
          </a:prstGeom>
        </p:spPr>
      </p:pic>
      <p:sp>
        <p:nvSpPr>
          <p:cNvPr id="4" name="灯片编号占位符 3"/>
          <p:cNvSpPr>
            <a:spLocks noGrp="1"/>
          </p:cNvSpPr>
          <p:nvPr>
            <p:ph type="sldNum" sz="quarter" idx="7"/>
          </p:nvPr>
        </p:nvSpPr>
        <p:spPr/>
        <p:txBody>
          <a:bodyPr/>
          <a:lstStyle/>
          <a:p>
            <a:fld id="{B6F15528-21DE-4FAA-801E-634DDDAF4B2B}" type="slidenum">
              <a:rPr lang="en-US" smtClean="0"/>
              <a:pPr/>
              <a:t>28</a:t>
            </a:fld>
            <a:endParaRPr lang="en-US" dirty="0"/>
          </a:p>
        </p:txBody>
      </p:sp>
      <p:sp>
        <p:nvSpPr>
          <p:cNvPr id="6" name="object 9"/>
          <p:cNvSpPr txBox="1"/>
          <p:nvPr/>
        </p:nvSpPr>
        <p:spPr>
          <a:xfrm>
            <a:off x="4264026" y="3060700"/>
            <a:ext cx="2854800" cy="5758307"/>
          </a:xfrm>
          <a:prstGeom prst="rect">
            <a:avLst/>
          </a:prstGeom>
        </p:spPr>
        <p:txBody>
          <a:bodyPr vert="horz" wrap="square" lIns="0" tIns="29209" rIns="0" bIns="0" rtlCol="0">
            <a:spAutoFit/>
          </a:bodyPr>
          <a:lstStyle/>
          <a:p>
            <a:pPr marR="5080">
              <a:lnSpc>
                <a:spcPct val="112000"/>
              </a:lnSpc>
              <a:spcAft>
                <a:spcPts val="600"/>
              </a:spcAft>
            </a:pPr>
            <a:r>
              <a:rPr lang="en-US" sz="850" spc="20" dirty="0" smtClean="0">
                <a:latin typeface="Arial" panose="020B0604020202020204" pitchFamily="34" charset="0"/>
                <a:ea typeface="黑体" panose="02010609060101010101" pitchFamily="49" charset="-122"/>
                <a:cs typeface="Arial" panose="020B0604020202020204" pitchFamily="34" charset="0"/>
              </a:rPr>
              <a:t>To </a:t>
            </a:r>
            <a:r>
              <a:rPr lang="en-US" sz="850" spc="20" dirty="0">
                <a:latin typeface="Arial" panose="020B0604020202020204" pitchFamily="34" charset="0"/>
                <a:ea typeface="黑体" panose="02010609060101010101" pitchFamily="49" charset="-122"/>
                <a:cs typeface="Arial" panose="020B0604020202020204" pitchFamily="34" charset="0"/>
              </a:rPr>
              <a:t>some, there is a sentiment of saturation in the </a:t>
            </a:r>
            <a:r>
              <a:rPr lang="en-US" sz="850" spc="20" dirty="0" err="1">
                <a:latin typeface="Arial" panose="020B0604020202020204" pitchFamily="34" charset="0"/>
                <a:ea typeface="黑体" panose="02010609060101010101" pitchFamily="49" charset="-122"/>
                <a:cs typeface="Arial" panose="020B0604020202020204" pitchFamily="34" charset="0"/>
              </a:rPr>
              <a:t>stablecoin</a:t>
            </a:r>
            <a:r>
              <a:rPr lang="en-US" sz="850" spc="20" dirty="0">
                <a:latin typeface="Arial" panose="020B0604020202020204" pitchFamily="34" charset="0"/>
                <a:ea typeface="黑体" panose="02010609060101010101" pitchFamily="49" charset="-122"/>
                <a:cs typeface="Arial" panose="020B0604020202020204" pitchFamily="34" charset="0"/>
              </a:rPr>
              <a:t> market. It’s fair to question the point of another coin worth USD$1 or HK$1. However, we believe there are useful reasons for why more can be expected, and why that’s a good thing</a:t>
            </a:r>
            <a:r>
              <a:rPr lang="en-US" sz="850" spc="20" dirty="0" smtClean="0">
                <a:latin typeface="Arial" panose="020B0604020202020204" pitchFamily="34" charset="0"/>
                <a:ea typeface="黑体" panose="02010609060101010101" pitchFamily="49" charset="-122"/>
                <a:cs typeface="Arial" panose="020B0604020202020204" pitchFamily="34" charset="0"/>
              </a:rPr>
              <a:t>.</a:t>
            </a:r>
            <a:endParaRPr lang="en-US" sz="850" spc="20" dirty="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Chief among them is that more coins likely means reaching more people. Issuers have idiosyncrasies in pegs, geographies, platforms, compliance and marketing. Any onboarding of users into a </a:t>
            </a:r>
            <a:r>
              <a:rPr lang="en-US" sz="850" spc="20" dirty="0" err="1">
                <a:latin typeface="Arial" panose="020B0604020202020204" pitchFamily="34" charset="0"/>
                <a:ea typeface="黑体" panose="02010609060101010101" pitchFamily="49" charset="-122"/>
                <a:cs typeface="Arial" panose="020B0604020202020204" pitchFamily="34" charset="0"/>
              </a:rPr>
              <a:t>blockchain</a:t>
            </a:r>
            <a:r>
              <a:rPr lang="en-US" sz="850" spc="20" dirty="0">
                <a:latin typeface="Arial" panose="020B0604020202020204" pitchFamily="34" charset="0"/>
                <a:ea typeface="黑体" panose="02010609060101010101" pitchFamily="49" charset="-122"/>
                <a:cs typeface="Arial" panose="020B0604020202020204" pitchFamily="34" charset="0"/>
              </a:rPr>
              <a:t>-based world is unambiguously good for the ecosystem, especially considering the comprehension barrier. It may also mean reaching the people who need it most</a:t>
            </a:r>
            <a:r>
              <a:rPr lang="en-US" sz="850" spc="20" dirty="0" smtClean="0">
                <a:latin typeface="Arial" panose="020B0604020202020204" pitchFamily="34" charset="0"/>
                <a:ea typeface="黑体" panose="02010609060101010101" pitchFamily="49" charset="-122"/>
                <a:cs typeface="Arial" panose="020B0604020202020204" pitchFamily="34" charset="0"/>
              </a:rPr>
              <a:t>.</a:t>
            </a:r>
            <a:endParaRPr lang="en-US" sz="850" spc="20" dirty="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The market will also likely see many more </a:t>
            </a:r>
            <a:r>
              <a:rPr lang="en-US" sz="850" spc="20" dirty="0" err="1">
                <a:latin typeface="Arial" panose="020B0604020202020204" pitchFamily="34" charset="0"/>
                <a:ea typeface="黑体" panose="02010609060101010101" pitchFamily="49" charset="-122"/>
                <a:cs typeface="Arial" panose="020B0604020202020204" pitchFamily="34" charset="0"/>
              </a:rPr>
              <a:t>fiatcoins</a:t>
            </a:r>
            <a:r>
              <a:rPr lang="en-US" sz="850" spc="20" dirty="0">
                <a:latin typeface="Arial" panose="020B0604020202020204" pitchFamily="34" charset="0"/>
                <a:ea typeface="黑体" panose="02010609060101010101" pitchFamily="49" charset="-122"/>
                <a:cs typeface="Arial" panose="020B0604020202020204" pitchFamily="34" charset="0"/>
              </a:rPr>
              <a:t> in particular for the simple reason that it makes business-sense for their issuers. Given that </a:t>
            </a:r>
            <a:r>
              <a:rPr lang="en-US" sz="850" spc="20" dirty="0" err="1">
                <a:latin typeface="Arial" panose="020B0604020202020204" pitchFamily="34" charset="0"/>
                <a:ea typeface="黑体" panose="02010609060101010101" pitchFamily="49" charset="-122"/>
                <a:cs typeface="Arial" panose="020B0604020202020204" pitchFamily="34" charset="0"/>
              </a:rPr>
              <a:t>fiatcoins</a:t>
            </a:r>
            <a:r>
              <a:rPr lang="en-US" sz="850" spc="20" dirty="0">
                <a:latin typeface="Arial" panose="020B0604020202020204" pitchFamily="34" charset="0"/>
                <a:ea typeface="黑体" panose="02010609060101010101" pitchFamily="49" charset="-122"/>
                <a:cs typeface="Arial" panose="020B0604020202020204" pitchFamily="34" charset="0"/>
              </a:rPr>
              <a:t> have zero or negligible fees for creation/redemption, the real value it provides issuers is the ability to aggregate users, amass data, and feed them into an ecosystem of ancillary products/services such as wallets, exchanges, etc. Just like in Web2.0, aggregation theory, for better or worse, may still be a winning </a:t>
            </a:r>
            <a:r>
              <a:rPr lang="en-US" sz="850" spc="20" dirty="0" smtClean="0">
                <a:latin typeface="Arial" panose="020B0604020202020204" pitchFamily="34" charset="0"/>
                <a:ea typeface="黑体" panose="02010609060101010101" pitchFamily="49" charset="-122"/>
                <a:cs typeface="Arial" panose="020B0604020202020204" pitchFamily="34" charset="0"/>
              </a:rPr>
              <a:t>strategy.</a:t>
            </a:r>
            <a:r>
              <a:rPr lang="en-US" altLang="zh-CN" sz="850" spc="20" baseline="40000" dirty="0" smtClean="0">
                <a:latin typeface="Arial" panose="020B0604020202020204" pitchFamily="34" charset="0"/>
                <a:ea typeface="黑体" panose="02010609060101010101" pitchFamily="49" charset="-122"/>
                <a:cs typeface="Arial" panose="020B0604020202020204" pitchFamily="34" charset="0"/>
              </a:rPr>
              <a:t>94</a:t>
            </a:r>
            <a:r>
              <a:rPr lang="en-US" sz="850" spc="20" dirty="0" smtClean="0">
                <a:latin typeface="Arial" panose="020B0604020202020204" pitchFamily="34" charset="0"/>
                <a:ea typeface="黑体" panose="02010609060101010101" pitchFamily="49" charset="-122"/>
                <a:cs typeface="Arial" panose="020B0604020202020204" pitchFamily="34" charset="0"/>
              </a:rPr>
              <a:t> With </a:t>
            </a:r>
            <a:r>
              <a:rPr lang="en-US" sz="850" spc="20" dirty="0">
                <a:latin typeface="Arial" panose="020B0604020202020204" pitchFamily="34" charset="0"/>
                <a:ea typeface="黑体" panose="02010609060101010101" pitchFamily="49" charset="-122"/>
                <a:cs typeface="Arial" panose="020B0604020202020204" pitchFamily="34" charset="0"/>
              </a:rPr>
              <a:t>this in mind, we may see a different sort of </a:t>
            </a:r>
            <a:r>
              <a:rPr lang="en-US" sz="850" spc="20" dirty="0" err="1">
                <a:latin typeface="Arial" panose="020B0604020202020204" pitchFamily="34" charset="0"/>
                <a:ea typeface="黑体" panose="02010609060101010101" pitchFamily="49" charset="-122"/>
                <a:cs typeface="Arial" panose="020B0604020202020204" pitchFamily="34" charset="0"/>
              </a:rPr>
              <a:t>centralised</a:t>
            </a:r>
            <a:r>
              <a:rPr lang="en-US" sz="850" spc="20" dirty="0">
                <a:latin typeface="Arial" panose="020B0604020202020204" pitchFamily="34" charset="0"/>
                <a:ea typeface="黑体" panose="02010609060101010101" pitchFamily="49" charset="-122"/>
                <a:cs typeface="Arial" panose="020B0604020202020204" pitchFamily="34" charset="0"/>
              </a:rPr>
              <a:t> issuer in 2019; already pervasively popular platforms, such as Facebook or </a:t>
            </a:r>
            <a:r>
              <a:rPr lang="en-US" sz="850" spc="20" dirty="0" smtClean="0">
                <a:latin typeface="Arial" panose="020B0604020202020204" pitchFamily="34" charset="0"/>
                <a:ea typeface="黑体" panose="02010609060101010101" pitchFamily="49" charset="-122"/>
                <a:cs typeface="Arial" panose="020B0604020202020204" pitchFamily="34" charset="0"/>
              </a:rPr>
              <a:t>Amazon.</a:t>
            </a:r>
            <a:r>
              <a:rPr lang="en-US" sz="850" spc="20" baseline="40000" dirty="0" smtClean="0">
                <a:latin typeface="Arial" panose="020B0604020202020204" pitchFamily="34" charset="0"/>
                <a:ea typeface="黑体" panose="02010609060101010101" pitchFamily="49" charset="-122"/>
                <a:cs typeface="Arial" panose="020B0604020202020204" pitchFamily="34" charset="0"/>
              </a:rPr>
              <a:t>95</a:t>
            </a:r>
            <a:endParaRPr lang="en-US" sz="850" spc="20" baseline="40000" dirty="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Secondly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r>
              <a:rPr lang="en-US" sz="850" spc="20" dirty="0" smtClean="0">
                <a:latin typeface="Arial" panose="020B0604020202020204" pitchFamily="34" charset="0"/>
                <a:ea typeface="黑体" panose="02010609060101010101" pitchFamily="49" charset="-122"/>
                <a:cs typeface="Arial" panose="020B0604020202020204" pitchFamily="34" charset="0"/>
              </a:rPr>
              <a:t> </a:t>
            </a:r>
            <a:r>
              <a:rPr lang="en-US" sz="850" spc="20" dirty="0">
                <a:latin typeface="Arial" panose="020B0604020202020204" pitchFamily="34" charset="0"/>
                <a:ea typeface="黑体" panose="02010609060101010101" pitchFamily="49" charset="-122"/>
                <a:cs typeface="Arial" panose="020B0604020202020204" pitchFamily="34" charset="0"/>
              </a:rPr>
              <a:t>pertaining only to the </a:t>
            </a:r>
            <a:r>
              <a:rPr lang="en-US" sz="850" spc="20" dirty="0" err="1">
                <a:latin typeface="Arial" panose="020B0604020202020204" pitchFamily="34" charset="0"/>
                <a:ea typeface="黑体" panose="02010609060101010101" pitchFamily="49" charset="-122"/>
                <a:cs typeface="Arial" panose="020B0604020202020204" pitchFamily="34" charset="0"/>
              </a:rPr>
              <a:t>decentralised</a:t>
            </a:r>
            <a:r>
              <a:rPr lang="en-US" sz="850" spc="20" dirty="0">
                <a:latin typeface="Arial" panose="020B0604020202020204" pitchFamily="34" charset="0"/>
                <a:ea typeface="黑体" panose="02010609060101010101" pitchFamily="49" charset="-122"/>
                <a:cs typeface="Arial" panose="020B0604020202020204" pitchFamily="34" charset="0"/>
              </a:rPr>
              <a:t> varieties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r>
              <a:rPr lang="en-US" sz="850" spc="20" dirty="0" smtClean="0">
                <a:latin typeface="Arial" panose="020B0604020202020204" pitchFamily="34" charset="0"/>
                <a:ea typeface="黑体" panose="02010609060101010101" pitchFamily="49" charset="-122"/>
                <a:cs typeface="Arial" panose="020B0604020202020204" pitchFamily="34" charset="0"/>
              </a:rPr>
              <a:t> </a:t>
            </a:r>
            <a:r>
              <a:rPr lang="en-US" sz="850" spc="20" dirty="0">
                <a:latin typeface="Arial" panose="020B0604020202020204" pitchFamily="34" charset="0"/>
                <a:ea typeface="黑体" panose="02010609060101010101" pitchFamily="49" charset="-122"/>
                <a:cs typeface="Arial" panose="020B0604020202020204" pitchFamily="34" charset="0"/>
              </a:rPr>
              <a:t>given its difficulty, a trustless </a:t>
            </a:r>
            <a:r>
              <a:rPr lang="en-US" sz="850" spc="20" dirty="0" err="1">
                <a:latin typeface="Arial" panose="020B0604020202020204" pitchFamily="34" charset="0"/>
                <a:ea typeface="黑体" panose="02010609060101010101" pitchFamily="49" charset="-122"/>
                <a:cs typeface="Arial" panose="020B0604020202020204" pitchFamily="34" charset="0"/>
              </a:rPr>
              <a:t>stablecoin</a:t>
            </a:r>
            <a:r>
              <a:rPr lang="en-US" sz="850" spc="20" dirty="0">
                <a:latin typeface="Arial" panose="020B0604020202020204" pitchFamily="34" charset="0"/>
                <a:ea typeface="黑体" panose="02010609060101010101" pitchFamily="49" charset="-122"/>
                <a:cs typeface="Arial" panose="020B0604020202020204" pitchFamily="34" charset="0"/>
              </a:rPr>
              <a:t> has near mythical meaning. Designing </a:t>
            </a:r>
            <a:r>
              <a:rPr lang="en-US" sz="850" spc="20" dirty="0" err="1">
                <a:latin typeface="Arial" panose="020B0604020202020204" pitchFamily="34" charset="0"/>
                <a:ea typeface="黑体" panose="02010609060101010101" pitchFamily="49" charset="-122"/>
                <a:cs typeface="Arial" panose="020B0604020202020204" pitchFamily="34" charset="0"/>
              </a:rPr>
              <a:t>decentralised</a:t>
            </a:r>
            <a:r>
              <a:rPr lang="en-US" sz="850" spc="20" dirty="0">
                <a:latin typeface="Arial" panose="020B0604020202020204" pitchFamily="34" charset="0"/>
                <a:ea typeface="黑体" panose="02010609060101010101" pitchFamily="49" charset="-122"/>
                <a:cs typeface="Arial" panose="020B0604020202020204" pitchFamily="34" charset="0"/>
              </a:rPr>
              <a:t> price-stable cryptocurrencies are hard problems, and there is no reason to believe that we will get it right the first or fiftieth time; the likelihood of any solution’s mid-to-long term success is probabilistically </a:t>
            </a:r>
            <a:r>
              <a:rPr lang="en-US" sz="850" spc="20" dirty="0" smtClean="0">
                <a:latin typeface="Arial" panose="020B0604020202020204" pitchFamily="34" charset="0"/>
                <a:ea typeface="黑体" panose="02010609060101010101" pitchFamily="49" charset="-122"/>
                <a:cs typeface="Arial" panose="020B0604020202020204" pitchFamily="34" charset="0"/>
              </a:rPr>
              <a:t>low.</a:t>
            </a:r>
            <a:r>
              <a:rPr lang="en-US" sz="850" spc="20" baseline="40000" dirty="0" smtClean="0">
                <a:latin typeface="Arial" panose="020B0604020202020204" pitchFamily="34" charset="0"/>
                <a:ea typeface="黑体" panose="02010609060101010101" pitchFamily="49" charset="-122"/>
                <a:cs typeface="Arial" panose="020B0604020202020204" pitchFamily="34" charset="0"/>
              </a:rPr>
              <a:t>96</a:t>
            </a:r>
            <a:endParaRPr lang="en-US" sz="850" spc="20" baseline="40000" dirty="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Finally, the greatest argument for more </a:t>
            </a:r>
            <a:r>
              <a:rPr lang="en-US" sz="850" spc="20" dirty="0" err="1">
                <a:latin typeface="Arial" panose="020B0604020202020204" pitchFamily="34" charset="0"/>
                <a:ea typeface="黑体" panose="02010609060101010101" pitchFamily="49" charset="-122"/>
                <a:cs typeface="Arial" panose="020B0604020202020204" pitchFamily="34" charset="0"/>
              </a:rPr>
              <a:t>stablecoins</a:t>
            </a:r>
            <a:r>
              <a:rPr lang="en-US" sz="850" spc="20" dirty="0">
                <a:latin typeface="Arial" panose="020B0604020202020204" pitchFamily="34" charset="0"/>
                <a:ea typeface="黑体" panose="02010609060101010101" pitchFamily="49" charset="-122"/>
                <a:cs typeface="Arial" panose="020B0604020202020204" pitchFamily="34" charset="0"/>
              </a:rPr>
              <a:t> is the same argument for more of anything related to building on </a:t>
            </a:r>
            <a:r>
              <a:rPr lang="en-US" sz="850" spc="20" dirty="0" err="1">
                <a:latin typeface="Arial" panose="020B0604020202020204" pitchFamily="34" charset="0"/>
                <a:ea typeface="黑体" panose="02010609060101010101" pitchFamily="49" charset="-122"/>
                <a:cs typeface="Arial" panose="020B0604020202020204" pitchFamily="34" charset="0"/>
              </a:rPr>
              <a:t>blockchains</a:t>
            </a:r>
            <a:r>
              <a:rPr lang="en-US" sz="850" spc="20" dirty="0">
                <a:latin typeface="Arial" panose="020B0604020202020204" pitchFamily="34" charset="0"/>
                <a:ea typeface="黑体" panose="02010609060101010101" pitchFamily="49" charset="-122"/>
                <a:cs typeface="Arial" panose="020B0604020202020204" pitchFamily="34" charset="0"/>
              </a:rPr>
              <a:t>: experimentation, especially with new forms of money. The unknown unknowns are plentiful, but the design space is much more fertile with stable units of value.</a:t>
            </a:r>
          </a:p>
        </p:txBody>
      </p:sp>
      <p:sp>
        <p:nvSpPr>
          <p:cNvPr id="7" name="object 3"/>
          <p:cNvSpPr txBox="1"/>
          <p:nvPr/>
        </p:nvSpPr>
        <p:spPr>
          <a:xfrm>
            <a:off x="1207321" y="3060700"/>
            <a:ext cx="2854800" cy="6404638"/>
          </a:xfrm>
          <a:prstGeom prst="rect">
            <a:avLst/>
          </a:prstGeom>
        </p:spPr>
        <p:txBody>
          <a:bodyPr vert="horz" wrap="square" lIns="0" tIns="12700" rIns="0" bIns="0" rtlCol="0">
            <a:spAutoFit/>
          </a:bodyPr>
          <a:lstStyle/>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The currencies we care about are the ones we see all around us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r>
              <a:rPr lang="en-US" sz="850" spc="20" dirty="0" smtClean="0">
                <a:latin typeface="Arial" panose="020B0604020202020204" pitchFamily="34" charset="0"/>
                <a:ea typeface="黑体" panose="02010609060101010101" pitchFamily="49" charset="-122"/>
                <a:cs typeface="Arial" panose="020B0604020202020204" pitchFamily="34" charset="0"/>
              </a:rPr>
              <a:t> </a:t>
            </a:r>
            <a:r>
              <a:rPr lang="en-US" sz="850" spc="20" dirty="0">
                <a:latin typeface="Arial" panose="020B0604020202020204" pitchFamily="34" charset="0"/>
                <a:ea typeface="黑体" panose="02010609060101010101" pitchFamily="49" charset="-122"/>
                <a:cs typeface="Arial" panose="020B0604020202020204" pitchFamily="34" charset="0"/>
              </a:rPr>
              <a:t>the ones that denominate our lives. Our affinity for any currency depends on its relative stability to however we buy, earn, and save. This, in turn, is derived from our peers, nation, and society at large feeling similarly confident and comfortable in the same. </a:t>
            </a: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Currency is the quantifier of our wealth and its purchasing power, and, crucially, rests on the reasonable expectation that tomorrow will not be too different than today. Failing to satisfy this credible commitment to straightforwardness simply precludes people from making rational decisions and </a:t>
            </a:r>
            <a:r>
              <a:rPr lang="en-US" sz="850" spc="20" dirty="0" smtClean="0">
                <a:latin typeface="Arial" panose="020B0604020202020204" pitchFamily="34" charset="0"/>
                <a:ea typeface="黑体" panose="02010609060101010101" pitchFamily="49" charset="-122"/>
                <a:cs typeface="Arial" panose="020B0604020202020204" pitchFamily="34" charset="0"/>
              </a:rPr>
              <a:t/>
            </a:r>
            <a:br>
              <a:rPr lang="en-US" sz="850" spc="20" dirty="0" smtClean="0">
                <a:latin typeface="Arial" panose="020B0604020202020204" pitchFamily="34" charset="0"/>
                <a:ea typeface="黑体" panose="02010609060101010101" pitchFamily="49" charset="-122"/>
                <a:cs typeface="Arial" panose="020B0604020202020204" pitchFamily="34" charset="0"/>
              </a:rPr>
            </a:br>
            <a:r>
              <a:rPr lang="en-US" sz="850" spc="20" dirty="0" smtClean="0">
                <a:latin typeface="Arial" panose="020B0604020202020204" pitchFamily="34" charset="0"/>
                <a:ea typeface="黑体" panose="02010609060101010101" pitchFamily="49" charset="-122"/>
                <a:cs typeface="Arial" panose="020B0604020202020204" pitchFamily="34" charset="0"/>
              </a:rPr>
              <a:t>long-term </a:t>
            </a:r>
            <a:r>
              <a:rPr lang="en-US" sz="850" spc="20" dirty="0">
                <a:latin typeface="Arial" panose="020B0604020202020204" pitchFamily="34" charset="0"/>
                <a:ea typeface="黑体" panose="02010609060101010101" pitchFamily="49" charset="-122"/>
                <a:cs typeface="Arial" panose="020B0604020202020204" pitchFamily="34" charset="0"/>
              </a:rPr>
              <a:t>investment. </a:t>
            </a: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In some sense, stable currencies are the equivalent of a commonly spoken language; compulsory for coordination and cooperation. </a:t>
            </a:r>
            <a:endParaRPr lang="en-US" sz="850" spc="20" dirty="0" smtClean="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What should be clear is that no matter the mechanism, confidence is the key ingredient in maintaining stability. The underlying means are of course important, but from a theoretical perspective, everyone’s belief that a </a:t>
            </a:r>
            <a:r>
              <a:rPr lang="en-US" sz="850" spc="20" dirty="0" err="1">
                <a:latin typeface="Arial" panose="020B0604020202020204" pitchFamily="34" charset="0"/>
                <a:ea typeface="黑体" panose="02010609060101010101" pitchFamily="49" charset="-122"/>
                <a:cs typeface="Arial" panose="020B0604020202020204" pitchFamily="34" charset="0"/>
              </a:rPr>
              <a:t>stablecoin</a:t>
            </a:r>
            <a:r>
              <a:rPr lang="en-US" sz="850" spc="20" dirty="0">
                <a:latin typeface="Arial" panose="020B0604020202020204" pitchFamily="34" charset="0"/>
                <a:ea typeface="黑体" panose="02010609060101010101" pitchFamily="49" charset="-122"/>
                <a:cs typeface="Arial" panose="020B0604020202020204" pitchFamily="34" charset="0"/>
              </a:rPr>
              <a:t> should be worth 1 USD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r>
              <a:rPr lang="en-US" sz="850" spc="20" dirty="0" smtClean="0">
                <a:latin typeface="Arial" panose="020B0604020202020204" pitchFamily="34" charset="0"/>
                <a:ea typeface="黑体" panose="02010609060101010101" pitchFamily="49" charset="-122"/>
                <a:cs typeface="Arial" panose="020B0604020202020204" pitchFamily="34" charset="0"/>
              </a:rPr>
              <a:t> </a:t>
            </a:r>
            <a:r>
              <a:rPr lang="en-US" sz="850" spc="20" dirty="0">
                <a:latin typeface="Arial" panose="020B0604020202020204" pitchFamily="34" charset="0"/>
                <a:ea typeface="黑体" panose="02010609060101010101" pitchFamily="49" charset="-122"/>
                <a:cs typeface="Arial" panose="020B0604020202020204" pitchFamily="34" charset="0"/>
              </a:rPr>
              <a:t>and their subsequent willingness to buy/sell/convert for 1 USD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r>
              <a:rPr lang="en-US" sz="850" spc="20" dirty="0" smtClean="0">
                <a:latin typeface="Arial" panose="020B0604020202020204" pitchFamily="34" charset="0"/>
                <a:ea typeface="黑体" panose="02010609060101010101" pitchFamily="49" charset="-122"/>
                <a:cs typeface="Arial" panose="020B0604020202020204" pitchFamily="34" charset="0"/>
              </a:rPr>
              <a:t> </a:t>
            </a:r>
            <a:r>
              <a:rPr lang="en-US" sz="850" spc="20" dirty="0">
                <a:latin typeface="Arial" panose="020B0604020202020204" pitchFamily="34" charset="0"/>
                <a:ea typeface="黑体" panose="02010609060101010101" pitchFamily="49" charset="-122"/>
                <a:cs typeface="Arial" panose="020B0604020202020204" pitchFamily="34" charset="0"/>
              </a:rPr>
              <a:t>is a sufficiently self-perpetuating phenomenon to keep it stable. In fact, confidence is what keeps fiat currencies ‘stable’ in the first place: confidence in monetary policy, or at least confidence in the credible commitment to pursue the policy that a central bank has </a:t>
            </a:r>
            <a:r>
              <a:rPr lang="en-US" sz="850" spc="20" dirty="0" err="1">
                <a:latin typeface="Arial" panose="020B0604020202020204" pitchFamily="34" charset="0"/>
                <a:ea typeface="黑体" panose="02010609060101010101" pitchFamily="49" charset="-122"/>
                <a:cs typeface="Arial" panose="020B0604020202020204" pitchFamily="34" charset="0"/>
              </a:rPr>
              <a:t>signalled</a:t>
            </a:r>
            <a:r>
              <a:rPr lang="en-US" sz="850" spc="20" dirty="0">
                <a:latin typeface="Arial" panose="020B0604020202020204" pitchFamily="34" charset="0"/>
                <a:ea typeface="黑体" panose="02010609060101010101" pitchFamily="49" charset="-122"/>
                <a:cs typeface="Arial" panose="020B0604020202020204" pitchFamily="34" charset="0"/>
              </a:rPr>
              <a:t>. </a:t>
            </a: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For </a:t>
            </a:r>
            <a:r>
              <a:rPr lang="en-US" sz="850" spc="20" dirty="0" err="1">
                <a:latin typeface="Arial" panose="020B0604020202020204" pitchFamily="34" charset="0"/>
                <a:ea typeface="黑体" panose="02010609060101010101" pitchFamily="49" charset="-122"/>
                <a:cs typeface="Arial" panose="020B0604020202020204" pitchFamily="34" charset="0"/>
              </a:rPr>
              <a:t>fiatcoins</a:t>
            </a:r>
            <a:r>
              <a:rPr lang="en-US" sz="850" spc="20" dirty="0">
                <a:latin typeface="Arial" panose="020B0604020202020204" pitchFamily="34" charset="0"/>
                <a:ea typeface="黑体" panose="02010609060101010101" pitchFamily="49" charset="-122"/>
                <a:cs typeface="Arial" panose="020B0604020202020204" pitchFamily="34" charset="0"/>
              </a:rPr>
              <a:t>, the confidence is most basically a testament that there is limited counterparty risk from the issuer (or the issuer’s banks). For the on-chain and algorithmic methods, it is mostly a testament to faith in the smart contracts and to users’ rationality and </a:t>
            </a:r>
            <a:r>
              <a:rPr lang="en-US" sz="850" spc="20" dirty="0" smtClean="0">
                <a:latin typeface="Arial" panose="020B0604020202020204" pitchFamily="34" charset="0"/>
                <a:ea typeface="黑体" panose="02010609060101010101" pitchFamily="49" charset="-122"/>
                <a:cs typeface="Arial" panose="020B0604020202020204" pitchFamily="34" charset="0"/>
              </a:rPr>
              <a:t/>
            </a:r>
            <a:br>
              <a:rPr lang="en-US" sz="850" spc="20" dirty="0" smtClean="0">
                <a:latin typeface="Arial" panose="020B0604020202020204" pitchFamily="34" charset="0"/>
                <a:ea typeface="黑体" panose="02010609060101010101" pitchFamily="49" charset="-122"/>
                <a:cs typeface="Arial" panose="020B0604020202020204" pitchFamily="34" charset="0"/>
              </a:rPr>
            </a:br>
            <a:r>
              <a:rPr lang="en-US" sz="850" spc="20" dirty="0" smtClean="0">
                <a:latin typeface="Arial" panose="020B0604020202020204" pitchFamily="34" charset="0"/>
                <a:ea typeface="黑体" panose="02010609060101010101" pitchFamily="49" charset="-122"/>
                <a:cs typeface="Arial" panose="020B0604020202020204" pitchFamily="34" charset="0"/>
              </a:rPr>
              <a:t>self-interest.</a:t>
            </a:r>
          </a:p>
          <a:p>
            <a:pPr marR="5080">
              <a:lnSpc>
                <a:spcPct val="112000"/>
              </a:lnSpc>
              <a:spcAft>
                <a:spcPts val="600"/>
              </a:spcAft>
            </a:pPr>
            <a:r>
              <a:rPr lang="en-US" altLang="zh-CN" sz="850" spc="20" dirty="0">
                <a:latin typeface="Arial" panose="020B0604020202020204" pitchFamily="34" charset="0"/>
                <a:ea typeface="黑体" panose="02010609060101010101" pitchFamily="49" charset="-122"/>
                <a:cs typeface="Arial" panose="020B0604020202020204" pitchFamily="34" charset="0"/>
              </a:rPr>
              <a:t>No matter the mechanism, it’s exceedingly important for these issuers or developers to take their roles and </a:t>
            </a:r>
            <a:r>
              <a:rPr lang="en-US" altLang="zh-CN" sz="850" spc="20" dirty="0" err="1">
                <a:latin typeface="Arial" panose="020B0604020202020204" pitchFamily="34" charset="0"/>
                <a:ea typeface="黑体" panose="02010609060101010101" pitchFamily="49" charset="-122"/>
                <a:cs typeface="Arial" panose="020B0604020202020204" pitchFamily="34" charset="0"/>
              </a:rPr>
              <a:t>stablecoins</a:t>
            </a:r>
            <a:r>
              <a:rPr lang="en-US" altLang="zh-CN" sz="850" spc="20" dirty="0">
                <a:latin typeface="Arial" panose="020B0604020202020204" pitchFamily="34" charset="0"/>
                <a:ea typeface="黑体" panose="02010609060101010101" pitchFamily="49" charset="-122"/>
                <a:cs typeface="Arial" panose="020B0604020202020204" pitchFamily="34" charset="0"/>
              </a:rPr>
              <a:t> seriously; these assets may hold users’ savings, not an allocation to long-shot speculation. Failure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 </a:t>
            </a:r>
            <a:r>
              <a:rPr lang="en-US" altLang="zh-CN" sz="850" spc="20" dirty="0">
                <a:latin typeface="Arial" panose="020B0604020202020204" pitchFamily="34" charset="0"/>
                <a:ea typeface="黑体" panose="02010609060101010101" pitchFamily="49" charset="-122"/>
                <a:cs typeface="Arial" panose="020B0604020202020204" pitchFamily="34" charset="0"/>
              </a:rPr>
              <a:t>be it fiduciary, legal, technical </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 </a:t>
            </a:r>
            <a:r>
              <a:rPr lang="en-US" altLang="zh-CN" sz="850" spc="20" dirty="0">
                <a:latin typeface="Arial" panose="020B0604020202020204" pitchFamily="34" charset="0"/>
                <a:ea typeface="黑体" panose="02010609060101010101" pitchFamily="49" charset="-122"/>
                <a:cs typeface="Arial" panose="020B0604020202020204" pitchFamily="34" charset="0"/>
              </a:rPr>
              <a:t>could have catastrophic repercussions for token holders and the </a:t>
            </a:r>
            <a:r>
              <a:rPr lang="en-US" altLang="zh-CN" sz="850" spc="20" dirty="0" err="1">
                <a:latin typeface="Arial" panose="020B0604020202020204" pitchFamily="34" charset="0"/>
                <a:ea typeface="黑体" panose="02010609060101010101" pitchFamily="49" charset="-122"/>
                <a:cs typeface="Arial" panose="020B0604020202020204" pitchFamily="34" charset="0"/>
              </a:rPr>
              <a:t>cryptoasset</a:t>
            </a:r>
            <a:r>
              <a:rPr lang="en-US" altLang="zh-CN" sz="850" spc="20" dirty="0">
                <a:latin typeface="Arial" panose="020B0604020202020204" pitchFamily="34" charset="0"/>
                <a:ea typeface="黑体" panose="02010609060101010101" pitchFamily="49" charset="-122"/>
                <a:cs typeface="Arial" panose="020B0604020202020204" pitchFamily="34" charset="0"/>
              </a:rPr>
              <a:t> industry at large</a:t>
            </a:r>
            <a:r>
              <a:rPr lang="en-US" altLang="zh-CN" sz="850" spc="20" dirty="0" smtClean="0">
                <a:latin typeface="Arial" panose="020B0604020202020204" pitchFamily="34" charset="0"/>
                <a:ea typeface="黑体" panose="02010609060101010101" pitchFamily="49" charset="-122"/>
                <a:cs typeface="Arial" panose="020B0604020202020204" pitchFamily="34" charset="0"/>
              </a:rPr>
              <a:t>.</a:t>
            </a:r>
            <a:endParaRPr lang="en-US" sz="850" spc="20" dirty="0">
              <a:latin typeface="Arial" panose="020B0604020202020204" pitchFamily="34" charset="0"/>
              <a:ea typeface="黑体" panose="02010609060101010101" pitchFamily="49" charset="-122"/>
              <a:cs typeface="Arial" panose="020B0604020202020204" pitchFamily="34" charset="0"/>
            </a:endParaRPr>
          </a:p>
        </p:txBody>
      </p:sp>
      <p:grpSp>
        <p:nvGrpSpPr>
          <p:cNvPr id="9" name="Group 10"/>
          <p:cNvGrpSpPr/>
          <p:nvPr/>
        </p:nvGrpSpPr>
        <p:grpSpPr>
          <a:xfrm>
            <a:off x="0" y="1546189"/>
            <a:ext cx="4095200" cy="772745"/>
            <a:chOff x="-75650" y="1383601"/>
            <a:chExt cx="4095200" cy="913765"/>
          </a:xfrm>
        </p:grpSpPr>
        <p:sp>
          <p:nvSpPr>
            <p:cNvPr id="10" name="object 3"/>
            <p:cNvSpPr/>
            <p:nvPr/>
          </p:nvSpPr>
          <p:spPr>
            <a:xfrm>
              <a:off x="-75650" y="1383601"/>
              <a:ext cx="4095200" cy="913765"/>
            </a:xfrm>
            <a:custGeom>
              <a:avLst/>
              <a:gdLst/>
              <a:ahLst/>
              <a:cxnLst/>
              <a:rect l="l" t="t" r="r" b="b"/>
              <a:pathLst>
                <a:path w="2423160" h="913764">
                  <a:moveTo>
                    <a:pt x="0" y="913599"/>
                  </a:moveTo>
                  <a:lnTo>
                    <a:pt x="2422728" y="913599"/>
                  </a:lnTo>
                  <a:lnTo>
                    <a:pt x="2422728" y="0"/>
                  </a:lnTo>
                  <a:lnTo>
                    <a:pt x="0" y="0"/>
                  </a:lnTo>
                  <a:lnTo>
                    <a:pt x="0" y="913599"/>
                  </a:lnTo>
                  <a:close/>
                </a:path>
              </a:pathLst>
            </a:custGeom>
            <a:solidFill>
              <a:srgbClr val="DC6900"/>
            </a:solidFill>
          </p:spPr>
          <p:txBody>
            <a:bodyPr wrap="square" lIns="0" tIns="0" rIns="0" bIns="0" rtlCol="0"/>
            <a:lstStyle/>
            <a:p>
              <a:endParaRPr/>
            </a:p>
          </p:txBody>
        </p:sp>
        <p:sp>
          <p:nvSpPr>
            <p:cNvPr id="11" name="object 7"/>
            <p:cNvSpPr txBox="1"/>
            <p:nvPr/>
          </p:nvSpPr>
          <p:spPr>
            <a:xfrm>
              <a:off x="122829" y="1480432"/>
              <a:ext cx="3896721" cy="734710"/>
            </a:xfrm>
            <a:prstGeom prst="rect">
              <a:avLst/>
            </a:prstGeom>
            <a:noFill/>
          </p:spPr>
          <p:txBody>
            <a:bodyPr vert="horz" wrap="square" lIns="0" tIns="31114" rIns="0" bIns="0" rtlCol="0">
              <a:spAutoFit/>
            </a:bodyPr>
            <a:lstStyle/>
            <a:p>
              <a:pPr marL="205104">
                <a:lnSpc>
                  <a:spcPts val="4555"/>
                </a:lnSpc>
                <a:spcBef>
                  <a:spcPts val="244"/>
                </a:spcBef>
              </a:pPr>
              <a:r>
                <a:rPr lang="en-US" sz="4300" spc="-5" dirty="0">
                  <a:solidFill>
                    <a:srgbClr val="FFFFFF"/>
                  </a:solidFill>
                  <a:latin typeface="ITC Charter Com"/>
                  <a:cs typeface="ITC Charter Com"/>
                </a:rPr>
                <a:t>7. Conclusion</a:t>
              </a:r>
              <a:endParaRPr sz="4300" dirty="0">
                <a:latin typeface="ITC Charter Com"/>
                <a:cs typeface="ITC Charter Com"/>
              </a:endParaRPr>
            </a:p>
          </p:txBody>
        </p:sp>
      </p:grpSp>
      <p:graphicFrame>
        <p:nvGraphicFramePr>
          <p:cNvPr id="12" name="Table 6"/>
          <p:cNvGraphicFramePr>
            <a:graphicFrameLocks noGrp="1"/>
          </p:cNvGraphicFramePr>
          <p:nvPr>
            <p:extLst>
              <p:ext uri="{D42A27DB-BD31-4B8C-83A1-F6EECF244321}">
                <p14:modId xmlns:p14="http://schemas.microsoft.com/office/powerpoint/2010/main" val="3361055159"/>
              </p:ext>
            </p:extLst>
          </p:nvPr>
        </p:nvGraphicFramePr>
        <p:xfrm>
          <a:off x="1189663" y="9563719"/>
          <a:ext cx="5931873" cy="605400"/>
        </p:xfrm>
        <a:graphic>
          <a:graphicData uri="http://schemas.openxmlformats.org/drawingml/2006/table">
            <a:tbl>
              <a:tblPr firstRow="1" bandRow="1">
                <a:tableStyleId>{5C22544A-7EE6-4342-B048-85BDC9FD1C3A}</a:tableStyleId>
              </a:tblPr>
              <a:tblGrid>
                <a:gridCol w="5931873">
                  <a:extLst>
                    <a:ext uri="{9D8B030D-6E8A-4147-A177-3AD203B41FA5}">
                      <a16:colId xmlns:a16="http://schemas.microsoft.com/office/drawing/2014/main" val="348707836"/>
                    </a:ext>
                  </a:extLst>
                </a:gridCol>
              </a:tblGrid>
              <a:tr h="386024">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700" b="0" i="0" baseline="40000" dirty="0" smtClean="0">
                          <a:solidFill>
                            <a:schemeClr val="accent1"/>
                          </a:solidFill>
                          <a:latin typeface="Arial" panose="020B0604020202020204" pitchFamily="34" charset="0"/>
                          <a:ea typeface="+mn-ea"/>
                          <a:cs typeface="Arial" panose="020B0604020202020204" pitchFamily="34" charset="0"/>
                        </a:rPr>
                        <a:t>94</a:t>
                      </a:r>
                      <a:r>
                        <a:rPr lang="en-US" altLang="zh-CN" sz="700" b="0" i="0" baseline="0" dirty="0" smtClean="0">
                          <a:solidFill>
                            <a:schemeClr val="accent1"/>
                          </a:solidFill>
                          <a:latin typeface="Arial" panose="020B0604020202020204" pitchFamily="34" charset="0"/>
                          <a:cs typeface="Arial" panose="020B0604020202020204" pitchFamily="34" charset="0"/>
                        </a:rPr>
                        <a:t> Thompson, Ben. "Aggregation Theory." </a:t>
                      </a:r>
                      <a:r>
                        <a:rPr lang="en-US" altLang="zh-CN" sz="700" b="0" i="0" baseline="0" dirty="0" err="1" smtClean="0">
                          <a:solidFill>
                            <a:schemeClr val="accent1"/>
                          </a:solidFill>
                          <a:latin typeface="Arial" panose="020B0604020202020204" pitchFamily="34" charset="0"/>
                          <a:cs typeface="Arial" panose="020B0604020202020204" pitchFamily="34" charset="0"/>
                        </a:rPr>
                        <a:t>Stratechery</a:t>
                      </a:r>
                      <a:r>
                        <a:rPr lang="en-US" altLang="zh-CN" sz="700" b="0" i="0" baseline="0" dirty="0" smtClean="0">
                          <a:solidFill>
                            <a:schemeClr val="accent1"/>
                          </a:solidFill>
                          <a:latin typeface="Arial" panose="020B0604020202020204" pitchFamily="34" charset="0"/>
                          <a:cs typeface="Arial" panose="020B0604020202020204" pitchFamily="34" charset="0"/>
                        </a:rPr>
                        <a:t> by Ben Thompson. July 21, 2015. Accessed December 8, 2018. </a:t>
                      </a:r>
                      <a:r>
                        <a:rPr lang="en-US" altLang="zh-CN" sz="700" b="0" i="0" baseline="0" dirty="0" smtClean="0">
                          <a:solidFill>
                            <a:schemeClr val="accent1"/>
                          </a:solidFill>
                          <a:latin typeface="Arial" panose="020B0604020202020204" pitchFamily="34" charset="0"/>
                          <a:cs typeface="Arial" panose="020B0604020202020204" pitchFamily="34" charset="0"/>
                          <a:hlinkClick r:id="rId3"/>
                        </a:rPr>
                        <a:t>https://stratechery.com/2015/aggregation-theory/</a:t>
                      </a:r>
                      <a:r>
                        <a:rPr lang="en-US" altLang="zh-CN" sz="700" b="0" i="0" baseline="0" dirty="0" smtClean="0">
                          <a:solidFill>
                            <a:schemeClr val="accent1"/>
                          </a:solidFill>
                          <a:latin typeface="Arial" panose="020B0604020202020204" pitchFamily="34" charset="0"/>
                          <a:cs typeface="Arial" panose="020B0604020202020204" pitchFamily="34"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95</a:t>
                      </a:r>
                      <a:r>
                        <a:rPr lang="en-US" sz="700" b="0" i="0" baseline="0" dirty="0" smtClean="0">
                          <a:solidFill>
                            <a:schemeClr val="accent1"/>
                          </a:solidFill>
                          <a:latin typeface="Arial" panose="020B0604020202020204" pitchFamily="34" charset="0"/>
                          <a:ea typeface="+mn-ea"/>
                          <a:cs typeface="Arial" panose="020B0604020202020204" pitchFamily="34" charset="0"/>
                        </a:rPr>
                        <a:t> </a:t>
                      </a:r>
                      <a:r>
                        <a:rPr lang="en-US" sz="700" b="0" i="0" baseline="0" dirty="0" err="1" smtClean="0">
                          <a:solidFill>
                            <a:schemeClr val="accent1"/>
                          </a:solidFill>
                          <a:latin typeface="Arial" panose="020B0604020202020204" pitchFamily="34" charset="0"/>
                          <a:ea typeface="+mn-ea"/>
                          <a:cs typeface="Arial" panose="020B0604020202020204" pitchFamily="34" charset="0"/>
                        </a:rPr>
                        <a:t>Chaparro</a:t>
                      </a:r>
                      <a:r>
                        <a:rPr lang="en-US" sz="700" b="0" i="0" baseline="0" dirty="0" smtClean="0">
                          <a:solidFill>
                            <a:schemeClr val="accent1"/>
                          </a:solidFill>
                          <a:latin typeface="Arial" panose="020B0604020202020204" pitchFamily="34" charset="0"/>
                          <a:ea typeface="+mn-ea"/>
                          <a:cs typeface="Arial" panose="020B0604020202020204" pitchFamily="34" charset="0"/>
                        </a:rPr>
                        <a:t>, Frank. FB </a:t>
                      </a:r>
                      <a:r>
                        <a:rPr lang="en-US" sz="700" b="0" i="0" baseline="0" dirty="0" err="1" smtClean="0">
                          <a:solidFill>
                            <a:schemeClr val="accent1"/>
                          </a:solidFill>
                          <a:latin typeface="Arial" panose="020B0604020202020204" pitchFamily="34" charset="0"/>
                          <a:ea typeface="+mn-ea"/>
                          <a:cs typeface="Arial" panose="020B0604020202020204" pitchFamily="34" charset="0"/>
                        </a:rPr>
                        <a:t>Stablecoin</a:t>
                      </a:r>
                      <a:r>
                        <a:rPr lang="en-US" sz="700" b="0" i="0" baseline="0" dirty="0" smtClean="0">
                          <a:solidFill>
                            <a:schemeClr val="accent1"/>
                          </a:solidFill>
                          <a:latin typeface="Arial" panose="020B0604020202020204" pitchFamily="34" charset="0"/>
                          <a:ea typeface="+mn-ea"/>
                          <a:cs typeface="Arial" panose="020B0604020202020204" pitchFamily="34" charset="0"/>
                        </a:rPr>
                        <a:t>. The Block. December 23, 2018. </a:t>
                      </a:r>
                      <a:r>
                        <a:rPr lang="en-US" sz="700" b="0" i="0" baseline="0" dirty="0" smtClean="0">
                          <a:solidFill>
                            <a:schemeClr val="accent1"/>
                          </a:solidFill>
                          <a:latin typeface="Arial" panose="020B0604020202020204" pitchFamily="34" charset="0"/>
                          <a:ea typeface="+mn-ea"/>
                          <a:cs typeface="Arial" panose="020B0604020202020204" pitchFamily="34" charset="0"/>
                          <a:hlinkClick r:id="rId4"/>
                        </a:rPr>
                        <a:t>https://www.theblockcrypto.com/2018/12/23/it-would-both-be-over-rated-and-under-rated-we-spoke-to-some-of-the-top-crypto-experts-about-facebooks-reported-stablecoin-heres-what-they-said/</a:t>
                      </a:r>
                      <a:endParaRPr lang="en-US" sz="700" b="0" i="0" baseline="0" dirty="0" smtClean="0">
                        <a:solidFill>
                          <a:schemeClr val="accent1"/>
                        </a:solidFill>
                        <a:latin typeface="Arial" panose="020B0604020202020204" pitchFamily="34" charset="0"/>
                        <a:ea typeface="+mn-ea"/>
                        <a:cs typeface="Arial" panose="020B0604020202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lang="en-US" sz="700" b="0" i="0" baseline="40000" dirty="0" smtClean="0">
                          <a:solidFill>
                            <a:schemeClr val="accent1"/>
                          </a:solidFill>
                          <a:latin typeface="Arial" panose="020B0604020202020204" pitchFamily="34" charset="0"/>
                          <a:ea typeface="+mn-ea"/>
                          <a:cs typeface="Arial" panose="020B0604020202020204" pitchFamily="34" charset="0"/>
                        </a:rPr>
                        <a:t>96</a:t>
                      </a:r>
                      <a:r>
                        <a:rPr lang="en-US" sz="700" b="0" i="0" baseline="0" dirty="0" smtClean="0">
                          <a:solidFill>
                            <a:schemeClr val="accent1"/>
                          </a:solidFill>
                          <a:latin typeface="Arial" panose="020B0604020202020204" pitchFamily="34" charset="0"/>
                          <a:ea typeface="+mn-ea"/>
                          <a:cs typeface="Arial" panose="020B0604020202020204" pitchFamily="34" charset="0"/>
                        </a:rPr>
                        <a:t> Problems. </a:t>
                      </a:r>
                      <a:r>
                        <a:rPr lang="en-US" sz="700" b="0" i="0" baseline="0" dirty="0" err="1" smtClean="0">
                          <a:solidFill>
                            <a:schemeClr val="accent1"/>
                          </a:solidFill>
                          <a:latin typeface="Arial" panose="020B0604020202020204" pitchFamily="34" charset="0"/>
                          <a:ea typeface="+mn-ea"/>
                          <a:cs typeface="Arial" panose="020B0604020202020204" pitchFamily="34" charset="0"/>
                        </a:rPr>
                        <a:t>Ethereum</a:t>
                      </a:r>
                      <a:r>
                        <a:rPr lang="en-US" sz="700" b="0" i="0" baseline="0" dirty="0" smtClean="0">
                          <a:solidFill>
                            <a:schemeClr val="accent1"/>
                          </a:solidFill>
                          <a:latin typeface="Arial" panose="020B0604020202020204" pitchFamily="34" charset="0"/>
                          <a:ea typeface="+mn-ea"/>
                          <a:cs typeface="Arial" panose="020B0604020202020204" pitchFamily="34" charset="0"/>
                        </a:rPr>
                        <a:t> Wiki. https://github.com/ethereum/wiki/wiki/Problems#10-stable-value-cryptoassets</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Tree>
    <p:extLst>
      <p:ext uri="{BB962C8B-B14F-4D97-AF65-F5344CB8AC3E}">
        <p14:creationId xmlns:p14="http://schemas.microsoft.com/office/powerpoint/2010/main" val="40697621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Picture 7">
            <a:extLst>
              <a:ext uri="{FF2B5EF4-FFF2-40B4-BE49-F238E27FC236}">
                <a16:creationId xmlns:a16="http://schemas.microsoft.com/office/drawing/2014/main" id="{C571B43E-7EFD-FC49-8203-0C37C621BF50}"/>
              </a:ext>
            </a:extLst>
          </p:cNvPr>
          <p:cNvPicPr>
            <a:picLocks noChangeAspect="1"/>
          </p:cNvPicPr>
          <p:nvPr/>
        </p:nvPicPr>
        <p:blipFill>
          <a:blip r:embed="rId2"/>
          <a:stretch>
            <a:fillRect/>
          </a:stretch>
        </p:blipFill>
        <p:spPr bwMode="gray">
          <a:xfrm>
            <a:off x="908049" y="8787666"/>
            <a:ext cx="1516535" cy="1251924"/>
          </a:xfrm>
          <a:prstGeom prst="rect">
            <a:avLst/>
          </a:prstGeom>
        </p:spPr>
      </p:pic>
      <p:sp>
        <p:nvSpPr>
          <p:cNvPr id="55" name="Shape 55"/>
          <p:cNvSpPr/>
          <p:nvPr/>
        </p:nvSpPr>
        <p:spPr>
          <a:xfrm>
            <a:off x="-3" y="2075934"/>
            <a:ext cx="745419" cy="8640000"/>
          </a:xfrm>
          <a:prstGeom prst="rect">
            <a:avLst/>
          </a:prstGeom>
          <a:solidFill>
            <a:schemeClr val="accent2"/>
          </a:solidFill>
          <a:ln w="12700">
            <a:miter lim="400000"/>
          </a:ln>
        </p:spPr>
        <p:txBody>
          <a:bodyPr lIns="45718" tIns="45718" rIns="45718" bIns="45718"/>
          <a:lstStyle/>
          <a:p>
            <a:endParaRPr/>
          </a:p>
        </p:txBody>
      </p:sp>
      <p:sp>
        <p:nvSpPr>
          <p:cNvPr id="56" name="Shape 56"/>
          <p:cNvSpPr/>
          <p:nvPr/>
        </p:nvSpPr>
        <p:spPr>
          <a:xfrm>
            <a:off x="1123949" y="10057035"/>
            <a:ext cx="6081939" cy="438582"/>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spAutoFit/>
          </a:bodyPr>
          <a:lstStyle/>
          <a:p>
            <a:pPr marR="5080">
              <a:spcBef>
                <a:spcPts val="900"/>
              </a:spcBef>
              <a:defRPr sz="700">
                <a:latin typeface="Arial"/>
                <a:ea typeface="Arial"/>
                <a:cs typeface="Arial"/>
                <a:sym typeface="Arial"/>
              </a:defRPr>
            </a:pPr>
            <a:r>
              <a:rPr dirty="0"/>
              <a:t>This content is for general information purposes only, and should not be used as a substitute for consultation with professional advisors.</a:t>
            </a:r>
          </a:p>
          <a:p>
            <a:pPr marR="5080">
              <a:spcBef>
                <a:spcPts val="900"/>
              </a:spcBef>
              <a:defRPr sz="700">
                <a:latin typeface="Arial"/>
                <a:ea typeface="Arial"/>
                <a:cs typeface="Arial"/>
                <a:sym typeface="Arial"/>
              </a:defRPr>
            </a:pPr>
            <a:r>
              <a:rPr dirty="0"/>
              <a:t>© 2019 PricewaterhouseCoopers Limited. All rights reserved. PwC refers to the Hong Kong member firm, and may sometimes refer to the PwC network. Each member firm is a separate legal entity. Please see www.pwc.com/structure for further details. HK-20190105-1-C1</a:t>
            </a:r>
          </a:p>
        </p:txBody>
      </p:sp>
      <p:sp>
        <p:nvSpPr>
          <p:cNvPr id="57" name="Shape 57"/>
          <p:cNvSpPr/>
          <p:nvPr/>
        </p:nvSpPr>
        <p:spPr>
          <a:xfrm>
            <a:off x="745412" y="-2"/>
            <a:ext cx="6814578" cy="2088296"/>
          </a:xfrm>
          <a:prstGeom prst="rect">
            <a:avLst/>
          </a:prstGeom>
          <a:solidFill>
            <a:srgbClr val="EB8C00"/>
          </a:solidFill>
          <a:ln w="12700">
            <a:miter lim="400000"/>
          </a:ln>
        </p:spPr>
        <p:txBody>
          <a:bodyPr lIns="45718" tIns="45718" rIns="45718" bIns="45718"/>
          <a:lstStyle/>
          <a:p>
            <a:endParaRPr/>
          </a:p>
        </p:txBody>
      </p:sp>
      <p:sp>
        <p:nvSpPr>
          <p:cNvPr id="58" name="Shape 58"/>
          <p:cNvSpPr/>
          <p:nvPr/>
        </p:nvSpPr>
        <p:spPr>
          <a:xfrm>
            <a:off x="-3" y="-1"/>
            <a:ext cx="745419" cy="2088003"/>
          </a:xfrm>
          <a:prstGeom prst="rect">
            <a:avLst/>
          </a:prstGeom>
          <a:solidFill>
            <a:srgbClr val="D04A02"/>
          </a:solidFill>
          <a:ln w="12700">
            <a:miter lim="400000"/>
          </a:ln>
        </p:spPr>
        <p:txBody>
          <a:bodyPr lIns="45718" tIns="45718" rIns="45718" bIns="45718"/>
          <a:lstStyle/>
          <a:p>
            <a:endParaRPr/>
          </a:p>
        </p:txBody>
      </p:sp>
      <p:sp>
        <p:nvSpPr>
          <p:cNvPr id="59" name="Shape 59"/>
          <p:cNvSpPr>
            <a:spLocks noGrp="1"/>
          </p:cNvSpPr>
          <p:nvPr>
            <p:ph type="title"/>
          </p:nvPr>
        </p:nvSpPr>
        <p:spPr>
          <a:xfrm>
            <a:off x="1123949" y="1207061"/>
            <a:ext cx="5908257" cy="515146"/>
          </a:xfrm>
          <a:prstGeom prst="rect">
            <a:avLst/>
          </a:prstGeom>
        </p:spPr>
        <p:txBody>
          <a:bodyPr/>
          <a:lstStyle>
            <a:lvl1pPr marR="5080" indent="12700">
              <a:lnSpc>
                <a:spcPts val="3200"/>
              </a:lnSpc>
              <a:spcBef>
                <a:spcPts val="700"/>
              </a:spcBef>
              <a:defRPr sz="3800" spc="-100">
                <a:latin typeface="Georgia"/>
                <a:ea typeface="Georgia"/>
                <a:cs typeface="Georgia"/>
                <a:sym typeface="Georgia"/>
              </a:defRPr>
            </a:lvl1pPr>
          </a:lstStyle>
          <a:p>
            <a:r>
              <a:t>Contacts</a:t>
            </a:r>
          </a:p>
        </p:txBody>
      </p:sp>
      <p:sp>
        <p:nvSpPr>
          <p:cNvPr id="63" name="Shape 63"/>
          <p:cNvSpPr/>
          <p:nvPr/>
        </p:nvSpPr>
        <p:spPr>
          <a:xfrm>
            <a:off x="1123949" y="2097158"/>
            <a:ext cx="5908257" cy="35741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marR="5080" indent="12700">
              <a:lnSpc>
                <a:spcPts val="3200"/>
              </a:lnSpc>
              <a:spcBef>
                <a:spcPts val="700"/>
              </a:spcBef>
              <a:defRPr sz="1200" spc="-15">
                <a:latin typeface="Arial"/>
                <a:ea typeface="Arial"/>
                <a:cs typeface="Arial"/>
                <a:sym typeface="Arial"/>
              </a:defRPr>
            </a:lvl1pPr>
          </a:lstStyle>
          <a:p>
            <a:r>
              <a:rPr dirty="0"/>
              <a:t>If you are interested in knowing more, please contact our team</a:t>
            </a:r>
          </a:p>
        </p:txBody>
      </p:sp>
      <p:grpSp>
        <p:nvGrpSpPr>
          <p:cNvPr id="85" name="Group 85"/>
          <p:cNvGrpSpPr/>
          <p:nvPr/>
        </p:nvGrpSpPr>
        <p:grpSpPr>
          <a:xfrm>
            <a:off x="1096002" y="6687989"/>
            <a:ext cx="2811710" cy="838688"/>
            <a:chOff x="104771" y="-3"/>
            <a:chExt cx="2811708" cy="838686"/>
          </a:xfrm>
        </p:grpSpPr>
        <p:grpSp>
          <p:nvGrpSpPr>
            <p:cNvPr id="83" name="Group 83"/>
            <p:cNvGrpSpPr/>
            <p:nvPr/>
          </p:nvGrpSpPr>
          <p:grpSpPr>
            <a:xfrm>
              <a:off x="104771" y="-3"/>
              <a:ext cx="2811708" cy="838686"/>
              <a:chOff x="104773" y="-1"/>
              <a:chExt cx="2811706" cy="838685"/>
            </a:xfrm>
          </p:grpSpPr>
          <p:pic>
            <p:nvPicPr>
              <p:cNvPr id="81" name="image6.png"/>
              <p:cNvPicPr>
                <a:picLocks noChangeAspect="1"/>
              </p:cNvPicPr>
              <p:nvPr/>
            </p:nvPicPr>
            <p:blipFill>
              <a:blip r:embed="rId3">
                <a:extLst/>
              </a:blip>
              <a:stretch>
                <a:fillRect/>
              </a:stretch>
            </p:blipFill>
            <p:spPr>
              <a:xfrm>
                <a:off x="2196470" y="58995"/>
                <a:ext cx="720009" cy="720014"/>
              </a:xfrm>
              <a:prstGeom prst="rect">
                <a:avLst/>
              </a:prstGeom>
              <a:ln w="12700" cap="flat">
                <a:noFill/>
                <a:miter lim="400000"/>
              </a:ln>
              <a:effectLst/>
            </p:spPr>
          </p:pic>
          <p:sp>
            <p:nvSpPr>
              <p:cNvPr id="82" name="Shape 82"/>
              <p:cNvSpPr/>
              <p:nvPr/>
            </p:nvSpPr>
            <p:spPr>
              <a:xfrm>
                <a:off x="104773" y="-1"/>
                <a:ext cx="2075825" cy="83868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dirty="0"/>
                  <a:t>Chun Yin Cheung </a:t>
                </a:r>
              </a:p>
              <a:p>
                <a:pPr>
                  <a:defRPr sz="900">
                    <a:solidFill>
                      <a:srgbClr val="2D2D2D"/>
                    </a:solidFill>
                    <a:latin typeface="Arial"/>
                    <a:ea typeface="Arial"/>
                    <a:cs typeface="Arial"/>
                    <a:sym typeface="Arial"/>
                  </a:defRPr>
                </a:pPr>
                <a:r>
                  <a:rPr dirty="0"/>
                  <a:t>Fintech, Cybersecurity &amp; Privacy, Partner</a:t>
                </a:r>
              </a:p>
              <a:p>
                <a:pPr>
                  <a:defRPr sz="900">
                    <a:solidFill>
                      <a:srgbClr val="2D2D2D"/>
                    </a:solidFill>
                    <a:latin typeface="Arial"/>
                    <a:ea typeface="Arial"/>
                    <a:cs typeface="Arial"/>
                    <a:sym typeface="Arial"/>
                  </a:defRPr>
                </a:pPr>
                <a:r>
                  <a:rPr lang="en-GB" altLang="zh-CN" dirty="0"/>
                  <a:t>PwC Hong Kong</a:t>
                </a:r>
                <a:r>
                  <a:rPr lang="en-GB" dirty="0"/>
                  <a:t> </a:t>
                </a:r>
              </a:p>
              <a:p>
                <a:pPr>
                  <a:spcBef>
                    <a:spcPts val="300"/>
                  </a:spcBef>
                  <a:defRPr sz="900">
                    <a:solidFill>
                      <a:srgbClr val="2D2D2D"/>
                    </a:solidFill>
                    <a:latin typeface="Arial"/>
                    <a:ea typeface="Arial"/>
                    <a:cs typeface="Arial"/>
                    <a:sym typeface="Arial"/>
                  </a:defRPr>
                </a:pPr>
                <a:r>
                  <a:rPr dirty="0" smtClean="0"/>
                  <a:t>Tel</a:t>
                </a:r>
                <a:r>
                  <a:rPr dirty="0"/>
                  <a:t>: +86 (21) 2323 3927 </a:t>
                </a:r>
              </a:p>
            </p:txBody>
          </p:sp>
        </p:grpSp>
        <p:pic>
          <p:nvPicPr>
            <p:cNvPr id="84" name="image3.png"/>
            <p:cNvPicPr>
              <a:picLocks noChangeAspect="1"/>
            </p:cNvPicPr>
            <p:nvPr/>
          </p:nvPicPr>
          <p:blipFill>
            <a:blip r:embed="rId4">
              <a:extLst/>
            </a:blip>
            <a:stretch>
              <a:fillRect/>
            </a:stretch>
          </p:blipFill>
          <p:spPr>
            <a:xfrm>
              <a:off x="2484467" y="346996"/>
              <a:ext cx="144006" cy="144007"/>
            </a:xfrm>
            <a:prstGeom prst="rect">
              <a:avLst/>
            </a:prstGeom>
            <a:ln w="12700" cap="flat">
              <a:noFill/>
              <a:miter lim="400000"/>
            </a:ln>
            <a:effectLst/>
          </p:spPr>
        </p:pic>
      </p:grpSp>
      <p:grpSp>
        <p:nvGrpSpPr>
          <p:cNvPr id="6" name="组合 5"/>
          <p:cNvGrpSpPr/>
          <p:nvPr/>
        </p:nvGrpSpPr>
        <p:grpSpPr>
          <a:xfrm>
            <a:off x="1086478" y="5700809"/>
            <a:ext cx="6040681" cy="862400"/>
            <a:chOff x="1086478" y="6276877"/>
            <a:chExt cx="6040681" cy="862400"/>
          </a:xfrm>
        </p:grpSpPr>
        <p:grpSp>
          <p:nvGrpSpPr>
            <p:cNvPr id="80" name="Group 80"/>
            <p:cNvGrpSpPr/>
            <p:nvPr/>
          </p:nvGrpSpPr>
          <p:grpSpPr>
            <a:xfrm>
              <a:off x="1086478" y="6276877"/>
              <a:ext cx="2821230" cy="862400"/>
              <a:chOff x="95246" y="-3"/>
              <a:chExt cx="2821229" cy="862399"/>
            </a:xfrm>
          </p:grpSpPr>
          <p:grpSp>
            <p:nvGrpSpPr>
              <p:cNvPr id="78" name="Group 78"/>
              <p:cNvGrpSpPr/>
              <p:nvPr/>
            </p:nvGrpSpPr>
            <p:grpSpPr>
              <a:xfrm>
                <a:off x="95246" y="-3"/>
                <a:ext cx="2821229" cy="862399"/>
                <a:chOff x="95248" y="-2"/>
                <a:chExt cx="2821228" cy="862398"/>
              </a:xfrm>
            </p:grpSpPr>
            <p:pic>
              <p:nvPicPr>
                <p:cNvPr id="76" name="image5.png"/>
                <p:cNvPicPr>
                  <a:picLocks noChangeAspect="1"/>
                </p:cNvPicPr>
                <p:nvPr/>
              </p:nvPicPr>
              <p:blipFill>
                <a:blip r:embed="rId5">
                  <a:extLst/>
                </a:blip>
                <a:stretch>
                  <a:fillRect/>
                </a:stretch>
              </p:blipFill>
              <p:spPr>
                <a:xfrm>
                  <a:off x="2196470" y="-2"/>
                  <a:ext cx="720006" cy="720013"/>
                </a:xfrm>
                <a:prstGeom prst="rect">
                  <a:avLst/>
                </a:prstGeom>
                <a:ln w="12700" cap="flat">
                  <a:noFill/>
                  <a:miter lim="400000"/>
                </a:ln>
                <a:effectLst/>
              </p:spPr>
            </p:pic>
            <p:sp>
              <p:nvSpPr>
                <p:cNvPr id="77" name="Shape 77"/>
                <p:cNvSpPr/>
                <p:nvPr/>
              </p:nvSpPr>
              <p:spPr>
                <a:xfrm>
                  <a:off x="95248" y="-2"/>
                  <a:ext cx="1961525" cy="86239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dirty="0"/>
                    <a:t>Duncan Fitzgerald </a:t>
                  </a:r>
                </a:p>
                <a:p>
                  <a:pPr>
                    <a:defRPr sz="900">
                      <a:solidFill>
                        <a:srgbClr val="2D2D2D"/>
                      </a:solidFill>
                      <a:latin typeface="Arial"/>
                      <a:ea typeface="Arial"/>
                      <a:cs typeface="Arial"/>
                      <a:sym typeface="Arial"/>
                    </a:defRPr>
                  </a:pPr>
                  <a:r>
                    <a:rPr dirty="0"/>
                    <a:t>Financial Services Lead, </a:t>
                  </a:r>
                  <a:br>
                    <a:rPr dirty="0"/>
                  </a:br>
                  <a:r>
                    <a:rPr dirty="0"/>
                    <a:t>Risk Assurance</a:t>
                  </a:r>
                </a:p>
                <a:p>
                  <a:pPr>
                    <a:defRPr sz="900">
                      <a:solidFill>
                        <a:srgbClr val="2D2D2D"/>
                      </a:solidFill>
                      <a:latin typeface="Arial"/>
                      <a:ea typeface="Arial"/>
                      <a:cs typeface="Arial"/>
                      <a:sym typeface="Arial"/>
                    </a:defRPr>
                  </a:pPr>
                  <a:r>
                    <a:rPr dirty="0"/>
                    <a:t>PwC Hong Kong</a:t>
                  </a:r>
                </a:p>
                <a:p>
                  <a:pPr>
                    <a:defRPr sz="900">
                      <a:solidFill>
                        <a:srgbClr val="2D2D2D"/>
                      </a:solidFill>
                      <a:latin typeface="Arial"/>
                      <a:ea typeface="Arial"/>
                      <a:cs typeface="Arial"/>
                      <a:sym typeface="Arial"/>
                    </a:defRPr>
                  </a:pPr>
                  <a:r>
                    <a:rPr dirty="0"/>
                    <a:t>Tel: +852 2289 1190</a:t>
                  </a:r>
                </a:p>
                <a:p>
                  <a:pPr>
                    <a:defRPr sz="900">
                      <a:solidFill>
                        <a:srgbClr val="2D2D2D"/>
                      </a:solidFill>
                      <a:latin typeface="Arial"/>
                      <a:ea typeface="Arial"/>
                      <a:cs typeface="Arial"/>
                      <a:sym typeface="Arial"/>
                    </a:defRPr>
                  </a:pPr>
                  <a:r>
                    <a:rPr dirty="0"/>
                    <a:t>duncan.fitzgerald@hk.pwc.com</a:t>
                  </a:r>
                </a:p>
              </p:txBody>
            </p:sp>
          </p:grpSp>
          <p:pic>
            <p:nvPicPr>
              <p:cNvPr id="79" name="image3.png"/>
              <p:cNvPicPr>
                <a:picLocks noChangeAspect="1"/>
              </p:cNvPicPr>
              <p:nvPr/>
            </p:nvPicPr>
            <p:blipFill>
              <a:blip r:embed="rId4">
                <a:extLst/>
              </a:blip>
              <a:stretch>
                <a:fillRect/>
              </a:stretch>
            </p:blipFill>
            <p:spPr>
              <a:xfrm>
                <a:off x="2484465" y="288001"/>
                <a:ext cx="144005" cy="144006"/>
              </a:xfrm>
              <a:prstGeom prst="rect">
                <a:avLst/>
              </a:prstGeom>
              <a:ln w="12700" cap="flat">
                <a:noFill/>
                <a:miter lim="400000"/>
              </a:ln>
              <a:effectLst/>
            </p:spPr>
          </p:pic>
        </p:grpSp>
        <p:grpSp>
          <p:nvGrpSpPr>
            <p:cNvPr id="89" name="Group 89"/>
            <p:cNvGrpSpPr/>
            <p:nvPr/>
          </p:nvGrpSpPr>
          <p:grpSpPr>
            <a:xfrm>
              <a:off x="4196710" y="6276877"/>
              <a:ext cx="2930449" cy="720013"/>
              <a:chOff x="104774" y="-2"/>
              <a:chExt cx="2930447" cy="720012"/>
            </a:xfrm>
          </p:grpSpPr>
          <p:pic>
            <p:nvPicPr>
              <p:cNvPr id="86" name="image7.png"/>
              <p:cNvPicPr>
                <a:picLocks noChangeAspect="1"/>
              </p:cNvPicPr>
              <p:nvPr/>
            </p:nvPicPr>
            <p:blipFill>
              <a:blip r:embed="rId6">
                <a:extLst/>
              </a:blip>
              <a:stretch>
                <a:fillRect/>
              </a:stretch>
            </p:blipFill>
            <p:spPr>
              <a:xfrm>
                <a:off x="2315214" y="-2"/>
                <a:ext cx="720007" cy="720012"/>
              </a:xfrm>
              <a:prstGeom prst="rect">
                <a:avLst/>
              </a:prstGeom>
              <a:ln w="12700" cap="flat">
                <a:noFill/>
                <a:miter lim="400000"/>
              </a:ln>
              <a:effectLst/>
            </p:spPr>
          </p:pic>
          <p:sp>
            <p:nvSpPr>
              <p:cNvPr id="87" name="Shape 87"/>
              <p:cNvSpPr/>
              <p:nvPr/>
            </p:nvSpPr>
            <p:spPr>
              <a:xfrm>
                <a:off x="104774" y="0"/>
                <a:ext cx="1896119" cy="60015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sz="1000" dirty="0">
                    <a:solidFill>
                      <a:srgbClr val="D04A02"/>
                    </a:solidFill>
                    <a:latin typeface="Arial"/>
                    <a:ea typeface="Arial"/>
                    <a:cs typeface="Arial"/>
                  </a:rPr>
                  <a:t>Terence Lam</a:t>
                </a: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Advisor, </a:t>
                </a:r>
                <a:r>
                  <a:rPr sz="900" dirty="0" err="1">
                    <a:solidFill>
                      <a:srgbClr val="2D2D2D"/>
                    </a:solidFill>
                    <a:latin typeface="Arial"/>
                    <a:ea typeface="Arial"/>
                    <a:cs typeface="Arial"/>
                  </a:rPr>
                  <a:t>Loopring</a:t>
                </a:r>
                <a:endParaRPr sz="900" dirty="0">
                  <a:solidFill>
                    <a:srgbClr val="2D2D2D"/>
                  </a:solidFill>
                  <a:latin typeface="Arial"/>
                  <a:ea typeface="Arial"/>
                  <a:cs typeface="Arial"/>
                </a:endParaRP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terence@loopnest.io</a:t>
                </a:r>
              </a:p>
            </p:txBody>
          </p:sp>
          <p:pic>
            <p:nvPicPr>
              <p:cNvPr id="88" name="image3.png"/>
              <p:cNvPicPr>
                <a:picLocks noChangeAspect="1"/>
              </p:cNvPicPr>
              <p:nvPr/>
            </p:nvPicPr>
            <p:blipFill>
              <a:blip r:embed="rId4">
                <a:extLst/>
              </a:blip>
              <a:stretch>
                <a:fillRect/>
              </a:stretch>
            </p:blipFill>
            <p:spPr>
              <a:xfrm>
                <a:off x="2603214" y="288000"/>
                <a:ext cx="144005" cy="144007"/>
              </a:xfrm>
              <a:prstGeom prst="rect">
                <a:avLst/>
              </a:prstGeom>
              <a:ln w="12700" cap="flat">
                <a:noFill/>
                <a:miter lim="400000"/>
              </a:ln>
              <a:effectLst/>
            </p:spPr>
          </p:pic>
        </p:grpSp>
      </p:grpSp>
      <p:grpSp>
        <p:nvGrpSpPr>
          <p:cNvPr id="5" name="组合 4"/>
          <p:cNvGrpSpPr/>
          <p:nvPr/>
        </p:nvGrpSpPr>
        <p:grpSpPr>
          <a:xfrm>
            <a:off x="1096001" y="4660400"/>
            <a:ext cx="6123324" cy="915631"/>
            <a:chOff x="1096001" y="5021825"/>
            <a:chExt cx="6123324" cy="915631"/>
          </a:xfrm>
        </p:grpSpPr>
        <p:grpSp>
          <p:nvGrpSpPr>
            <p:cNvPr id="75" name="Group 75"/>
            <p:cNvGrpSpPr/>
            <p:nvPr/>
          </p:nvGrpSpPr>
          <p:grpSpPr>
            <a:xfrm>
              <a:off x="1096001" y="5021825"/>
              <a:ext cx="2811711" cy="915631"/>
              <a:chOff x="104771" y="-5"/>
              <a:chExt cx="2811709" cy="915629"/>
            </a:xfrm>
          </p:grpSpPr>
          <p:grpSp>
            <p:nvGrpSpPr>
              <p:cNvPr id="73" name="Group 73"/>
              <p:cNvGrpSpPr/>
              <p:nvPr/>
            </p:nvGrpSpPr>
            <p:grpSpPr>
              <a:xfrm>
                <a:off x="104771" y="-5"/>
                <a:ext cx="2811709" cy="915629"/>
                <a:chOff x="104773" y="-3"/>
                <a:chExt cx="2811707" cy="915628"/>
              </a:xfrm>
            </p:grpSpPr>
            <p:pic>
              <p:nvPicPr>
                <p:cNvPr id="71" name="image4.png"/>
                <p:cNvPicPr>
                  <a:picLocks noChangeAspect="1"/>
                </p:cNvPicPr>
                <p:nvPr/>
              </p:nvPicPr>
              <p:blipFill>
                <a:blip r:embed="rId7">
                  <a:extLst/>
                </a:blip>
                <a:stretch>
                  <a:fillRect/>
                </a:stretch>
              </p:blipFill>
              <p:spPr>
                <a:xfrm>
                  <a:off x="2196473" y="-2"/>
                  <a:ext cx="720007" cy="720011"/>
                </a:xfrm>
                <a:prstGeom prst="rect">
                  <a:avLst/>
                </a:prstGeom>
                <a:ln w="12700" cap="flat">
                  <a:noFill/>
                  <a:miter lim="400000"/>
                </a:ln>
                <a:effectLst/>
              </p:spPr>
            </p:pic>
            <p:sp>
              <p:nvSpPr>
                <p:cNvPr id="72" name="Shape 72"/>
                <p:cNvSpPr/>
                <p:nvPr/>
              </p:nvSpPr>
              <p:spPr>
                <a:xfrm>
                  <a:off x="104773" y="-3"/>
                  <a:ext cx="2056777" cy="91562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dirty="0"/>
                    <a:t>Henri </a:t>
                  </a:r>
                  <a:r>
                    <a:rPr dirty="0" err="1"/>
                    <a:t>Arslanian</a:t>
                  </a:r>
                  <a:r>
                    <a:rPr dirty="0"/>
                    <a:t> </a:t>
                  </a:r>
                </a:p>
                <a:p>
                  <a:pPr>
                    <a:spcBef>
                      <a:spcPts val="300"/>
                    </a:spcBef>
                    <a:defRPr sz="900">
                      <a:solidFill>
                        <a:srgbClr val="2D2D2D"/>
                      </a:solidFill>
                      <a:latin typeface="Arial"/>
                      <a:ea typeface="Arial"/>
                      <a:cs typeface="Arial"/>
                      <a:sym typeface="Arial"/>
                    </a:defRPr>
                  </a:pPr>
                  <a:r>
                    <a:rPr dirty="0" err="1"/>
                    <a:t>FinTech</a:t>
                  </a:r>
                  <a:r>
                    <a:rPr dirty="0"/>
                    <a:t> &amp; Crypto Lead, China/HK </a:t>
                  </a:r>
                  <a:r>
                    <a:rPr lang="en-US" dirty="0" smtClean="0"/>
                    <a:t/>
                  </a:r>
                  <a:br>
                    <a:rPr lang="en-US" dirty="0" smtClean="0"/>
                  </a:br>
                  <a:r>
                    <a:rPr dirty="0" smtClean="0"/>
                    <a:t>and </a:t>
                  </a:r>
                  <a:r>
                    <a:rPr dirty="0"/>
                    <a:t>U.S. Liaison, PwC China </a:t>
                  </a:r>
                </a:p>
                <a:p>
                  <a:pPr>
                    <a:spcBef>
                      <a:spcPts val="300"/>
                    </a:spcBef>
                    <a:defRPr sz="900">
                      <a:solidFill>
                        <a:srgbClr val="2D2D2D"/>
                      </a:solidFill>
                      <a:latin typeface="Arial"/>
                      <a:ea typeface="Arial"/>
                      <a:cs typeface="Arial"/>
                      <a:sym typeface="Arial"/>
                    </a:defRPr>
                  </a:pPr>
                  <a:r>
                    <a:rPr dirty="0"/>
                    <a:t>Tel: +852 2289 2490 </a:t>
                  </a:r>
                </a:p>
                <a:p>
                  <a:pPr>
                    <a:spcBef>
                      <a:spcPts val="300"/>
                    </a:spcBef>
                    <a:defRPr sz="900">
                      <a:solidFill>
                        <a:srgbClr val="2D2D2D"/>
                      </a:solidFill>
                      <a:latin typeface="Arial"/>
                      <a:ea typeface="Arial"/>
                      <a:cs typeface="Arial"/>
                      <a:sym typeface="Arial"/>
                    </a:defRPr>
                  </a:pPr>
                  <a:r>
                    <a:rPr dirty="0"/>
                    <a:t>henri.arslanian@hk.pwc.com</a:t>
                  </a:r>
                </a:p>
              </p:txBody>
            </p:sp>
          </p:grpSp>
          <p:pic>
            <p:nvPicPr>
              <p:cNvPr id="74" name="image3.png"/>
              <p:cNvPicPr>
                <a:picLocks noChangeAspect="1"/>
              </p:cNvPicPr>
              <p:nvPr/>
            </p:nvPicPr>
            <p:blipFill>
              <a:blip r:embed="rId4">
                <a:extLst/>
              </a:blip>
              <a:stretch>
                <a:fillRect/>
              </a:stretch>
            </p:blipFill>
            <p:spPr>
              <a:xfrm>
                <a:off x="2484468" y="288000"/>
                <a:ext cx="144005" cy="144006"/>
              </a:xfrm>
              <a:prstGeom prst="rect">
                <a:avLst/>
              </a:prstGeom>
              <a:ln w="12700" cap="flat">
                <a:noFill/>
                <a:miter lim="400000"/>
              </a:ln>
              <a:effectLst/>
            </p:spPr>
          </p:pic>
        </p:grpSp>
        <p:grpSp>
          <p:nvGrpSpPr>
            <p:cNvPr id="93" name="Group 93"/>
            <p:cNvGrpSpPr/>
            <p:nvPr/>
          </p:nvGrpSpPr>
          <p:grpSpPr>
            <a:xfrm>
              <a:off x="4196711" y="5021825"/>
              <a:ext cx="3022614" cy="777133"/>
              <a:chOff x="104773" y="-1"/>
              <a:chExt cx="3022612" cy="777131"/>
            </a:xfrm>
          </p:grpSpPr>
          <p:pic>
            <p:nvPicPr>
              <p:cNvPr id="90" name="image8.png"/>
              <p:cNvPicPr>
                <a:picLocks noChangeAspect="1"/>
              </p:cNvPicPr>
              <p:nvPr/>
            </p:nvPicPr>
            <p:blipFill>
              <a:blip r:embed="rId8">
                <a:extLst/>
              </a:blip>
              <a:stretch>
                <a:fillRect/>
              </a:stretch>
            </p:blipFill>
            <p:spPr>
              <a:xfrm>
                <a:off x="2315213" y="-1"/>
                <a:ext cx="720007" cy="720012"/>
              </a:xfrm>
              <a:prstGeom prst="rect">
                <a:avLst/>
              </a:prstGeom>
              <a:ln w="12700" cap="flat">
                <a:noFill/>
                <a:miter lim="400000"/>
              </a:ln>
              <a:effectLst/>
            </p:spPr>
          </p:pic>
          <p:sp>
            <p:nvSpPr>
              <p:cNvPr id="91" name="Shape 91"/>
              <p:cNvSpPr/>
              <p:nvPr/>
            </p:nvSpPr>
            <p:spPr>
              <a:xfrm>
                <a:off x="104773" y="0"/>
                <a:ext cx="3022612" cy="7771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sz="1000" dirty="0">
                    <a:solidFill>
                      <a:srgbClr val="D04A02"/>
                    </a:solidFill>
                    <a:latin typeface="Arial"/>
                    <a:ea typeface="Arial"/>
                    <a:cs typeface="Arial"/>
                  </a:rPr>
                  <a:t>Matthew Finestone </a:t>
                </a: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Director</a:t>
                </a:r>
                <a:r>
                  <a:rPr lang="en-CA" sz="900" dirty="0">
                    <a:solidFill>
                      <a:srgbClr val="2D2D2D"/>
                    </a:solidFill>
                    <a:latin typeface="Arial"/>
                    <a:ea typeface="Arial"/>
                    <a:cs typeface="Arial"/>
                  </a:rPr>
                  <a:t>,</a:t>
                </a:r>
                <a:r>
                  <a:rPr sz="900" dirty="0">
                    <a:solidFill>
                      <a:srgbClr val="2D2D2D"/>
                    </a:solidFill>
                    <a:latin typeface="Arial"/>
                    <a:ea typeface="Arial"/>
                    <a:cs typeface="Arial"/>
                  </a:rPr>
                  <a:t> Business De</a:t>
                </a:r>
                <a:r>
                  <a:rPr lang="en-CA" sz="900" dirty="0" err="1">
                    <a:solidFill>
                      <a:srgbClr val="2D2D2D"/>
                    </a:solidFill>
                    <a:latin typeface="Arial"/>
                    <a:ea typeface="Arial"/>
                    <a:cs typeface="Arial"/>
                  </a:rPr>
                  <a:t>velopment</a:t>
                </a:r>
                <a:r>
                  <a:rPr sz="900" dirty="0">
                    <a:solidFill>
                      <a:srgbClr val="2D2D2D"/>
                    </a:solidFill>
                    <a:latin typeface="Arial"/>
                    <a:ea typeface="Arial"/>
                    <a:cs typeface="Arial"/>
                  </a:rPr>
                  <a:t>,</a:t>
                </a:r>
                <a:endParaRPr lang="en-CA" sz="900" dirty="0">
                  <a:solidFill>
                    <a:srgbClr val="2D2D2D"/>
                  </a:solidFill>
                  <a:latin typeface="Arial"/>
                  <a:ea typeface="Arial"/>
                  <a:cs typeface="Arial"/>
                </a:endParaRP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Loopring</a:t>
                </a: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matthew@loopring.org</a:t>
                </a:r>
              </a:p>
            </p:txBody>
          </p:sp>
          <p:pic>
            <p:nvPicPr>
              <p:cNvPr id="92" name="image3.png"/>
              <p:cNvPicPr>
                <a:picLocks noChangeAspect="1"/>
              </p:cNvPicPr>
              <p:nvPr/>
            </p:nvPicPr>
            <p:blipFill>
              <a:blip r:embed="rId4">
                <a:extLst/>
              </a:blip>
              <a:stretch>
                <a:fillRect/>
              </a:stretch>
            </p:blipFill>
            <p:spPr>
              <a:xfrm>
                <a:off x="2603213" y="288000"/>
                <a:ext cx="144005" cy="144008"/>
              </a:xfrm>
              <a:prstGeom prst="rect">
                <a:avLst/>
              </a:prstGeom>
              <a:ln w="12700" cap="flat">
                <a:noFill/>
                <a:miter lim="400000"/>
              </a:ln>
              <a:effectLst/>
            </p:spPr>
          </p:pic>
        </p:grpSp>
      </p:grpSp>
      <p:grpSp>
        <p:nvGrpSpPr>
          <p:cNvPr id="4" name="组合 3"/>
          <p:cNvGrpSpPr/>
          <p:nvPr/>
        </p:nvGrpSpPr>
        <p:grpSpPr>
          <a:xfrm>
            <a:off x="1096001" y="3815608"/>
            <a:ext cx="6031158" cy="720014"/>
            <a:chOff x="1096001" y="3992151"/>
            <a:chExt cx="6031158" cy="720014"/>
          </a:xfrm>
        </p:grpSpPr>
        <p:grpSp>
          <p:nvGrpSpPr>
            <p:cNvPr id="70" name="Group 70"/>
            <p:cNvGrpSpPr/>
            <p:nvPr/>
          </p:nvGrpSpPr>
          <p:grpSpPr>
            <a:xfrm>
              <a:off x="1096001" y="3992151"/>
              <a:ext cx="2802186" cy="720014"/>
              <a:chOff x="104771" y="-3"/>
              <a:chExt cx="2802184" cy="720013"/>
            </a:xfrm>
          </p:grpSpPr>
          <p:grpSp>
            <p:nvGrpSpPr>
              <p:cNvPr id="68" name="Group 68"/>
              <p:cNvGrpSpPr/>
              <p:nvPr/>
            </p:nvGrpSpPr>
            <p:grpSpPr>
              <a:xfrm>
                <a:off x="104771" y="-3"/>
                <a:ext cx="2802184" cy="720013"/>
                <a:chOff x="104773" y="-1"/>
                <a:chExt cx="2802182" cy="720012"/>
              </a:xfrm>
            </p:grpSpPr>
            <p:pic>
              <p:nvPicPr>
                <p:cNvPr id="66" name="image2.png"/>
                <p:cNvPicPr>
                  <a:picLocks noChangeAspect="1"/>
                </p:cNvPicPr>
                <p:nvPr/>
              </p:nvPicPr>
              <p:blipFill>
                <a:blip r:embed="rId9">
                  <a:extLst/>
                </a:blip>
                <a:stretch>
                  <a:fillRect/>
                </a:stretch>
              </p:blipFill>
              <p:spPr>
                <a:xfrm>
                  <a:off x="2186948" y="-1"/>
                  <a:ext cx="720007" cy="720012"/>
                </a:xfrm>
                <a:prstGeom prst="rect">
                  <a:avLst/>
                </a:prstGeom>
                <a:ln w="12700" cap="flat">
                  <a:noFill/>
                  <a:miter lim="400000"/>
                </a:ln>
                <a:effectLst/>
              </p:spPr>
            </p:pic>
            <p:sp>
              <p:nvSpPr>
                <p:cNvPr id="67" name="Shape 67"/>
                <p:cNvSpPr/>
                <p:nvPr/>
              </p:nvSpPr>
              <p:spPr>
                <a:xfrm>
                  <a:off x="104773" y="-1"/>
                  <a:ext cx="2056777" cy="70018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dirty="0"/>
                    <a:t>William Gee </a:t>
                  </a:r>
                </a:p>
                <a:p>
                  <a:pPr>
                    <a:spcBef>
                      <a:spcPts val="300"/>
                    </a:spcBef>
                    <a:defRPr sz="900">
                      <a:solidFill>
                        <a:srgbClr val="2D2D2D"/>
                      </a:solidFill>
                      <a:latin typeface="Arial"/>
                      <a:ea typeface="Arial"/>
                      <a:cs typeface="Arial"/>
                      <a:sym typeface="Arial"/>
                    </a:defRPr>
                  </a:pPr>
                  <a:r>
                    <a:rPr dirty="0"/>
                    <a:t>Innovation and Disruption Leader, Risk Assurance      </a:t>
                  </a:r>
                  <a:br>
                    <a:rPr dirty="0"/>
                  </a:br>
                  <a:r>
                    <a:rPr dirty="0"/>
                    <a:t>PwC </a:t>
                  </a:r>
                  <a:r>
                    <a:rPr dirty="0" smtClean="0"/>
                    <a:t>China</a:t>
                  </a:r>
                  <a:r>
                    <a:rPr lang="en-US" dirty="0" smtClean="0"/>
                    <a:t> and </a:t>
                  </a:r>
                  <a:r>
                    <a:rPr lang="en-US" dirty="0" err="1" smtClean="0"/>
                    <a:t>Hongkong</a:t>
                  </a:r>
                  <a:endParaRPr dirty="0"/>
                </a:p>
              </p:txBody>
            </p:sp>
          </p:grpSp>
          <p:pic>
            <p:nvPicPr>
              <p:cNvPr id="69" name="image3.png"/>
              <p:cNvPicPr>
                <a:picLocks noChangeAspect="1"/>
              </p:cNvPicPr>
              <p:nvPr/>
            </p:nvPicPr>
            <p:blipFill>
              <a:blip r:embed="rId4">
                <a:extLst/>
              </a:blip>
              <a:stretch>
                <a:fillRect/>
              </a:stretch>
            </p:blipFill>
            <p:spPr>
              <a:xfrm>
                <a:off x="2474943" y="288001"/>
                <a:ext cx="144005" cy="144005"/>
              </a:xfrm>
              <a:prstGeom prst="rect">
                <a:avLst/>
              </a:prstGeom>
              <a:ln w="12700" cap="flat">
                <a:noFill/>
                <a:miter lim="400000"/>
              </a:ln>
              <a:effectLst/>
            </p:spPr>
          </p:pic>
        </p:grpSp>
        <p:grpSp>
          <p:nvGrpSpPr>
            <p:cNvPr id="97" name="Group 97"/>
            <p:cNvGrpSpPr/>
            <p:nvPr/>
          </p:nvGrpSpPr>
          <p:grpSpPr>
            <a:xfrm>
              <a:off x="4206235" y="3992151"/>
              <a:ext cx="2920924" cy="720013"/>
              <a:chOff x="114298" y="-2"/>
              <a:chExt cx="2920923" cy="720012"/>
            </a:xfrm>
          </p:grpSpPr>
          <p:pic>
            <p:nvPicPr>
              <p:cNvPr id="94" name="image9.png"/>
              <p:cNvPicPr>
                <a:picLocks noChangeAspect="1"/>
              </p:cNvPicPr>
              <p:nvPr/>
            </p:nvPicPr>
            <p:blipFill>
              <a:blip r:embed="rId10">
                <a:extLst/>
              </a:blip>
              <a:stretch>
                <a:fillRect/>
              </a:stretch>
            </p:blipFill>
            <p:spPr>
              <a:xfrm>
                <a:off x="2315213" y="-2"/>
                <a:ext cx="720008" cy="720012"/>
              </a:xfrm>
              <a:prstGeom prst="rect">
                <a:avLst/>
              </a:prstGeom>
              <a:ln w="12700" cap="flat">
                <a:noFill/>
                <a:miter lim="400000"/>
              </a:ln>
              <a:effectLst/>
            </p:spPr>
          </p:pic>
          <p:sp>
            <p:nvSpPr>
              <p:cNvPr id="95" name="Shape 95"/>
              <p:cNvSpPr/>
              <p:nvPr/>
            </p:nvSpPr>
            <p:spPr>
              <a:xfrm>
                <a:off x="114298" y="-2"/>
                <a:ext cx="2032643" cy="60015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sz="1000" dirty="0">
                    <a:solidFill>
                      <a:srgbClr val="D04A02"/>
                    </a:solidFill>
                    <a:latin typeface="Arial"/>
                    <a:ea typeface="Arial"/>
                    <a:cs typeface="Arial"/>
                  </a:rPr>
                  <a:t>Jay Zhou </a:t>
                </a: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CMO, </a:t>
                </a:r>
                <a:r>
                  <a:rPr sz="900" dirty="0" err="1">
                    <a:solidFill>
                      <a:srgbClr val="2D2D2D"/>
                    </a:solidFill>
                    <a:latin typeface="Arial"/>
                    <a:ea typeface="Arial"/>
                    <a:cs typeface="Arial"/>
                  </a:rPr>
                  <a:t>Loopring</a:t>
                </a:r>
                <a:endParaRPr sz="900" dirty="0">
                  <a:solidFill>
                    <a:srgbClr val="2D2D2D"/>
                  </a:solidFill>
                  <a:latin typeface="Arial"/>
                  <a:ea typeface="Arial"/>
                  <a:cs typeface="Arial"/>
                </a:endParaRP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jay@loopring.org</a:t>
                </a:r>
              </a:p>
            </p:txBody>
          </p:sp>
          <p:pic>
            <p:nvPicPr>
              <p:cNvPr id="96" name="image3.png"/>
              <p:cNvPicPr>
                <a:picLocks noChangeAspect="1"/>
              </p:cNvPicPr>
              <p:nvPr/>
            </p:nvPicPr>
            <p:blipFill>
              <a:blip r:embed="rId4">
                <a:extLst/>
              </a:blip>
              <a:stretch>
                <a:fillRect/>
              </a:stretch>
            </p:blipFill>
            <p:spPr>
              <a:xfrm>
                <a:off x="2603213" y="288000"/>
                <a:ext cx="144005" cy="144007"/>
              </a:xfrm>
              <a:prstGeom prst="rect">
                <a:avLst/>
              </a:prstGeom>
              <a:ln w="12700" cap="flat">
                <a:noFill/>
                <a:miter lim="400000"/>
              </a:ln>
              <a:effectLst/>
            </p:spPr>
          </p:pic>
        </p:grpSp>
      </p:grpSp>
      <p:grpSp>
        <p:nvGrpSpPr>
          <p:cNvPr id="3" name="组合 2"/>
          <p:cNvGrpSpPr/>
          <p:nvPr/>
        </p:nvGrpSpPr>
        <p:grpSpPr>
          <a:xfrm>
            <a:off x="1096005" y="2589114"/>
            <a:ext cx="6031156" cy="1101716"/>
            <a:chOff x="1096005" y="2589114"/>
            <a:chExt cx="6031156" cy="1101716"/>
          </a:xfrm>
        </p:grpSpPr>
        <p:sp>
          <p:nvSpPr>
            <p:cNvPr id="64" name="Shape 64"/>
            <p:cNvSpPr/>
            <p:nvPr/>
          </p:nvSpPr>
          <p:spPr>
            <a:xfrm>
              <a:off x="1123950" y="2589114"/>
              <a:ext cx="673100" cy="13554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marR="5080">
                <a:defRPr sz="1000" b="1" spc="-15">
                  <a:latin typeface="Arial"/>
                  <a:ea typeface="Arial"/>
                  <a:cs typeface="Arial"/>
                  <a:sym typeface="Arial"/>
                </a:defRPr>
              </a:lvl1pPr>
            </a:lstStyle>
            <a:p>
              <a:r>
                <a:t>PwC </a:t>
              </a:r>
            </a:p>
          </p:txBody>
        </p:sp>
        <p:sp>
          <p:nvSpPr>
            <p:cNvPr id="65" name="Shape 65"/>
            <p:cNvSpPr/>
            <p:nvPr/>
          </p:nvSpPr>
          <p:spPr>
            <a:xfrm>
              <a:off x="4237990" y="2589114"/>
              <a:ext cx="1381764" cy="135546"/>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marR="5080">
                <a:defRPr sz="1000" b="1" spc="-15">
                  <a:latin typeface="Arial"/>
                  <a:ea typeface="Arial"/>
                  <a:cs typeface="Arial"/>
                  <a:sym typeface="Arial"/>
                </a:defRPr>
              </a:lvl1pPr>
            </a:lstStyle>
            <a:p>
              <a:r>
                <a:t>Loopring Foundation</a:t>
              </a:r>
            </a:p>
          </p:txBody>
        </p:sp>
        <p:grpSp>
          <p:nvGrpSpPr>
            <p:cNvPr id="106" name="Group 106"/>
            <p:cNvGrpSpPr/>
            <p:nvPr/>
          </p:nvGrpSpPr>
          <p:grpSpPr>
            <a:xfrm>
              <a:off x="1096005" y="2775199"/>
              <a:ext cx="6031156" cy="915631"/>
              <a:chOff x="104773" y="-4"/>
              <a:chExt cx="6031154" cy="915630"/>
            </a:xfrm>
          </p:grpSpPr>
          <p:sp>
            <p:nvSpPr>
              <p:cNvPr id="98" name="Shape 98"/>
              <p:cNvSpPr/>
              <p:nvPr/>
            </p:nvSpPr>
            <p:spPr>
              <a:xfrm>
                <a:off x="104773" y="-4"/>
                <a:ext cx="2177420" cy="9156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dirty="0"/>
                  <a:t>Andrew Watkins </a:t>
                </a:r>
              </a:p>
              <a:p>
                <a:pPr>
                  <a:spcBef>
                    <a:spcPts val="300"/>
                  </a:spcBef>
                  <a:defRPr sz="900">
                    <a:solidFill>
                      <a:srgbClr val="2D2D2D"/>
                    </a:solidFill>
                    <a:latin typeface="Arial"/>
                    <a:ea typeface="Arial"/>
                    <a:cs typeface="Arial"/>
                    <a:sym typeface="Arial"/>
                  </a:defRPr>
                </a:pPr>
                <a:r>
                  <a:rPr dirty="0"/>
                  <a:t>China and Hong Kong Technology </a:t>
                </a:r>
                <a:r>
                  <a:rPr lang="en-US" dirty="0" smtClean="0"/>
                  <a:t/>
                </a:r>
                <a:br>
                  <a:rPr lang="en-US" dirty="0" smtClean="0"/>
                </a:br>
                <a:r>
                  <a:rPr dirty="0" smtClean="0"/>
                  <a:t>and </a:t>
                </a:r>
                <a:r>
                  <a:rPr dirty="0"/>
                  <a:t>Disruption Leader, PwC China </a:t>
                </a:r>
              </a:p>
              <a:p>
                <a:pPr>
                  <a:spcBef>
                    <a:spcPts val="300"/>
                  </a:spcBef>
                  <a:defRPr sz="900">
                    <a:solidFill>
                      <a:srgbClr val="2D2D2D"/>
                    </a:solidFill>
                    <a:latin typeface="Arial"/>
                    <a:ea typeface="Arial"/>
                    <a:cs typeface="Arial"/>
                    <a:sym typeface="Arial"/>
                  </a:defRPr>
                </a:pPr>
                <a:r>
                  <a:rPr dirty="0"/>
                  <a:t>Tel: +852 2289 2716 </a:t>
                </a:r>
              </a:p>
              <a:p>
                <a:pPr>
                  <a:spcBef>
                    <a:spcPts val="300"/>
                  </a:spcBef>
                  <a:defRPr sz="900">
                    <a:solidFill>
                      <a:srgbClr val="2D2D2D"/>
                    </a:solidFill>
                    <a:latin typeface="Arial"/>
                    <a:ea typeface="Arial"/>
                    <a:cs typeface="Arial"/>
                    <a:sym typeface="Arial"/>
                  </a:defRPr>
                </a:pPr>
                <a:r>
                  <a:rPr dirty="0"/>
                  <a:t>andrew.watkins@hk.pwc.com</a:t>
                </a:r>
              </a:p>
            </p:txBody>
          </p:sp>
          <p:grpSp>
            <p:nvGrpSpPr>
              <p:cNvPr id="102" name="Group 102"/>
              <p:cNvGrpSpPr/>
              <p:nvPr/>
            </p:nvGrpSpPr>
            <p:grpSpPr>
              <a:xfrm>
                <a:off x="3205476" y="-4"/>
                <a:ext cx="2930451" cy="720016"/>
                <a:chOff x="104773" y="-2"/>
                <a:chExt cx="2930450" cy="720014"/>
              </a:xfrm>
            </p:grpSpPr>
            <p:pic>
              <p:nvPicPr>
                <p:cNvPr id="99" name="image10.png"/>
                <p:cNvPicPr>
                  <a:picLocks noChangeAspect="1"/>
                </p:cNvPicPr>
                <p:nvPr/>
              </p:nvPicPr>
              <p:blipFill>
                <a:blip r:embed="rId11">
                  <a:extLst/>
                </a:blip>
                <a:stretch>
                  <a:fillRect/>
                </a:stretch>
              </p:blipFill>
              <p:spPr>
                <a:xfrm>
                  <a:off x="2315216" y="-2"/>
                  <a:ext cx="720007" cy="720014"/>
                </a:xfrm>
                <a:prstGeom prst="rect">
                  <a:avLst/>
                </a:prstGeom>
                <a:ln w="12700" cap="flat">
                  <a:noFill/>
                  <a:miter lim="400000"/>
                </a:ln>
                <a:effectLst/>
              </p:spPr>
            </p:pic>
            <p:sp>
              <p:nvSpPr>
                <p:cNvPr id="100" name="Shape 100"/>
                <p:cNvSpPr/>
                <p:nvPr/>
              </p:nvSpPr>
              <p:spPr>
                <a:xfrm>
                  <a:off x="104773" y="-2"/>
                  <a:ext cx="2032647" cy="60015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8" tIns="45718" rIns="45718" bIns="45718" numCol="1" anchor="t">
                  <a:spAutoFit/>
                </a:bodyPr>
                <a:lstStyle/>
                <a:p>
                  <a:pPr>
                    <a:spcBef>
                      <a:spcPts val="200"/>
                    </a:spcBef>
                    <a:defRPr sz="1000">
                      <a:solidFill>
                        <a:srgbClr val="D04A02"/>
                      </a:solidFill>
                      <a:latin typeface="Arial"/>
                      <a:ea typeface="Arial"/>
                      <a:cs typeface="Arial"/>
                      <a:sym typeface="Arial"/>
                    </a:defRPr>
                  </a:pPr>
                  <a:r>
                    <a:rPr sz="1000" dirty="0">
                      <a:solidFill>
                        <a:srgbClr val="D04A02"/>
                      </a:solidFill>
                      <a:latin typeface="Arial"/>
                      <a:ea typeface="Arial"/>
                      <a:cs typeface="Arial"/>
                    </a:rPr>
                    <a:t>Daniel Wang</a:t>
                  </a: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Founder and CEO, </a:t>
                  </a:r>
                  <a:r>
                    <a:rPr sz="900" dirty="0" err="1">
                      <a:solidFill>
                        <a:srgbClr val="2D2D2D"/>
                      </a:solidFill>
                      <a:latin typeface="Arial"/>
                      <a:ea typeface="Arial"/>
                      <a:cs typeface="Arial"/>
                    </a:rPr>
                    <a:t>Loopring</a:t>
                  </a:r>
                  <a:endParaRPr sz="900" dirty="0">
                    <a:solidFill>
                      <a:srgbClr val="2D2D2D"/>
                    </a:solidFill>
                    <a:latin typeface="Arial"/>
                    <a:ea typeface="Arial"/>
                    <a:cs typeface="Arial"/>
                  </a:endParaRPr>
                </a:p>
                <a:p>
                  <a:pPr>
                    <a:spcBef>
                      <a:spcPts val="300"/>
                    </a:spcBef>
                    <a:defRPr sz="900">
                      <a:solidFill>
                        <a:srgbClr val="2D2D2D"/>
                      </a:solidFill>
                      <a:latin typeface="Arial"/>
                      <a:ea typeface="Arial"/>
                      <a:cs typeface="Arial"/>
                      <a:sym typeface="Arial"/>
                    </a:defRPr>
                  </a:pPr>
                  <a:r>
                    <a:rPr sz="900" dirty="0">
                      <a:solidFill>
                        <a:srgbClr val="2D2D2D"/>
                      </a:solidFill>
                      <a:latin typeface="Arial"/>
                      <a:ea typeface="Arial"/>
                      <a:cs typeface="Arial"/>
                    </a:rPr>
                    <a:t>daniel@loopring.org</a:t>
                  </a:r>
                </a:p>
              </p:txBody>
            </p:sp>
            <p:pic>
              <p:nvPicPr>
                <p:cNvPr id="101" name="image3.png"/>
                <p:cNvPicPr>
                  <a:picLocks noChangeAspect="1"/>
                </p:cNvPicPr>
                <p:nvPr/>
              </p:nvPicPr>
              <p:blipFill>
                <a:blip r:embed="rId4">
                  <a:extLst/>
                </a:blip>
                <a:stretch>
                  <a:fillRect/>
                </a:stretch>
              </p:blipFill>
              <p:spPr>
                <a:xfrm>
                  <a:off x="2603216" y="288002"/>
                  <a:ext cx="144006" cy="144007"/>
                </a:xfrm>
                <a:prstGeom prst="rect">
                  <a:avLst/>
                </a:prstGeom>
                <a:ln w="12700" cap="flat">
                  <a:noFill/>
                  <a:miter lim="400000"/>
                </a:ln>
                <a:effectLst/>
              </p:spPr>
            </p:pic>
          </p:grpSp>
          <p:grpSp>
            <p:nvGrpSpPr>
              <p:cNvPr id="105" name="Group 105"/>
              <p:cNvGrpSpPr/>
              <p:nvPr/>
            </p:nvGrpSpPr>
            <p:grpSpPr>
              <a:xfrm>
                <a:off x="2203024" y="-3"/>
                <a:ext cx="718156" cy="720016"/>
                <a:chOff x="9524" y="-2"/>
                <a:chExt cx="718154" cy="720014"/>
              </a:xfrm>
            </p:grpSpPr>
            <p:pic>
              <p:nvPicPr>
                <p:cNvPr id="103" name="image11.png"/>
                <p:cNvPicPr>
                  <a:picLocks noChangeAspect="1"/>
                </p:cNvPicPr>
                <p:nvPr/>
              </p:nvPicPr>
              <p:blipFill>
                <a:blip r:embed="rId12">
                  <a:extLst/>
                </a:blip>
                <a:stretch>
                  <a:fillRect/>
                </a:stretch>
              </p:blipFill>
              <p:spPr>
                <a:xfrm>
                  <a:off x="9524" y="-2"/>
                  <a:ext cx="718154" cy="720014"/>
                </a:xfrm>
                <a:prstGeom prst="rect">
                  <a:avLst/>
                </a:prstGeom>
                <a:ln w="12700" cap="flat">
                  <a:noFill/>
                  <a:miter lim="400000"/>
                </a:ln>
                <a:effectLst/>
              </p:spPr>
            </p:pic>
            <p:pic>
              <p:nvPicPr>
                <p:cNvPr id="104" name="image3.png"/>
                <p:cNvPicPr>
                  <a:picLocks noChangeAspect="1"/>
                </p:cNvPicPr>
                <p:nvPr/>
              </p:nvPicPr>
              <p:blipFill>
                <a:blip r:embed="rId4">
                  <a:extLst/>
                </a:blip>
                <a:stretch>
                  <a:fillRect/>
                </a:stretch>
              </p:blipFill>
              <p:spPr>
                <a:xfrm>
                  <a:off x="296597" y="288002"/>
                  <a:ext cx="144005" cy="144008"/>
                </a:xfrm>
                <a:prstGeom prst="rect">
                  <a:avLst/>
                </a:prstGeom>
                <a:ln w="12700" cap="flat">
                  <a:noFill/>
                  <a:miter lim="400000"/>
                </a:ln>
                <a:effectLst/>
              </p:spPr>
            </p:pic>
          </p:grpSp>
        </p:grpSp>
      </p:grpSp>
      <p:grpSp>
        <p:nvGrpSpPr>
          <p:cNvPr id="2" name="组合 1"/>
          <p:cNvGrpSpPr/>
          <p:nvPr/>
        </p:nvGrpSpPr>
        <p:grpSpPr>
          <a:xfrm>
            <a:off x="4235449" y="6687989"/>
            <a:ext cx="2895609" cy="2346654"/>
            <a:chOff x="4235449" y="7352511"/>
            <a:chExt cx="2895609" cy="2346654"/>
          </a:xfrm>
        </p:grpSpPr>
        <p:pic>
          <p:nvPicPr>
            <p:cNvPr id="61" name="image1.png"/>
            <p:cNvPicPr>
              <a:picLocks noChangeAspect="1"/>
            </p:cNvPicPr>
            <p:nvPr/>
          </p:nvPicPr>
          <p:blipFill>
            <a:blip r:embed="rId13">
              <a:extLst/>
            </a:blip>
            <a:srcRect l="6990" t="46366" r="3808" b="7541"/>
            <a:stretch>
              <a:fillRect/>
            </a:stretch>
          </p:blipFill>
          <p:spPr>
            <a:xfrm>
              <a:off x="4235449" y="7352511"/>
              <a:ext cx="2895607" cy="865319"/>
            </a:xfrm>
            <a:prstGeom prst="rect">
              <a:avLst/>
            </a:prstGeom>
            <a:ln w="12700" cap="flat">
              <a:noFill/>
              <a:miter lim="400000"/>
            </a:ln>
            <a:effectLst/>
          </p:spPr>
        </p:pic>
        <p:grpSp>
          <p:nvGrpSpPr>
            <p:cNvPr id="109" name="Group 109"/>
            <p:cNvGrpSpPr/>
            <p:nvPr/>
          </p:nvGrpSpPr>
          <p:grpSpPr>
            <a:xfrm>
              <a:off x="4235449" y="7828671"/>
              <a:ext cx="2895609" cy="1870494"/>
              <a:chOff x="82750" y="70303"/>
              <a:chExt cx="2895608" cy="1870493"/>
            </a:xfrm>
          </p:grpSpPr>
          <p:sp>
            <p:nvSpPr>
              <p:cNvPr id="107" name="Shape 107"/>
              <p:cNvSpPr/>
              <p:nvPr/>
            </p:nvSpPr>
            <p:spPr>
              <a:xfrm>
                <a:off x="82750" y="325654"/>
                <a:ext cx="2895608" cy="1571081"/>
              </a:xfrm>
              <a:prstGeom prst="rect">
                <a:avLst/>
              </a:prstGeom>
              <a:solidFill>
                <a:srgbClr val="DEDEDE"/>
              </a:solidFill>
              <a:ln w="12700" cap="flat">
                <a:noFill/>
                <a:miter lim="400000"/>
              </a:ln>
              <a:effectLst/>
            </p:spPr>
            <p:txBody>
              <a:bodyPr wrap="square" lIns="45718" tIns="45718" rIns="45718" bIns="45718" numCol="1" anchor="t">
                <a:noAutofit/>
              </a:bodyPr>
              <a:lstStyle/>
              <a:p>
                <a:pPr>
                  <a:lnSpc>
                    <a:spcPct val="120000"/>
                  </a:lnSpc>
                  <a:spcBef>
                    <a:spcPts val="600"/>
                  </a:spcBef>
                </a:pPr>
                <a:endParaRPr/>
              </a:p>
            </p:txBody>
          </p:sp>
          <p:sp>
            <p:nvSpPr>
              <p:cNvPr id="108" name="Shape 108"/>
              <p:cNvSpPr/>
              <p:nvPr/>
            </p:nvSpPr>
            <p:spPr>
              <a:xfrm>
                <a:off x="82750" y="70303"/>
                <a:ext cx="2895608" cy="187049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72000" tIns="72000" rIns="72000" bIns="72000" numCol="1" anchor="t">
                <a:spAutoFit/>
              </a:bodyPr>
              <a:lstStyle/>
              <a:p>
                <a:pPr>
                  <a:lnSpc>
                    <a:spcPct val="110000"/>
                  </a:lnSpc>
                  <a:spcBef>
                    <a:spcPts val="600"/>
                  </a:spcBef>
                  <a:defRPr sz="1000" b="1">
                    <a:latin typeface="Arial"/>
                    <a:ea typeface="Arial"/>
                    <a:cs typeface="Arial"/>
                    <a:sym typeface="Arial"/>
                  </a:defRPr>
                </a:pPr>
                <a:r>
                  <a:rPr sz="900" dirty="0"/>
                  <a:t>About Loopring</a:t>
                </a:r>
              </a:p>
              <a:p>
                <a:pPr>
                  <a:lnSpc>
                    <a:spcPct val="120000"/>
                  </a:lnSpc>
                  <a:spcBef>
                    <a:spcPts val="600"/>
                  </a:spcBef>
                  <a:defRPr sz="900">
                    <a:uFill>
                      <a:solidFill>
                        <a:srgbClr val="000000"/>
                      </a:solidFill>
                    </a:uFill>
                    <a:latin typeface="Arial"/>
                    <a:ea typeface="Arial"/>
                    <a:cs typeface="Arial"/>
                    <a:sym typeface="Arial"/>
                  </a:defRPr>
                </a:pPr>
                <a:r>
                  <a:rPr dirty="0"/>
                  <a:t>Loopring is a blockchain research organization focusing </a:t>
                </a:r>
                <a:r>
                  <a:rPr lang="en-CA" dirty="0" smtClean="0"/>
                  <a:t>o</a:t>
                </a:r>
                <a:r>
                  <a:rPr dirty="0" smtClean="0"/>
                  <a:t>n </a:t>
                </a:r>
                <a:r>
                  <a:rPr dirty="0"/>
                  <a:t>decentralized trading protocols. The open sourced </a:t>
                </a:r>
                <a:r>
                  <a:rPr dirty="0" smtClean="0"/>
                  <a:t>Loopring</a:t>
                </a:r>
                <a:r>
                  <a:rPr lang="en-CA" dirty="0" smtClean="0"/>
                  <a:t> protocol</a:t>
                </a:r>
                <a:r>
                  <a:rPr dirty="0" smtClean="0"/>
                  <a:t> </a:t>
                </a:r>
                <a:r>
                  <a:rPr dirty="0"/>
                  <a:t>they offer provides a fundamental building block for exchanges and can be integrated into other blockchain applications that may need to manage multiple tokens. Loopring uses a combination of off-chain order messaging and </a:t>
                </a:r>
                <a:r>
                  <a:rPr lang="en-US" dirty="0" smtClean="0"/>
                  <a:t/>
                </a:r>
                <a:br>
                  <a:rPr lang="en-US" dirty="0" smtClean="0"/>
                </a:br>
                <a:r>
                  <a:rPr dirty="0" smtClean="0"/>
                  <a:t>on-chain </a:t>
                </a:r>
                <a:r>
                  <a:rPr dirty="0"/>
                  <a:t>settlement to ensure users maintain custody of their tokens.</a:t>
                </a:r>
              </a:p>
            </p:txBody>
          </p:sp>
        </p:grpSp>
      </p:grpSp>
      <p:pic>
        <p:nvPicPr>
          <p:cNvPr id="184" name="图片 10"/>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454650" y="9017059"/>
            <a:ext cx="1854200" cy="858796"/>
          </a:xfrm>
          <a:prstGeom prst="rect">
            <a:avLst/>
          </a:prstGeom>
        </p:spPr>
      </p:pic>
    </p:spTree>
    <p:extLst>
      <p:ext uri="{BB962C8B-B14F-4D97-AF65-F5344CB8AC3E}">
        <p14:creationId xmlns:p14="http://schemas.microsoft.com/office/powerpoint/2010/main" val="3095548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45413" y="0"/>
            <a:ext cx="6814820" cy="7772400"/>
          </a:xfrm>
          <a:custGeom>
            <a:avLst/>
            <a:gdLst/>
            <a:ahLst/>
            <a:cxnLst/>
            <a:rect l="l" t="t" r="r" b="b"/>
            <a:pathLst>
              <a:path w="6814820" h="7772400">
                <a:moveTo>
                  <a:pt x="0" y="7772400"/>
                </a:moveTo>
                <a:lnTo>
                  <a:pt x="6814578" y="7772400"/>
                </a:lnTo>
                <a:lnTo>
                  <a:pt x="6814578" y="0"/>
                </a:lnTo>
                <a:lnTo>
                  <a:pt x="0" y="0"/>
                </a:lnTo>
                <a:lnTo>
                  <a:pt x="0" y="7772400"/>
                </a:lnTo>
                <a:close/>
              </a:path>
            </a:pathLst>
          </a:custGeom>
          <a:solidFill>
            <a:srgbClr val="F89B34"/>
          </a:solidFill>
        </p:spPr>
        <p:txBody>
          <a:bodyPr wrap="square" lIns="0" tIns="0" rIns="0" bIns="0" rtlCol="0"/>
          <a:lstStyle/>
          <a:p>
            <a:endParaRPr/>
          </a:p>
        </p:txBody>
      </p:sp>
      <p:sp>
        <p:nvSpPr>
          <p:cNvPr id="3" name="object 3"/>
          <p:cNvSpPr/>
          <p:nvPr/>
        </p:nvSpPr>
        <p:spPr>
          <a:xfrm>
            <a:off x="0" y="0"/>
            <a:ext cx="745490" cy="7772400"/>
          </a:xfrm>
          <a:custGeom>
            <a:avLst/>
            <a:gdLst/>
            <a:ahLst/>
            <a:cxnLst/>
            <a:rect l="l" t="t" r="r" b="b"/>
            <a:pathLst>
              <a:path w="745490" h="7772400">
                <a:moveTo>
                  <a:pt x="0" y="7772400"/>
                </a:moveTo>
                <a:lnTo>
                  <a:pt x="745413" y="7772400"/>
                </a:lnTo>
                <a:lnTo>
                  <a:pt x="745413" y="0"/>
                </a:lnTo>
                <a:lnTo>
                  <a:pt x="0" y="0"/>
                </a:lnTo>
                <a:lnTo>
                  <a:pt x="0" y="7772400"/>
                </a:lnTo>
                <a:close/>
              </a:path>
            </a:pathLst>
          </a:custGeom>
          <a:solidFill>
            <a:srgbClr val="E85834"/>
          </a:solidFill>
        </p:spPr>
        <p:txBody>
          <a:bodyPr wrap="square" lIns="0" tIns="0" rIns="0" bIns="0" rtlCol="0"/>
          <a:lstStyle/>
          <a:p>
            <a:endParaRPr/>
          </a:p>
        </p:txBody>
      </p:sp>
      <p:sp>
        <p:nvSpPr>
          <p:cNvPr id="4" name="object 4"/>
          <p:cNvSpPr/>
          <p:nvPr/>
        </p:nvSpPr>
        <p:spPr>
          <a:xfrm>
            <a:off x="0" y="7772400"/>
            <a:ext cx="745490" cy="2919730"/>
          </a:xfrm>
          <a:custGeom>
            <a:avLst/>
            <a:gdLst/>
            <a:ahLst/>
            <a:cxnLst/>
            <a:rect l="l" t="t" r="r" b="b"/>
            <a:pathLst>
              <a:path w="745490" h="2919729">
                <a:moveTo>
                  <a:pt x="0" y="2919603"/>
                </a:moveTo>
                <a:lnTo>
                  <a:pt x="745413" y="2919603"/>
                </a:lnTo>
                <a:lnTo>
                  <a:pt x="745413" y="0"/>
                </a:lnTo>
                <a:lnTo>
                  <a:pt x="0" y="0"/>
                </a:lnTo>
                <a:lnTo>
                  <a:pt x="0" y="2919603"/>
                </a:lnTo>
                <a:close/>
              </a:path>
            </a:pathLst>
          </a:custGeom>
          <a:solidFill>
            <a:srgbClr val="FCB134"/>
          </a:solidFill>
        </p:spPr>
        <p:txBody>
          <a:bodyPr wrap="square" lIns="0" tIns="0" rIns="0" bIns="0" rtlCol="0"/>
          <a:lstStyle/>
          <a:p>
            <a:endParaRPr/>
          </a:p>
        </p:txBody>
      </p:sp>
      <p:sp>
        <p:nvSpPr>
          <p:cNvPr id="5" name="object 5"/>
          <p:cNvSpPr txBox="1">
            <a:spLocks noGrp="1"/>
          </p:cNvSpPr>
          <p:nvPr>
            <p:ph type="title"/>
          </p:nvPr>
        </p:nvSpPr>
        <p:spPr>
          <a:xfrm>
            <a:off x="1203219" y="0"/>
            <a:ext cx="4872355" cy="2466701"/>
          </a:xfrm>
          <a:prstGeom prst="rect">
            <a:avLst/>
          </a:prstGeom>
        </p:spPr>
        <p:txBody>
          <a:bodyPr vert="horz" wrap="square" lIns="0" tIns="309245" rIns="0" bIns="0" rtlCol="0">
            <a:spAutoFit/>
          </a:bodyPr>
          <a:lstStyle/>
          <a:p>
            <a:pPr marL="12700">
              <a:lnSpc>
                <a:spcPct val="100000"/>
              </a:lnSpc>
            </a:pPr>
            <a:r>
              <a:rPr lang="en-GB" sz="7000" dirty="0" smtClean="0">
                <a:latin typeface="Helvetica 45 Light"/>
                <a:cs typeface="Helvetica 45 Light"/>
              </a:rPr>
              <a:t>Executive Summary</a:t>
            </a:r>
            <a:endParaRPr sz="1000" dirty="0"/>
          </a:p>
        </p:txBody>
      </p:sp>
      <p:sp>
        <p:nvSpPr>
          <p:cNvPr id="6" name="object 6"/>
          <p:cNvSpPr txBox="1"/>
          <p:nvPr/>
        </p:nvSpPr>
        <p:spPr>
          <a:xfrm>
            <a:off x="1203219" y="10137470"/>
            <a:ext cx="2286635" cy="129539"/>
          </a:xfrm>
          <a:prstGeom prst="rect">
            <a:avLst/>
          </a:prstGeom>
        </p:spPr>
        <p:txBody>
          <a:bodyPr vert="horz" wrap="square" lIns="0" tIns="8255" rIns="0" bIns="0" rtlCol="0">
            <a:spAutoFit/>
          </a:bodyPr>
          <a:lstStyle/>
          <a:p>
            <a:pPr marL="12700">
              <a:lnSpc>
                <a:spcPct val="100000"/>
              </a:lnSpc>
              <a:spcBef>
                <a:spcPts val="65"/>
              </a:spcBef>
            </a:pPr>
            <a:r>
              <a:rPr sz="700" spc="-5" dirty="0">
                <a:solidFill>
                  <a:srgbClr val="FFFFFF"/>
                </a:solidFill>
                <a:latin typeface="Arial"/>
                <a:cs typeface="Arial"/>
              </a:rPr>
              <a:t>1 Title </a:t>
            </a:r>
            <a:r>
              <a:rPr sz="700" spc="-30" dirty="0">
                <a:solidFill>
                  <a:srgbClr val="FFFFFF"/>
                </a:solidFill>
                <a:latin typeface="Arial"/>
                <a:cs typeface="Arial"/>
              </a:rPr>
              <a:t>| </a:t>
            </a:r>
            <a:r>
              <a:rPr sz="700" dirty="0">
                <a:solidFill>
                  <a:srgbClr val="FFFFFF"/>
                </a:solidFill>
                <a:latin typeface="Arial"/>
                <a:cs typeface="Arial"/>
              </a:rPr>
              <a:t>Chapter </a:t>
            </a:r>
            <a:r>
              <a:rPr sz="700" spc="-5" dirty="0">
                <a:solidFill>
                  <a:srgbClr val="FFFFFF"/>
                </a:solidFill>
                <a:latin typeface="Arial"/>
                <a:cs typeface="Arial"/>
              </a:rPr>
              <a:t>header: </a:t>
            </a:r>
            <a:r>
              <a:rPr sz="700" spc="5" dirty="0">
                <a:solidFill>
                  <a:srgbClr val="FFFFFF"/>
                </a:solidFill>
                <a:latin typeface="Arial"/>
                <a:cs typeface="Arial"/>
              </a:rPr>
              <a:t>7/10 </a:t>
            </a:r>
            <a:r>
              <a:rPr sz="700" dirty="0">
                <a:solidFill>
                  <a:srgbClr val="FFFFFF"/>
                </a:solidFill>
                <a:latin typeface="Arial"/>
                <a:cs typeface="Arial"/>
              </a:rPr>
              <a:t>Helvetica </a:t>
            </a:r>
            <a:r>
              <a:rPr sz="700" spc="-10" dirty="0">
                <a:solidFill>
                  <a:srgbClr val="FFFFFF"/>
                </a:solidFill>
                <a:latin typeface="Arial"/>
                <a:cs typeface="Arial"/>
              </a:rPr>
              <a:t>Neue Regular</a:t>
            </a:r>
            <a:endParaRPr sz="700">
              <a:latin typeface="Arial"/>
              <a:cs typeface="Arial"/>
            </a:endParaRPr>
          </a:p>
        </p:txBody>
      </p:sp>
      <p:sp>
        <p:nvSpPr>
          <p:cNvPr id="7" name="object 5"/>
          <p:cNvSpPr txBox="1">
            <a:spLocks/>
          </p:cNvSpPr>
          <p:nvPr/>
        </p:nvSpPr>
        <p:spPr>
          <a:xfrm>
            <a:off x="1019811" y="2578149"/>
            <a:ext cx="2971800" cy="4467249"/>
          </a:xfrm>
          <a:prstGeom prst="rect">
            <a:avLst/>
          </a:prstGeom>
        </p:spPr>
        <p:txBody>
          <a:bodyPr vert="horz" wrap="square" lIns="0" tIns="309245" rIns="0" bIns="0" rtlCol="0">
            <a:spAutoFit/>
          </a:bodyPr>
          <a:lstStyle>
            <a:lvl1pPr>
              <a:defRPr sz="4000" b="0" i="0">
                <a:solidFill>
                  <a:schemeClr val="bg1"/>
                </a:solidFill>
                <a:latin typeface="ITC Charter Com"/>
                <a:ea typeface="+mj-ea"/>
                <a:cs typeface="ITC Charter Com"/>
              </a:defRPr>
            </a:lvl1pPr>
          </a:lstStyle>
          <a:p>
            <a:pPr marL="194945" marR="5080"/>
            <a:r>
              <a:rPr lang="en-US" sz="1000" kern="0" spc="-30" dirty="0" smtClean="0">
                <a:latin typeface="Arial" panose="020B0604020202020204" pitchFamily="34" charset="0"/>
                <a:cs typeface="Arial" panose="020B0604020202020204" pitchFamily="34" charset="0"/>
              </a:rPr>
              <a:t>This report studies the current state of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their uses and usefulness, and their potential impact on the cryptocurrency and adjacent industries in a regulatory context.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seek to maintain a fixed value to a reference asset such as fiat currency or gold, or more prospectively, a basket of goods and purchasing power.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Money, according to mathematician John F. Nash Jr., “is the lubrication which enables the efficient transfer of utility.” </a:t>
            </a:r>
            <a:r>
              <a:rPr lang="en-US" sz="1000" kern="0" spc="-30" baseline="40000" dirty="0" smtClean="0">
                <a:latin typeface="Arial" panose="020B0604020202020204" pitchFamily="34" charset="0"/>
                <a:cs typeface="Arial" panose="020B0604020202020204" pitchFamily="34" charset="0"/>
              </a:rPr>
              <a:t>1 </a:t>
            </a:r>
            <a:r>
              <a:rPr lang="en-US" sz="1000" kern="0" spc="-30" dirty="0" smtClean="0">
                <a:latin typeface="Arial" panose="020B0604020202020204" pitchFamily="34" charset="0"/>
                <a:cs typeface="Arial" panose="020B0604020202020204" pitchFamily="34" charset="0"/>
              </a:rPr>
              <a:t>While cryptocurrencies such as Bitcoin offer improvement over the intermediate commodities we use to store value today, they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are </a:t>
            </a:r>
            <a:r>
              <a:rPr lang="en-US" altLang="zh-CN" sz="1000" kern="0" spc="-30" dirty="0" smtClean="0">
                <a:latin typeface="Arial" panose="020B0604020202020204" pitchFamily="34" charset="0"/>
                <a:cs typeface="Arial" panose="020B0604020202020204" pitchFamily="34" charset="0"/>
              </a:rPr>
              <a:t>— </a:t>
            </a:r>
            <a:r>
              <a:rPr lang="en-US" sz="1000" kern="0" spc="-30" dirty="0" smtClean="0">
                <a:latin typeface="Arial" panose="020B0604020202020204" pitchFamily="34" charset="0"/>
                <a:cs typeface="Arial" panose="020B0604020202020204" pitchFamily="34" charset="0"/>
              </a:rPr>
              <a:t>due to volatility </a:t>
            </a:r>
            <a:r>
              <a:rPr lang="en-US" altLang="zh-CN" sz="1000" kern="0" spc="-30" dirty="0" smtClean="0">
                <a:latin typeface="Arial" panose="020B0604020202020204" pitchFamily="34" charset="0"/>
                <a:cs typeface="Arial" panose="020B0604020202020204" pitchFamily="34" charset="0"/>
              </a:rPr>
              <a:t>—</a:t>
            </a:r>
            <a:r>
              <a:rPr lang="en-US" sz="1000" kern="0" spc="-30" dirty="0" smtClean="0">
                <a:latin typeface="Arial" panose="020B0604020202020204" pitchFamily="34" charset="0"/>
                <a:cs typeface="Arial" panose="020B0604020202020204" pitchFamily="34" charset="0"/>
              </a:rPr>
              <a:t> not sufficiently slick to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grease global economic wheels.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present themselves as this lubricant, capable of facilitating trade, transfers, and a </a:t>
            </a:r>
            <a:br>
              <a:rPr lang="en-US" sz="1000" kern="0" spc="-30" dirty="0" smtClean="0">
                <a:latin typeface="Arial" panose="020B0604020202020204" pitchFamily="34" charset="0"/>
                <a:cs typeface="Arial" panose="020B0604020202020204" pitchFamily="34" charset="0"/>
              </a:rPr>
            </a:br>
            <a:r>
              <a:rPr lang="en-US" sz="1000" kern="0" spc="-30" dirty="0" err="1" smtClean="0">
                <a:latin typeface="Arial" panose="020B0604020202020204" pitchFamily="34" charset="0"/>
                <a:cs typeface="Arial" panose="020B0604020202020204" pitchFamily="34" charset="0"/>
              </a:rPr>
              <a:t>digitised</a:t>
            </a:r>
            <a:r>
              <a:rPr lang="en-US" sz="1000" kern="0" spc="-30" dirty="0" smtClean="0">
                <a:latin typeface="Arial" panose="020B0604020202020204" pitchFamily="34" charset="0"/>
                <a:cs typeface="Arial" panose="020B0604020202020204" pitchFamily="34" charset="0"/>
              </a:rPr>
              <a:t> economy.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b="1" kern="0" spc="-30" dirty="0" smtClean="0">
                <a:latin typeface="Arial" panose="020B0604020202020204" pitchFamily="34" charset="0"/>
                <a:cs typeface="Arial" panose="020B0604020202020204" pitchFamily="34" charset="0"/>
              </a:rPr>
              <a:t>Three types</a:t>
            </a: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Three </a:t>
            </a:r>
            <a:r>
              <a:rPr lang="en-US" sz="1000" kern="0" spc="-30" dirty="0" err="1" smtClean="0">
                <a:latin typeface="Arial" panose="020B0604020202020204" pitchFamily="34" charset="0"/>
                <a:cs typeface="Arial" panose="020B0604020202020204" pitchFamily="34" charset="0"/>
              </a:rPr>
              <a:t>stablecoin</a:t>
            </a:r>
            <a:r>
              <a:rPr lang="en-US" sz="1000" kern="0" spc="-30" dirty="0" smtClean="0">
                <a:latin typeface="Arial" panose="020B0604020202020204" pitchFamily="34" charset="0"/>
                <a:cs typeface="Arial" panose="020B0604020202020204" pitchFamily="34" charset="0"/>
              </a:rPr>
              <a:t> designs are recognized: off-chain </a:t>
            </a:r>
            <a:r>
              <a:rPr lang="en-US" sz="1000" kern="0" spc="-30" dirty="0" err="1" smtClean="0">
                <a:latin typeface="Arial" panose="020B0604020202020204" pitchFamily="34" charset="0"/>
                <a:cs typeface="Arial" panose="020B0604020202020204" pitchFamily="34" charset="0"/>
              </a:rPr>
              <a:t>collateralised</a:t>
            </a:r>
            <a:r>
              <a:rPr lang="en-US" sz="1000" kern="0" spc="-30" dirty="0" smtClean="0">
                <a:latin typeface="Arial" panose="020B0604020202020204" pitchFamily="34" charset="0"/>
                <a:cs typeface="Arial" panose="020B0604020202020204" pitchFamily="34" charset="0"/>
              </a:rPr>
              <a:t> (IOU), on-chain </a:t>
            </a:r>
            <a:r>
              <a:rPr lang="en-US" sz="1000" kern="0" spc="-30" dirty="0" err="1" smtClean="0">
                <a:latin typeface="Arial" panose="020B0604020202020204" pitchFamily="34" charset="0"/>
                <a:cs typeface="Arial" panose="020B0604020202020204" pitchFamily="34" charset="0"/>
              </a:rPr>
              <a:t>collateralised</a:t>
            </a:r>
            <a:r>
              <a:rPr lang="en-US" sz="1000" kern="0" spc="-30" dirty="0" smtClean="0">
                <a:latin typeface="Arial" panose="020B0604020202020204" pitchFamily="34" charset="0"/>
                <a:cs typeface="Arial" panose="020B0604020202020204" pitchFamily="34" charset="0"/>
              </a:rPr>
              <a:t>, and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non-</a:t>
            </a:r>
            <a:r>
              <a:rPr lang="en-US" sz="1000" kern="0" spc="-30" dirty="0" err="1" smtClean="0">
                <a:latin typeface="Arial" panose="020B0604020202020204" pitchFamily="34" charset="0"/>
                <a:cs typeface="Arial" panose="020B0604020202020204" pitchFamily="34" charset="0"/>
              </a:rPr>
              <a:t>collateralised</a:t>
            </a:r>
            <a:r>
              <a:rPr lang="en-US" sz="1000" kern="0" spc="-30" dirty="0" smtClean="0">
                <a:latin typeface="Arial" panose="020B0604020202020204" pitchFamily="34" charset="0"/>
                <a:cs typeface="Arial" panose="020B0604020202020204" pitchFamily="34" charset="0"/>
              </a:rPr>
              <a:t> (algorithmic). In sections 5 &amp; 6,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this paper focuses on the regulatory considerations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of the IOU fiat-backed (</a:t>
            </a:r>
            <a:r>
              <a:rPr lang="en-US" sz="1000" kern="0" spc="-30" dirty="0" err="1" smtClean="0">
                <a:latin typeface="Arial" panose="020B0604020202020204" pitchFamily="34" charset="0"/>
                <a:cs typeface="Arial" panose="020B0604020202020204" pitchFamily="34" charset="0"/>
              </a:rPr>
              <a:t>fiatcoin</a:t>
            </a:r>
            <a:r>
              <a:rPr lang="en-US" sz="1000" kern="0" spc="-30" dirty="0" smtClean="0">
                <a:latin typeface="Arial" panose="020B0604020202020204" pitchFamily="34" charset="0"/>
                <a:cs typeface="Arial" panose="020B0604020202020204" pitchFamily="34" charset="0"/>
              </a:rPr>
              <a:t>) model, which issues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a token for each collateral unit held in custody. </a:t>
            </a:r>
            <a:endParaRPr lang="en-US" sz="1000" kern="0" dirty="0">
              <a:latin typeface="Arial" panose="020B0604020202020204" pitchFamily="34" charset="0"/>
              <a:cs typeface="Arial" panose="020B0604020202020204" pitchFamily="34" charset="0"/>
            </a:endParaRPr>
          </a:p>
        </p:txBody>
      </p:sp>
      <p:sp>
        <p:nvSpPr>
          <p:cNvPr id="8" name="object 5"/>
          <p:cNvSpPr txBox="1">
            <a:spLocks/>
          </p:cNvSpPr>
          <p:nvPr/>
        </p:nvSpPr>
        <p:spPr>
          <a:xfrm>
            <a:off x="4071621" y="2578149"/>
            <a:ext cx="2971800" cy="5082802"/>
          </a:xfrm>
          <a:prstGeom prst="rect">
            <a:avLst/>
          </a:prstGeom>
        </p:spPr>
        <p:txBody>
          <a:bodyPr vert="horz" wrap="square" lIns="0" tIns="309245" rIns="0" bIns="0" rtlCol="0">
            <a:spAutoFit/>
          </a:bodyPr>
          <a:lstStyle>
            <a:lvl1pPr>
              <a:defRPr sz="4000" b="0" i="0">
                <a:solidFill>
                  <a:schemeClr val="bg1"/>
                </a:solidFill>
                <a:latin typeface="ITC Charter Com"/>
                <a:ea typeface="+mj-ea"/>
                <a:cs typeface="ITC Charter Com"/>
              </a:defRPr>
            </a:lvl1pPr>
          </a:lstStyle>
          <a:p>
            <a:pPr marL="194945" marR="5080"/>
            <a:r>
              <a:rPr lang="en-US" sz="1000" b="1" kern="0" spc="-30" dirty="0" smtClean="0">
                <a:latin typeface="Arial" panose="020B0604020202020204" pitchFamily="34" charset="0"/>
                <a:cs typeface="Arial" panose="020B0604020202020204" pitchFamily="34" charset="0"/>
              </a:rPr>
              <a:t>Usage</a:t>
            </a: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By every measure,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have had an impressive 2018, and are shaping up to capture more </a:t>
            </a:r>
            <a:r>
              <a:rPr lang="en-US" sz="1000" kern="0" spc="-30" dirty="0" err="1" smtClean="0">
                <a:latin typeface="Arial" panose="020B0604020202020204" pitchFamily="34" charset="0"/>
                <a:cs typeface="Arial" panose="020B0604020202020204" pitchFamily="34" charset="0"/>
              </a:rPr>
              <a:t>cryptoasset</a:t>
            </a:r>
            <a:r>
              <a:rPr lang="en-US" sz="1000" kern="0" spc="-30" dirty="0" smtClean="0">
                <a:latin typeface="Arial" panose="020B0604020202020204" pitchFamily="34" charset="0"/>
                <a:cs typeface="Arial" panose="020B0604020202020204" pitchFamily="34" charset="0"/>
              </a:rPr>
              <a:t> market share in 2019. In December 2017,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had a market </a:t>
            </a:r>
            <a:r>
              <a:rPr lang="en-US" sz="1000" kern="0" spc="-30" dirty="0" err="1" smtClean="0">
                <a:latin typeface="Arial" panose="020B0604020202020204" pitchFamily="34" charset="0"/>
                <a:cs typeface="Arial" panose="020B0604020202020204" pitchFamily="34" charset="0"/>
              </a:rPr>
              <a:t>capitalisation</a:t>
            </a:r>
            <a:r>
              <a:rPr lang="en-US" sz="1000" kern="0" spc="-30" dirty="0" smtClean="0">
                <a:latin typeface="Arial" panose="020B0604020202020204" pitchFamily="34" charset="0"/>
                <a:cs typeface="Arial" panose="020B0604020202020204" pitchFamily="34" charset="0"/>
              </a:rPr>
              <a:t> of ~$1.2 billion; in December 2018, its more than doubled to ~$2.6 billion, with daily trading volumes of ~$5 billion.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Still dominated by a single large player (Tether), competition has heated up, with many projects on the horizon, but less than 10 live, meaningful players. Four USD-backed regulated </a:t>
            </a:r>
            <a:r>
              <a:rPr lang="en-US" sz="1000" kern="0" spc="-30" dirty="0" err="1" smtClean="0">
                <a:latin typeface="Arial" panose="020B0604020202020204" pitchFamily="34" charset="0"/>
                <a:cs typeface="Arial" panose="020B0604020202020204" pitchFamily="34" charset="0"/>
              </a:rPr>
              <a:t>fiatcoins</a:t>
            </a:r>
            <a:r>
              <a:rPr lang="en-US" sz="1000" kern="0" spc="-30" dirty="0" smtClean="0">
                <a:latin typeface="Arial" panose="020B0604020202020204" pitchFamily="34" charset="0"/>
                <a:cs typeface="Arial" panose="020B0604020202020204" pitchFamily="34" charset="0"/>
              </a:rPr>
              <a:t>, and one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on-chain </a:t>
            </a:r>
            <a:r>
              <a:rPr lang="en-US" sz="1000" kern="0" spc="-30" dirty="0" err="1" smtClean="0">
                <a:latin typeface="Arial" panose="020B0604020202020204" pitchFamily="34" charset="0"/>
                <a:cs typeface="Arial" panose="020B0604020202020204" pitchFamily="34" charset="0"/>
              </a:rPr>
              <a:t>collateralised</a:t>
            </a:r>
            <a:r>
              <a:rPr lang="en-US" sz="1000" kern="0" spc="-30" dirty="0" smtClean="0">
                <a:latin typeface="Arial" panose="020B0604020202020204" pitchFamily="34" charset="0"/>
                <a:cs typeface="Arial" panose="020B0604020202020204" pitchFamily="34" charset="0"/>
              </a:rPr>
              <a:t> </a:t>
            </a:r>
            <a:r>
              <a:rPr lang="en-US" sz="1000" kern="0" spc="-30" dirty="0" err="1" smtClean="0">
                <a:latin typeface="Arial" panose="020B0604020202020204" pitchFamily="34" charset="0"/>
                <a:cs typeface="Arial" panose="020B0604020202020204" pitchFamily="34" charset="0"/>
              </a:rPr>
              <a:t>stablecoin</a:t>
            </a:r>
            <a:r>
              <a:rPr lang="en-US" sz="1000" kern="0" spc="-30" dirty="0" smtClean="0">
                <a:latin typeface="Arial" panose="020B0604020202020204" pitchFamily="34" charset="0"/>
                <a:cs typeface="Arial" panose="020B0604020202020204" pitchFamily="34" charset="0"/>
              </a:rPr>
              <a:t> (DAI) have emerged or risen to prominence on </a:t>
            </a:r>
            <a:r>
              <a:rPr lang="en-US" sz="1000" kern="0" spc="-30" dirty="0" err="1" smtClean="0">
                <a:latin typeface="Arial" panose="020B0604020202020204" pitchFamily="34" charset="0"/>
                <a:cs typeface="Arial" panose="020B0604020202020204" pitchFamily="34" charset="0"/>
              </a:rPr>
              <a:t>Ethereum</a:t>
            </a:r>
            <a:r>
              <a:rPr lang="en-US" sz="1000" kern="0" spc="-30" dirty="0" smtClean="0">
                <a:latin typeface="Arial" panose="020B0604020202020204" pitchFamily="34" charset="0"/>
                <a:cs typeface="Arial" panose="020B0604020202020204" pitchFamily="34" charset="0"/>
              </a:rPr>
              <a:t>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in 2018.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b="1" kern="0" spc="-30" dirty="0" smtClean="0">
                <a:latin typeface="Arial" panose="020B0604020202020204" pitchFamily="34" charset="0"/>
                <a:cs typeface="Arial" panose="020B0604020202020204" pitchFamily="34" charset="0"/>
              </a:rPr>
              <a:t>Use Cases</a:t>
            </a: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b="1" kern="0" spc="-30" dirty="0" smtClean="0">
                <a:latin typeface="Arial" panose="020B0604020202020204" pitchFamily="34" charset="0"/>
                <a:cs typeface="Arial" panose="020B0604020202020204" pitchFamily="34" charset="0"/>
              </a:rPr>
              <a:t>Trading, </a:t>
            </a:r>
            <a:r>
              <a:rPr lang="en-US" sz="1000" kern="0" spc="-30" dirty="0" smtClean="0">
                <a:latin typeface="Arial" panose="020B0604020202020204" pitchFamily="34" charset="0"/>
                <a:cs typeface="Arial" panose="020B0604020202020204" pitchFamily="34" charset="0"/>
              </a:rPr>
              <a:t>representative of the general </a:t>
            </a:r>
            <a:r>
              <a:rPr lang="en-US" sz="1000" kern="0" spc="-30" dirty="0" err="1" smtClean="0">
                <a:latin typeface="Arial" panose="020B0604020202020204" pitchFamily="34" charset="0"/>
                <a:cs typeface="Arial" panose="020B0604020202020204" pitchFamily="34" charset="0"/>
              </a:rPr>
              <a:t>cryptoasset</a:t>
            </a:r>
            <a:r>
              <a:rPr lang="en-US" sz="1000" kern="0" spc="-30" dirty="0" smtClean="0">
                <a:latin typeface="Arial" panose="020B0604020202020204" pitchFamily="34" charset="0"/>
                <a:cs typeface="Arial" panose="020B0604020202020204" pitchFamily="34" charset="0"/>
              </a:rPr>
              <a:t> landscape, is where </a:t>
            </a:r>
            <a:r>
              <a:rPr lang="en-US" sz="1000" kern="0" spc="-30" dirty="0" err="1" smtClean="0">
                <a:latin typeface="Arial" panose="020B0604020202020204" pitchFamily="34" charset="0"/>
                <a:cs typeface="Arial" panose="020B0604020202020204" pitchFamily="34" charset="0"/>
              </a:rPr>
              <a:t>stablecoin</a:t>
            </a:r>
            <a:r>
              <a:rPr lang="en-US" sz="1000" kern="0" spc="-30" dirty="0" smtClean="0">
                <a:latin typeface="Arial" panose="020B0604020202020204" pitchFamily="34" charset="0"/>
                <a:cs typeface="Arial" panose="020B0604020202020204" pitchFamily="34" charset="0"/>
              </a:rPr>
              <a:t> usage is concentrated.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allow exchanges and traders to price pairs in fiat terms, easily move on/off board, hedge exposure, and seek shelter in uncorrelated assets </a:t>
            </a:r>
            <a:r>
              <a:rPr lang="en-US" altLang="zh-CN" sz="1000" kern="0" spc="-30" dirty="0" smtClean="0">
                <a:latin typeface="Arial" panose="020B0604020202020204" pitchFamily="34" charset="0"/>
                <a:cs typeface="Arial" panose="020B0604020202020204" pitchFamily="34" charset="0"/>
              </a:rPr>
              <a:t>— </a:t>
            </a:r>
            <a:r>
              <a:rPr lang="en-US" sz="1000" kern="0" spc="-30" dirty="0" smtClean="0">
                <a:latin typeface="Arial" panose="020B0604020202020204" pitchFamily="34" charset="0"/>
                <a:cs typeface="Arial" panose="020B0604020202020204" pitchFamily="34" charset="0"/>
              </a:rPr>
              <a:t>all without bank connectivity and the corresponding latency.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smtClean="0">
                <a:latin typeface="Arial" panose="020B0604020202020204" pitchFamily="34" charset="0"/>
                <a:cs typeface="Arial" panose="020B0604020202020204" pitchFamily="34" charset="0"/>
              </a:rPr>
              <a:t>Trading, however, is but a beachhead.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could possibly underpin the next generation of </a:t>
            </a:r>
            <a:r>
              <a:rPr lang="en-US" sz="1000" b="1" kern="0" spc="-30" dirty="0" smtClean="0">
                <a:latin typeface="Arial" panose="020B0604020202020204" pitchFamily="34" charset="0"/>
                <a:cs typeface="Arial" panose="020B0604020202020204" pitchFamily="34" charset="0"/>
              </a:rPr>
              <a:t>payment rails</a:t>
            </a:r>
            <a:r>
              <a:rPr lang="en-US" sz="1000" kern="0" spc="-30" dirty="0" smtClean="0">
                <a:latin typeface="Arial" panose="020B0604020202020204" pitchFamily="34" charset="0"/>
                <a:cs typeface="Arial" panose="020B0604020202020204" pitchFamily="34" charset="0"/>
              </a:rPr>
              <a:t>, facilitating cheap, instant, global transfers. </a:t>
            </a:r>
            <a:r>
              <a:rPr lang="en-US" sz="1000" kern="0" spc="-30" dirty="0" err="1" smtClean="0">
                <a:latin typeface="Arial" panose="020B0604020202020204" pitchFamily="34" charset="0"/>
                <a:cs typeface="Arial" panose="020B0604020202020204" pitchFamily="34" charset="0"/>
              </a:rPr>
              <a:t>Stablecoins</a:t>
            </a:r>
            <a:r>
              <a:rPr lang="en-US" sz="1000" kern="0" spc="-30" dirty="0" smtClean="0">
                <a:latin typeface="Arial" panose="020B0604020202020204" pitchFamily="34" charset="0"/>
                <a:cs typeface="Arial" panose="020B0604020202020204" pitchFamily="34" charset="0"/>
              </a:rPr>
              <a:t> also fulfill another </a:t>
            </a:r>
            <a:endParaRPr lang="en-US" sz="1000" kern="0" dirty="0">
              <a:latin typeface="Arial" panose="020B0604020202020204" pitchFamily="34" charset="0"/>
              <a:cs typeface="Arial" panose="020B0604020202020204" pitchFamily="34" charset="0"/>
            </a:endParaRPr>
          </a:p>
        </p:txBody>
      </p:sp>
      <p:graphicFrame>
        <p:nvGraphicFramePr>
          <p:cNvPr id="15" name="Table 14"/>
          <p:cNvGraphicFramePr>
            <a:graphicFrameLocks noGrp="1"/>
          </p:cNvGraphicFramePr>
          <p:nvPr>
            <p:extLst>
              <p:ext uri="{D42A27DB-BD31-4B8C-83A1-F6EECF244321}">
                <p14:modId xmlns:p14="http://schemas.microsoft.com/office/powerpoint/2010/main" val="649428844"/>
              </p:ext>
            </p:extLst>
          </p:nvPr>
        </p:nvGraphicFramePr>
        <p:xfrm>
          <a:off x="4237932" y="8013700"/>
          <a:ext cx="2880417" cy="370840"/>
        </p:xfrm>
        <a:graphic>
          <a:graphicData uri="http://schemas.openxmlformats.org/drawingml/2006/table">
            <a:tbl>
              <a:tblPr firstRow="1" bandRow="1">
                <a:tableStyleId>{5C22544A-7EE6-4342-B048-85BDC9FD1C3A}</a:tableStyleId>
              </a:tblPr>
              <a:tblGrid>
                <a:gridCol w="2880417">
                  <a:extLst>
                    <a:ext uri="{9D8B030D-6E8A-4147-A177-3AD203B41FA5}">
                      <a16:colId xmlns:a16="http://schemas.microsoft.com/office/drawing/2014/main" val="348707836"/>
                    </a:ext>
                  </a:extLst>
                </a:gridCol>
              </a:tblGrid>
              <a:tr h="370840">
                <a:tc>
                  <a:txBody>
                    <a:bodyPr/>
                    <a:lstStyle/>
                    <a:p>
                      <a:pPr marL="0" marR="5080" indent="0"/>
                      <a:r>
                        <a:rPr lang="en-US" sz="700" b="0" i="0" cap="small" baseline="40000" dirty="0" smtClean="0">
                          <a:solidFill>
                            <a:schemeClr val="tx2"/>
                          </a:solidFill>
                          <a:latin typeface="Arial" panose="020B0604020202020204" pitchFamily="34" charset="0"/>
                          <a:cs typeface="Arial" panose="020B0604020202020204" pitchFamily="34" charset="0"/>
                        </a:rPr>
                        <a:t>1</a:t>
                      </a:r>
                      <a:r>
                        <a:rPr lang="en-US" sz="700" b="0" i="0" baseline="30000" dirty="0" smtClean="0">
                          <a:solidFill>
                            <a:schemeClr val="tx2"/>
                          </a:solidFill>
                          <a:latin typeface="Arial" panose="020B0604020202020204" pitchFamily="34" charset="0"/>
                          <a:cs typeface="Arial" panose="020B0604020202020204" pitchFamily="34" charset="0"/>
                        </a:rPr>
                        <a:t> </a:t>
                      </a:r>
                      <a:r>
                        <a:rPr lang="en-US" sz="700" b="0" i="0" baseline="0" dirty="0" smtClean="0">
                          <a:solidFill>
                            <a:schemeClr val="tx2"/>
                          </a:solidFill>
                          <a:latin typeface="Arial" panose="020B0604020202020204" pitchFamily="34" charset="0"/>
                          <a:cs typeface="Arial" panose="020B0604020202020204" pitchFamily="34" charset="0"/>
                        </a:rPr>
                        <a:t>Nash, John F. Jr. “Ideal Money and Asymptotically Ideal Money.” October 1997. http://personal.psu.edu/gjb6/nash/money.pdf</a:t>
                      </a:r>
                      <a:endParaRPr lang="en-US" sz="700" b="0" i="0" kern="0" baseline="0" dirty="0">
                        <a:solidFill>
                          <a:schemeClr val="tx2"/>
                        </a:solidFill>
                        <a:latin typeface="Arial" panose="020B0604020202020204" pitchFamily="34" charset="0"/>
                        <a:cs typeface="Arial" panose="020B0604020202020204" pitchFamily="34" charset="0"/>
                      </a:endParaRPr>
                    </a:p>
                  </a:txBody>
                  <a:tcPr marL="72000" marR="0" marT="72000" marB="0">
                    <a:lnT w="12700" cap="flat" cmpd="sng" algn="ctr">
                      <a:solidFill>
                        <a:schemeClr val="tx2"/>
                      </a:solidFill>
                      <a:prstDash val="solid"/>
                      <a:round/>
                      <a:headEnd type="none" w="med" len="med"/>
                      <a:tailEnd type="none" w="med" len="med"/>
                    </a:lnT>
                    <a:noFill/>
                  </a:tcPr>
                </a:tc>
                <a:extLst>
                  <a:ext uri="{0D108BD9-81ED-4DB2-BD59-A6C34878D82A}">
                    <a16:rowId xmlns:a16="http://schemas.microsoft.com/office/drawing/2014/main" val="581593119"/>
                  </a:ext>
                </a:extLst>
              </a:tr>
            </a:tbl>
          </a:graphicData>
        </a:graphic>
      </p:graphicFrame>
      <p:sp>
        <p:nvSpPr>
          <p:cNvPr id="10" name="Slide Number Placeholder 9"/>
          <p:cNvSpPr>
            <a:spLocks noGrp="1"/>
          </p:cNvSpPr>
          <p:nvPr>
            <p:ph type="sldNum" sz="quarter" idx="7"/>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97642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5412" y="6490993"/>
            <a:ext cx="6811087" cy="4203253"/>
          </a:xfrm>
          <a:prstGeom prst="rect">
            <a:avLst/>
          </a:prstGeom>
        </p:spPr>
      </p:pic>
      <p:sp>
        <p:nvSpPr>
          <p:cNvPr id="2" name="object 2"/>
          <p:cNvSpPr/>
          <p:nvPr/>
        </p:nvSpPr>
        <p:spPr>
          <a:xfrm>
            <a:off x="745413" y="0"/>
            <a:ext cx="6814820" cy="6488877"/>
          </a:xfrm>
          <a:custGeom>
            <a:avLst/>
            <a:gdLst/>
            <a:ahLst/>
            <a:cxnLst/>
            <a:rect l="l" t="t" r="r" b="b"/>
            <a:pathLst>
              <a:path w="6814820" h="7772400">
                <a:moveTo>
                  <a:pt x="0" y="7772400"/>
                </a:moveTo>
                <a:lnTo>
                  <a:pt x="6814578" y="7772400"/>
                </a:lnTo>
                <a:lnTo>
                  <a:pt x="6814578" y="0"/>
                </a:lnTo>
                <a:lnTo>
                  <a:pt x="0" y="0"/>
                </a:lnTo>
                <a:lnTo>
                  <a:pt x="0" y="7772400"/>
                </a:lnTo>
                <a:close/>
              </a:path>
            </a:pathLst>
          </a:custGeom>
          <a:solidFill>
            <a:srgbClr val="F89B34"/>
          </a:solidFill>
        </p:spPr>
        <p:txBody>
          <a:bodyPr wrap="square" lIns="0" tIns="0" rIns="0" bIns="0" rtlCol="0"/>
          <a:lstStyle/>
          <a:p>
            <a:endParaRPr/>
          </a:p>
        </p:txBody>
      </p:sp>
      <p:sp>
        <p:nvSpPr>
          <p:cNvPr id="3" name="object 3"/>
          <p:cNvSpPr/>
          <p:nvPr/>
        </p:nvSpPr>
        <p:spPr>
          <a:xfrm>
            <a:off x="0" y="0"/>
            <a:ext cx="745490" cy="7772400"/>
          </a:xfrm>
          <a:custGeom>
            <a:avLst/>
            <a:gdLst/>
            <a:ahLst/>
            <a:cxnLst/>
            <a:rect l="l" t="t" r="r" b="b"/>
            <a:pathLst>
              <a:path w="745490" h="7772400">
                <a:moveTo>
                  <a:pt x="0" y="7772400"/>
                </a:moveTo>
                <a:lnTo>
                  <a:pt x="745413" y="7772400"/>
                </a:lnTo>
                <a:lnTo>
                  <a:pt x="745413" y="0"/>
                </a:lnTo>
                <a:lnTo>
                  <a:pt x="0" y="0"/>
                </a:lnTo>
                <a:lnTo>
                  <a:pt x="0" y="7772400"/>
                </a:lnTo>
                <a:close/>
              </a:path>
            </a:pathLst>
          </a:custGeom>
          <a:solidFill>
            <a:srgbClr val="E85834"/>
          </a:solidFill>
        </p:spPr>
        <p:txBody>
          <a:bodyPr wrap="square" lIns="0" tIns="0" rIns="0" bIns="0" rtlCol="0"/>
          <a:lstStyle/>
          <a:p>
            <a:endParaRPr/>
          </a:p>
        </p:txBody>
      </p:sp>
      <p:sp>
        <p:nvSpPr>
          <p:cNvPr id="4" name="object 4"/>
          <p:cNvSpPr/>
          <p:nvPr/>
        </p:nvSpPr>
        <p:spPr>
          <a:xfrm>
            <a:off x="0" y="6490993"/>
            <a:ext cx="745490" cy="4201137"/>
          </a:xfrm>
          <a:custGeom>
            <a:avLst/>
            <a:gdLst/>
            <a:ahLst/>
            <a:cxnLst/>
            <a:rect l="l" t="t" r="r" b="b"/>
            <a:pathLst>
              <a:path w="745490" h="2919729">
                <a:moveTo>
                  <a:pt x="0" y="2919603"/>
                </a:moveTo>
                <a:lnTo>
                  <a:pt x="745413" y="2919603"/>
                </a:lnTo>
                <a:lnTo>
                  <a:pt x="745413" y="0"/>
                </a:lnTo>
                <a:lnTo>
                  <a:pt x="0" y="0"/>
                </a:lnTo>
                <a:lnTo>
                  <a:pt x="0" y="2919603"/>
                </a:lnTo>
                <a:close/>
              </a:path>
            </a:pathLst>
          </a:custGeom>
          <a:solidFill>
            <a:srgbClr val="FCB134"/>
          </a:solidFill>
        </p:spPr>
        <p:txBody>
          <a:bodyPr wrap="square" lIns="0" tIns="0" rIns="0" bIns="0" rtlCol="0"/>
          <a:lstStyle/>
          <a:p>
            <a:endParaRPr/>
          </a:p>
        </p:txBody>
      </p:sp>
      <p:sp>
        <p:nvSpPr>
          <p:cNvPr id="7" name="object 5"/>
          <p:cNvSpPr txBox="1">
            <a:spLocks/>
          </p:cNvSpPr>
          <p:nvPr/>
        </p:nvSpPr>
        <p:spPr>
          <a:xfrm>
            <a:off x="1200149" y="546100"/>
            <a:ext cx="2857501" cy="5078313"/>
          </a:xfrm>
          <a:prstGeom prst="rect">
            <a:avLst/>
          </a:prstGeom>
        </p:spPr>
        <p:txBody>
          <a:bodyPr vert="horz" wrap="square" lIns="0" tIns="0" rIns="0" bIns="0" rtlCol="0">
            <a:spAutoFit/>
          </a:bodyPr>
          <a:lstStyle>
            <a:lvl1pPr>
              <a:defRPr sz="4000" b="0" i="0">
                <a:solidFill>
                  <a:schemeClr val="bg1"/>
                </a:solidFill>
                <a:latin typeface="ITC Charter Com"/>
                <a:ea typeface="+mj-ea"/>
                <a:cs typeface="ITC Charter Com"/>
              </a:defRPr>
            </a:lvl1pPr>
          </a:lstStyle>
          <a:p>
            <a:pPr marR="5080"/>
            <a:r>
              <a:rPr lang="en-US" sz="1000" kern="0" spc="-30" dirty="0">
                <a:latin typeface="Arial" panose="020B0604020202020204" pitchFamily="34" charset="0"/>
                <a:cs typeface="Arial" panose="020B0604020202020204" pitchFamily="34" charset="0"/>
              </a:rPr>
              <a:t>monetary role as a </a:t>
            </a:r>
            <a:r>
              <a:rPr lang="en-US" sz="1000" b="1" kern="0" spc="-30" dirty="0">
                <a:latin typeface="Arial" panose="020B0604020202020204" pitchFamily="34" charset="0"/>
                <a:cs typeface="Arial" panose="020B0604020202020204" pitchFamily="34" charset="0"/>
              </a:rPr>
              <a:t>store of value</a:t>
            </a:r>
            <a:r>
              <a:rPr lang="en-US" sz="1000" kern="0" spc="-30" dirty="0">
                <a:latin typeface="Arial" panose="020B0604020202020204" pitchFamily="34" charset="0"/>
                <a:cs typeface="Arial" panose="020B0604020202020204" pitchFamily="34" charset="0"/>
              </a:rPr>
              <a:t>, especially for users with a hyperinflationary national currency who may now opt in to more prudent monetary policies. </a:t>
            </a:r>
          </a:p>
          <a:p>
            <a:pPr marR="5080"/>
            <a:endParaRPr lang="en-US" sz="1000" kern="0" spc="-30" dirty="0">
              <a:latin typeface="Arial" panose="020B0604020202020204" pitchFamily="34" charset="0"/>
              <a:cs typeface="Arial" panose="020B0604020202020204" pitchFamily="34" charset="0"/>
            </a:endParaRPr>
          </a:p>
          <a:p>
            <a:pPr marR="5080"/>
            <a:r>
              <a:rPr lang="en-US" sz="1000" kern="0" spc="-30" dirty="0" err="1">
                <a:latin typeface="Arial" panose="020B0604020202020204" pitchFamily="34" charset="0"/>
                <a:cs typeface="Arial" panose="020B0604020202020204" pitchFamily="34" charset="0"/>
              </a:rPr>
              <a:t>Stablecoins</a:t>
            </a:r>
            <a:r>
              <a:rPr lang="en-US" sz="1000" kern="0" spc="-30" dirty="0">
                <a:latin typeface="Arial" panose="020B0604020202020204" pitchFamily="34" charset="0"/>
                <a:cs typeface="Arial" panose="020B0604020202020204" pitchFamily="34" charset="0"/>
              </a:rPr>
              <a:t> are </a:t>
            </a:r>
            <a:r>
              <a:rPr lang="en-US" sz="1000" kern="0" spc="-30" dirty="0" err="1">
                <a:latin typeface="Arial" panose="020B0604020202020204" pitchFamily="34" charset="0"/>
                <a:cs typeface="Arial" panose="020B0604020202020204" pitchFamily="34" charset="0"/>
              </a:rPr>
              <a:t>blockchain</a:t>
            </a:r>
            <a:r>
              <a:rPr lang="en-US" sz="1000" kern="0" spc="-30" dirty="0">
                <a:latin typeface="Arial" panose="020B0604020202020204" pitchFamily="34" charset="0"/>
                <a:cs typeface="Arial" panose="020B0604020202020204" pitchFamily="34" charset="0"/>
              </a:rPr>
              <a:t>-native and can contain advanced logic in the token itself. </a:t>
            </a:r>
            <a:r>
              <a:rPr lang="en-US" sz="1000" b="1" kern="0" spc="-30" dirty="0">
                <a:latin typeface="Arial" panose="020B0604020202020204" pitchFamily="34" charset="0"/>
                <a:cs typeface="Arial" panose="020B0604020202020204" pitchFamily="34" charset="0"/>
              </a:rPr>
              <a:t>Programmable </a:t>
            </a:r>
            <a:r>
              <a:rPr lang="en-US" sz="1000" kern="0" spc="-30" dirty="0">
                <a:latin typeface="Arial" panose="020B0604020202020204" pitchFamily="34" charset="0"/>
                <a:cs typeface="Arial" panose="020B0604020202020204" pitchFamily="34" charset="0"/>
              </a:rPr>
              <a:t>money is capable of improving current processes, but also enabling an entirely new design space. As open source, </a:t>
            </a:r>
            <a:r>
              <a:rPr lang="en-US" sz="1000" b="1" kern="0" spc="-30" dirty="0">
                <a:latin typeface="Arial" panose="020B0604020202020204" pitchFamily="34" charset="0"/>
                <a:cs typeface="Arial" panose="020B0604020202020204" pitchFamily="34" charset="0"/>
              </a:rPr>
              <a:t>standards-based money</a:t>
            </a:r>
            <a:r>
              <a:rPr lang="en-US" sz="1000" kern="0" spc="-30" dirty="0">
                <a:latin typeface="Arial" panose="020B0604020202020204" pitchFamily="34" charset="0"/>
                <a:cs typeface="Arial" panose="020B0604020202020204" pitchFamily="34" charset="0"/>
              </a:rPr>
              <a:t>, walled gardens can be eliminated, allowing interoperability across (</a:t>
            </a:r>
            <a:r>
              <a:rPr lang="en-US" sz="1000" kern="0" spc="-30" dirty="0" err="1">
                <a:latin typeface="Arial" panose="020B0604020202020204" pitchFamily="34" charset="0"/>
                <a:cs typeface="Arial" panose="020B0604020202020204" pitchFamily="34" charset="0"/>
              </a:rPr>
              <a:t>decentralised</a:t>
            </a:r>
            <a:r>
              <a:rPr lang="en-US" sz="1000" kern="0" spc="-30" dirty="0">
                <a:latin typeface="Arial" panose="020B0604020202020204" pitchFamily="34" charset="0"/>
                <a:cs typeface="Arial" panose="020B0604020202020204" pitchFamily="34" charset="0"/>
              </a:rPr>
              <a:t>) applications, products, and assets.</a:t>
            </a:r>
          </a:p>
          <a:p>
            <a:pPr marR="5080"/>
            <a:endParaRPr lang="en-US" sz="1000" kern="0" spc="-30" dirty="0">
              <a:latin typeface="Arial" panose="020B0604020202020204" pitchFamily="34" charset="0"/>
              <a:cs typeface="Arial" panose="020B0604020202020204" pitchFamily="34" charset="0"/>
            </a:endParaRPr>
          </a:p>
          <a:p>
            <a:pPr marR="5080"/>
            <a:r>
              <a:rPr lang="en-US" sz="1000" kern="0" spc="-30" dirty="0">
                <a:latin typeface="Arial" panose="020B0604020202020204" pitchFamily="34" charset="0"/>
                <a:cs typeface="Arial" panose="020B0604020202020204" pitchFamily="34" charset="0"/>
              </a:rPr>
              <a:t>As </a:t>
            </a:r>
            <a:r>
              <a:rPr lang="en-US" sz="1000" b="1" kern="0" spc="-30" dirty="0" err="1">
                <a:latin typeface="Arial" panose="020B0604020202020204" pitchFamily="34" charset="0"/>
                <a:cs typeface="Arial" panose="020B0604020202020204" pitchFamily="34" charset="0"/>
              </a:rPr>
              <a:t>financialisation</a:t>
            </a:r>
            <a:r>
              <a:rPr lang="en-US" sz="1000" kern="0" spc="-30" dirty="0">
                <a:latin typeface="Arial" panose="020B0604020202020204" pitchFamily="34" charset="0"/>
                <a:cs typeface="Arial" panose="020B0604020202020204" pitchFamily="34" charset="0"/>
              </a:rPr>
              <a:t> of </a:t>
            </a:r>
            <a:r>
              <a:rPr lang="en-US" sz="1000" kern="0" spc="-30" dirty="0" err="1">
                <a:latin typeface="Arial" panose="020B0604020202020204" pitchFamily="34" charset="0"/>
                <a:cs typeface="Arial" panose="020B0604020202020204" pitchFamily="34" charset="0"/>
              </a:rPr>
              <a:t>blockchain</a:t>
            </a:r>
            <a:r>
              <a:rPr lang="en-US" sz="1000" kern="0" spc="-30" dirty="0">
                <a:latin typeface="Arial" panose="020B0604020202020204" pitchFamily="34" charset="0"/>
                <a:cs typeface="Arial" panose="020B0604020202020204" pitchFamily="34" charset="0"/>
              </a:rPr>
              <a:t>-based assets increases </a:t>
            </a:r>
            <a:r>
              <a:rPr lang="en-US" altLang="zh-CN" sz="1000" kern="0" spc="-30" dirty="0" smtClean="0">
                <a:latin typeface="Arial" panose="020B0604020202020204" pitchFamily="34" charset="0"/>
                <a:cs typeface="Arial" panose="020B0604020202020204" pitchFamily="34" charset="0"/>
              </a:rPr>
              <a:t>— </a:t>
            </a:r>
            <a:r>
              <a:rPr lang="en-US" sz="1000" kern="0" spc="-30" dirty="0" smtClean="0">
                <a:latin typeface="Arial" panose="020B0604020202020204" pitchFamily="34" charset="0"/>
                <a:cs typeface="Arial" panose="020B0604020202020204" pitchFamily="34" charset="0"/>
              </a:rPr>
              <a:t>and </a:t>
            </a:r>
            <a:r>
              <a:rPr lang="en-US" sz="1000" kern="0" spc="-30" dirty="0">
                <a:latin typeface="Arial" panose="020B0604020202020204" pitchFamily="34" charset="0"/>
                <a:cs typeface="Arial" panose="020B0604020202020204" pitchFamily="34" charset="0"/>
              </a:rPr>
              <a:t>as </a:t>
            </a:r>
            <a:r>
              <a:rPr lang="en-US" sz="1000" b="1" kern="0" spc="-30" dirty="0" err="1">
                <a:latin typeface="Arial" panose="020B0604020202020204" pitchFamily="34" charset="0"/>
                <a:cs typeface="Arial" panose="020B0604020202020204" pitchFamily="34" charset="0"/>
              </a:rPr>
              <a:t>tokenisation</a:t>
            </a:r>
            <a:r>
              <a:rPr lang="en-US" sz="1000" kern="0" spc="-30" dirty="0">
                <a:latin typeface="Arial" panose="020B0604020202020204" pitchFamily="34" charset="0"/>
                <a:cs typeface="Arial" panose="020B0604020202020204" pitchFamily="34" charset="0"/>
              </a:rPr>
              <a:t> of traditional assets increases </a:t>
            </a:r>
            <a:r>
              <a:rPr lang="en-US" altLang="zh-CN" sz="1000" kern="0" spc="-30" dirty="0" smtClean="0">
                <a:latin typeface="Arial" panose="020B0604020202020204" pitchFamily="34" charset="0"/>
                <a:cs typeface="Arial" panose="020B0604020202020204" pitchFamily="34" charset="0"/>
              </a:rPr>
              <a:t>—</a:t>
            </a:r>
            <a:r>
              <a:rPr lang="en-US" sz="1000" kern="0" spc="-30" dirty="0" smtClean="0">
                <a:latin typeface="Arial" panose="020B0604020202020204" pitchFamily="34" charset="0"/>
                <a:cs typeface="Arial" panose="020B0604020202020204" pitchFamily="34" charset="0"/>
              </a:rPr>
              <a:t> </a:t>
            </a:r>
            <a:r>
              <a:rPr lang="en-US" sz="1000" kern="0" spc="-30" dirty="0" err="1">
                <a:latin typeface="Arial" panose="020B0604020202020204" pitchFamily="34" charset="0"/>
                <a:cs typeface="Arial" panose="020B0604020202020204" pitchFamily="34" charset="0"/>
              </a:rPr>
              <a:t>stablecoins</a:t>
            </a:r>
            <a:r>
              <a:rPr lang="en-US" sz="1000" kern="0" spc="-30" dirty="0">
                <a:latin typeface="Arial" panose="020B0604020202020204" pitchFamily="34" charset="0"/>
                <a:cs typeface="Arial" panose="020B0604020202020204" pitchFamily="34" charset="0"/>
              </a:rPr>
              <a:t> can be expected to gain importance for two reasons: 1) fiat denominations are the status quo 2) financial contracts can not be meaningfully specified in uncertain terms. Unstable money is unusable money in any time-based financial contract, and really, any economic interaction at all. </a:t>
            </a:r>
          </a:p>
          <a:p>
            <a:pPr marR="5080"/>
            <a:endParaRPr lang="en-US" sz="1000" kern="0" spc="-30" dirty="0">
              <a:latin typeface="Arial" panose="020B0604020202020204" pitchFamily="34" charset="0"/>
              <a:cs typeface="Arial" panose="020B0604020202020204" pitchFamily="34" charset="0"/>
            </a:endParaRPr>
          </a:p>
          <a:p>
            <a:pPr marR="5080"/>
            <a:r>
              <a:rPr lang="en-US" sz="1000" b="1" kern="0" spc="-30" dirty="0">
                <a:latin typeface="Arial" panose="020B0604020202020204" pitchFamily="34" charset="0"/>
                <a:cs typeface="Arial" panose="020B0604020202020204" pitchFamily="34" charset="0"/>
              </a:rPr>
              <a:t>Regulation</a:t>
            </a:r>
          </a:p>
          <a:p>
            <a:pPr marR="5080"/>
            <a:r>
              <a:rPr lang="en-US" sz="1000" kern="0" spc="-30" dirty="0">
                <a:latin typeface="Arial" panose="020B0604020202020204" pitchFamily="34" charset="0"/>
                <a:cs typeface="Arial" panose="020B0604020202020204" pitchFamily="34" charset="0"/>
              </a:rPr>
              <a:t>Regulatory compliant fiat-backed coins have recently been issued by large </a:t>
            </a:r>
            <a:r>
              <a:rPr lang="en-US" sz="1000" kern="0" spc="-30" dirty="0" err="1">
                <a:latin typeface="Arial" panose="020B0604020202020204" pitchFamily="34" charset="0"/>
                <a:cs typeface="Arial" panose="020B0604020202020204" pitchFamily="34" charset="0"/>
              </a:rPr>
              <a:t>cryptoasset</a:t>
            </a:r>
            <a:r>
              <a:rPr lang="en-US" sz="1000" kern="0" spc="-30" dirty="0">
                <a:latin typeface="Arial" panose="020B0604020202020204" pitchFamily="34" charset="0"/>
                <a:cs typeface="Arial" panose="020B0604020202020204" pitchFamily="34" charset="0"/>
              </a:rPr>
              <a:t> companies with prominent financial institutions as partners. Legal treatment of </a:t>
            </a:r>
            <a:r>
              <a:rPr lang="en-US" sz="1000" kern="0" spc="-30" dirty="0" err="1">
                <a:latin typeface="Arial" panose="020B0604020202020204" pitchFamily="34" charset="0"/>
                <a:cs typeface="Arial" panose="020B0604020202020204" pitchFamily="34" charset="0"/>
              </a:rPr>
              <a:t>stablecoins</a:t>
            </a:r>
            <a:r>
              <a:rPr lang="en-US" sz="1000" kern="0" spc="-30" dirty="0">
                <a:latin typeface="Arial" panose="020B0604020202020204" pitchFamily="34" charset="0"/>
                <a:cs typeface="Arial" panose="020B0604020202020204" pitchFamily="34" charset="0"/>
              </a:rPr>
              <a:t> differs across jurisdiction, and in some cases are regarded as similar to “prepaid” or “stored value” instruments. Regulators often treat issuers of these assets as “money service businesses”, with a focus on enforcing KYC/AML processes, and preventing financial crimes and bank law circumvention. </a:t>
            </a:r>
          </a:p>
          <a:p>
            <a:pPr marR="5080"/>
            <a:endParaRPr lang="en-US" sz="1000" kern="0" spc="-30" dirty="0">
              <a:latin typeface="Arial" panose="020B0604020202020204" pitchFamily="34" charset="0"/>
              <a:cs typeface="Arial" panose="020B0604020202020204" pitchFamily="34" charset="0"/>
            </a:endParaRPr>
          </a:p>
        </p:txBody>
      </p:sp>
      <p:sp>
        <p:nvSpPr>
          <p:cNvPr id="8" name="object 5"/>
          <p:cNvSpPr txBox="1">
            <a:spLocks/>
          </p:cNvSpPr>
          <p:nvPr/>
        </p:nvSpPr>
        <p:spPr>
          <a:xfrm>
            <a:off x="4240529" y="546100"/>
            <a:ext cx="2891791" cy="5539978"/>
          </a:xfrm>
          <a:prstGeom prst="rect">
            <a:avLst/>
          </a:prstGeom>
        </p:spPr>
        <p:txBody>
          <a:bodyPr vert="horz" wrap="square" lIns="0" tIns="0" rIns="0" bIns="0" rtlCol="0">
            <a:spAutoFit/>
          </a:bodyPr>
          <a:lstStyle>
            <a:lvl1pPr>
              <a:defRPr sz="4000" b="0" i="0">
                <a:solidFill>
                  <a:schemeClr val="bg1"/>
                </a:solidFill>
                <a:latin typeface="ITC Charter Com"/>
                <a:ea typeface="+mj-ea"/>
                <a:cs typeface="ITC Charter Com"/>
              </a:defRPr>
            </a:lvl1pPr>
          </a:lstStyle>
          <a:p>
            <a:pPr marR="5080"/>
            <a:r>
              <a:rPr lang="en-US" sz="1000" kern="0" spc="-30" dirty="0">
                <a:latin typeface="Arial" panose="020B0604020202020204" pitchFamily="34" charset="0"/>
                <a:cs typeface="Arial" panose="020B0604020202020204" pitchFamily="34" charset="0"/>
              </a:rPr>
              <a:t>Compliance programs are primarily enforced at the “gates” of the system; the fiat on/off ramps where collateral is exchanged, and tokens are created or redeemed. Once on the </a:t>
            </a:r>
            <a:r>
              <a:rPr lang="en-US" sz="1000" kern="0" spc="-30" dirty="0" err="1">
                <a:latin typeface="Arial" panose="020B0604020202020204" pitchFamily="34" charset="0"/>
                <a:cs typeface="Arial" panose="020B0604020202020204" pitchFamily="34" charset="0"/>
              </a:rPr>
              <a:t>blockchain</a:t>
            </a:r>
            <a:r>
              <a:rPr lang="en-US" sz="1000" kern="0" spc="-30" dirty="0">
                <a:latin typeface="Arial" panose="020B0604020202020204" pitchFamily="34" charset="0"/>
                <a:cs typeface="Arial" panose="020B0604020202020204" pitchFamily="34" charset="0"/>
              </a:rPr>
              <a:t>, tokens can typically move freely, while issuers maintain the right and ability to blacklist nefarious users, and </a:t>
            </a:r>
            <a:r>
              <a:rPr lang="en-US" sz="1000" kern="0" spc="-30" dirty="0" err="1">
                <a:latin typeface="Arial" panose="020B0604020202020204" pitchFamily="34" charset="0"/>
                <a:cs typeface="Arial" panose="020B0604020202020204" pitchFamily="34" charset="0"/>
              </a:rPr>
              <a:t>feeze</a:t>
            </a:r>
            <a:r>
              <a:rPr lang="en-US" sz="1000" kern="0" spc="-30" dirty="0">
                <a:latin typeface="Arial" panose="020B0604020202020204" pitchFamily="34" charset="0"/>
                <a:cs typeface="Arial" panose="020B0604020202020204" pitchFamily="34" charset="0"/>
              </a:rPr>
              <a:t> token balances and collateral. This </a:t>
            </a:r>
            <a:r>
              <a:rPr lang="en-US" sz="1000" kern="0" spc="-30" dirty="0" err="1">
                <a:latin typeface="Arial" panose="020B0604020202020204" pitchFamily="34" charset="0"/>
                <a:cs typeface="Arial" panose="020B0604020202020204" pitchFamily="34" charset="0"/>
              </a:rPr>
              <a:t>centralisation</a:t>
            </a:r>
            <a:r>
              <a:rPr lang="en-US" sz="1000" kern="0" spc="-30" dirty="0">
                <a:latin typeface="Arial" panose="020B0604020202020204" pitchFamily="34" charset="0"/>
                <a:cs typeface="Arial" panose="020B0604020202020204" pitchFamily="34" charset="0"/>
              </a:rPr>
              <a:t> stands in contrast to the </a:t>
            </a:r>
            <a:r>
              <a:rPr lang="en-US" sz="1000" kern="0" spc="-30" dirty="0" err="1">
                <a:latin typeface="Arial" panose="020B0604020202020204" pitchFamily="34" charset="0"/>
                <a:cs typeface="Arial" panose="020B0604020202020204" pitchFamily="34" charset="0"/>
              </a:rPr>
              <a:t>decentralised</a:t>
            </a:r>
            <a:r>
              <a:rPr lang="en-US" sz="1000" kern="0" spc="-30" dirty="0">
                <a:latin typeface="Arial" panose="020B0604020202020204" pitchFamily="34" charset="0"/>
                <a:cs typeface="Arial" panose="020B0604020202020204" pitchFamily="34" charset="0"/>
              </a:rPr>
              <a:t> methods which do not impose oversight.</a:t>
            </a:r>
          </a:p>
          <a:p>
            <a:pPr marR="5080"/>
            <a:endParaRPr lang="en-US" sz="1000" kern="0" spc="-30" dirty="0">
              <a:latin typeface="Arial" panose="020B0604020202020204" pitchFamily="34" charset="0"/>
              <a:cs typeface="Arial" panose="020B0604020202020204" pitchFamily="34" charset="0"/>
            </a:endParaRPr>
          </a:p>
          <a:p>
            <a:pPr marR="5080"/>
            <a:r>
              <a:rPr lang="en-US" sz="1000" b="1" kern="0" spc="-30" dirty="0" err="1">
                <a:latin typeface="Arial" panose="020B0604020202020204" pitchFamily="34" charset="0"/>
                <a:cs typeface="Arial" panose="020B0604020202020204" pitchFamily="34" charset="0"/>
              </a:rPr>
              <a:t>Fiatcoin</a:t>
            </a:r>
            <a:r>
              <a:rPr lang="en-US" sz="1000" b="1" kern="0" spc="-30" dirty="0">
                <a:latin typeface="Arial" panose="020B0604020202020204" pitchFamily="34" charset="0"/>
                <a:cs typeface="Arial" panose="020B0604020202020204" pitchFamily="34" charset="0"/>
              </a:rPr>
              <a:t> Trust Framework</a:t>
            </a:r>
          </a:p>
          <a:p>
            <a:pPr marR="5080"/>
            <a:r>
              <a:rPr lang="en-US" sz="1000" kern="0" spc="-30" dirty="0" err="1">
                <a:latin typeface="Arial" panose="020B0604020202020204" pitchFamily="34" charset="0"/>
                <a:cs typeface="Arial" panose="020B0604020202020204" pitchFamily="34" charset="0"/>
              </a:rPr>
              <a:t>Fiatcoins</a:t>
            </a:r>
            <a:r>
              <a:rPr lang="en-US" sz="1000" kern="0" spc="-30" dirty="0">
                <a:latin typeface="Arial" panose="020B0604020202020204" pitchFamily="34" charset="0"/>
                <a:cs typeface="Arial" panose="020B0604020202020204" pitchFamily="34" charset="0"/>
              </a:rPr>
              <a:t> are instruments of trust more so than technology. Risk primarily stems from counterparties </a:t>
            </a:r>
            <a:r>
              <a:rPr lang="en-US" altLang="zh-CN" sz="1000" kern="0" spc="-30" dirty="0" smtClean="0">
                <a:latin typeface="Arial" panose="020B0604020202020204" pitchFamily="34" charset="0"/>
                <a:cs typeface="Arial" panose="020B0604020202020204" pitchFamily="34" charset="0"/>
              </a:rPr>
              <a:t>—</a:t>
            </a:r>
            <a:r>
              <a:rPr lang="en-US" sz="1000" kern="0" spc="-30" dirty="0" smtClean="0">
                <a:latin typeface="Arial" panose="020B0604020202020204" pitchFamily="34" charset="0"/>
                <a:cs typeface="Arial" panose="020B0604020202020204" pitchFamily="34" charset="0"/>
              </a:rPr>
              <a:t> </a:t>
            </a:r>
            <a:r>
              <a:rPr lang="en-US" sz="1000" kern="0" spc="-30" dirty="0">
                <a:latin typeface="Arial" panose="020B0604020202020204" pitchFamily="34" charset="0"/>
                <a:cs typeface="Arial" panose="020B0604020202020204" pitchFamily="34" charset="0"/>
              </a:rPr>
              <a:t>issuers and custodians </a:t>
            </a:r>
            <a:r>
              <a:rPr lang="en-US" altLang="zh-CN" sz="1000" kern="0" spc="-30" dirty="0" smtClean="0">
                <a:latin typeface="Arial" panose="020B0604020202020204" pitchFamily="34" charset="0"/>
                <a:cs typeface="Arial" panose="020B0604020202020204" pitchFamily="34" charset="0"/>
              </a:rPr>
              <a:t>—</a:t>
            </a:r>
            <a:r>
              <a:rPr lang="en-US" sz="1000" kern="0" spc="-30" dirty="0" smtClean="0">
                <a:latin typeface="Arial" panose="020B0604020202020204" pitchFamily="34" charset="0"/>
                <a:cs typeface="Arial" panose="020B0604020202020204" pitchFamily="34" charset="0"/>
              </a:rPr>
              <a:t> </a:t>
            </a:r>
            <a:r>
              <a:rPr lang="en-US" sz="1000" kern="0" spc="-30" dirty="0">
                <a:latin typeface="Arial" panose="020B0604020202020204" pitchFamily="34" charset="0"/>
                <a:cs typeface="Arial" panose="020B0604020202020204" pitchFamily="34" charset="0"/>
              </a:rPr>
              <a:t>and is addressed by subjecting operations to stringent and transparent oversight. We propose a trust framework for </a:t>
            </a:r>
            <a:r>
              <a:rPr lang="en-US" sz="1000" kern="0" spc="-30" dirty="0" err="1">
                <a:latin typeface="Arial" panose="020B0604020202020204" pitchFamily="34" charset="0"/>
                <a:cs typeface="Arial" panose="020B0604020202020204" pitchFamily="34" charset="0"/>
              </a:rPr>
              <a:t>fiatcoin</a:t>
            </a:r>
            <a:r>
              <a:rPr lang="en-US" sz="1000" kern="0" spc="-30" dirty="0">
                <a:latin typeface="Arial" panose="020B0604020202020204" pitchFamily="34" charset="0"/>
                <a:cs typeface="Arial" panose="020B0604020202020204" pitchFamily="34" charset="0"/>
              </a:rPr>
              <a:t> issuers to consider, covering custody, audit, insurance, and technical choices. </a:t>
            </a:r>
          </a:p>
          <a:p>
            <a:pPr marR="5080"/>
            <a:endParaRPr lang="en-US" sz="1000" kern="0" spc="-30" dirty="0">
              <a:latin typeface="Arial" panose="020B0604020202020204" pitchFamily="34" charset="0"/>
              <a:cs typeface="Arial" panose="020B0604020202020204" pitchFamily="34" charset="0"/>
            </a:endParaRPr>
          </a:p>
          <a:p>
            <a:pPr marR="5080"/>
            <a:r>
              <a:rPr lang="en-US" sz="1000" b="1" kern="0" spc="-30" dirty="0">
                <a:latin typeface="Arial" panose="020B0604020202020204" pitchFamily="34" charset="0"/>
                <a:cs typeface="Arial" panose="020B0604020202020204" pitchFamily="34" charset="0"/>
              </a:rPr>
              <a:t>Outlook</a:t>
            </a:r>
          </a:p>
          <a:p>
            <a:pPr marR="5080"/>
            <a:r>
              <a:rPr lang="en-US" sz="1000" kern="0" spc="-30" dirty="0" err="1">
                <a:latin typeface="Arial" panose="020B0604020202020204" pitchFamily="34" charset="0"/>
                <a:cs typeface="Arial" panose="020B0604020202020204" pitchFamily="34" charset="0"/>
              </a:rPr>
              <a:t>Stablecoins</a:t>
            </a:r>
            <a:r>
              <a:rPr lang="en-US" sz="1000" kern="0" spc="-30" dirty="0">
                <a:latin typeface="Arial" panose="020B0604020202020204" pitchFamily="34" charset="0"/>
                <a:cs typeface="Arial" panose="020B0604020202020204" pitchFamily="34" charset="0"/>
              </a:rPr>
              <a:t> may be the first </a:t>
            </a:r>
            <a:r>
              <a:rPr lang="en-US" sz="1000" kern="0" spc="-30" dirty="0" err="1">
                <a:latin typeface="Arial" panose="020B0604020202020204" pitchFamily="34" charset="0"/>
                <a:cs typeface="Arial" panose="020B0604020202020204" pitchFamily="34" charset="0"/>
              </a:rPr>
              <a:t>blockchain</a:t>
            </a:r>
            <a:r>
              <a:rPr lang="en-US" sz="1000" kern="0" spc="-30" dirty="0">
                <a:latin typeface="Arial" panose="020B0604020202020204" pitchFamily="34" charset="0"/>
                <a:cs typeface="Arial" panose="020B0604020202020204" pitchFamily="34" charset="0"/>
              </a:rPr>
              <a:t> “product” with mass appeal and utility. We believe we will see continued adoption and competition in 2019. For </a:t>
            </a:r>
            <a:r>
              <a:rPr lang="en-US" sz="1000" kern="0" spc="-30" dirty="0" err="1">
                <a:latin typeface="Arial" panose="020B0604020202020204" pitchFamily="34" charset="0"/>
                <a:cs typeface="Arial" panose="020B0604020202020204" pitchFamily="34" charset="0"/>
              </a:rPr>
              <a:t>fiatcoins</a:t>
            </a:r>
            <a:r>
              <a:rPr lang="en-US" sz="1000" kern="0" spc="-30" dirty="0">
                <a:latin typeface="Arial" panose="020B0604020202020204" pitchFamily="34" charset="0"/>
                <a:cs typeface="Arial" panose="020B0604020202020204" pitchFamily="34" charset="0"/>
              </a:rPr>
              <a:t>, the business case for issuers is often strong, allowing for user aggregation, ancillary product (exchange, wallet) synergies, and potentially productive use of </a:t>
            </a:r>
            <a:r>
              <a:rPr lang="en-US" sz="1000" kern="0" spc="-30" dirty="0" err="1">
                <a:latin typeface="Arial" panose="020B0604020202020204" pitchFamily="34" charset="0"/>
                <a:cs typeface="Arial" panose="020B0604020202020204" pitchFamily="34" charset="0"/>
              </a:rPr>
              <a:t>custodied</a:t>
            </a:r>
            <a:r>
              <a:rPr lang="en-US" sz="1000" kern="0" spc="-30" dirty="0">
                <a:latin typeface="Arial" panose="020B0604020202020204" pitchFamily="34" charset="0"/>
                <a:cs typeface="Arial" panose="020B0604020202020204" pitchFamily="34" charset="0"/>
              </a:rPr>
              <a:t> assets.</a:t>
            </a:r>
          </a:p>
          <a:p>
            <a:pPr marR="5080"/>
            <a:endParaRPr lang="en-US" sz="1000" kern="0" spc="-30" dirty="0">
              <a:latin typeface="Arial" panose="020B0604020202020204" pitchFamily="34" charset="0"/>
              <a:cs typeface="Arial" panose="020B0604020202020204" pitchFamily="34" charset="0"/>
            </a:endParaRPr>
          </a:p>
          <a:p>
            <a:pPr marR="5080"/>
            <a:r>
              <a:rPr lang="en-US" sz="1000" kern="0" spc="-30" dirty="0">
                <a:latin typeface="Arial" panose="020B0604020202020204" pitchFamily="34" charset="0"/>
                <a:cs typeface="Arial" panose="020B0604020202020204" pitchFamily="34" charset="0"/>
              </a:rPr>
              <a:t>Money, as a social technology, is predicated on confidence and coordination. We believe companies with strong user bases and goodwill may stand to benefit by issuing their own </a:t>
            </a:r>
            <a:r>
              <a:rPr lang="en-US" sz="1000" kern="0" spc="-30" dirty="0" err="1">
                <a:latin typeface="Arial" panose="020B0604020202020204" pitchFamily="34" charset="0"/>
                <a:cs typeface="Arial" panose="020B0604020202020204" pitchFamily="34" charset="0"/>
              </a:rPr>
              <a:t>stablecoin</a:t>
            </a:r>
            <a:r>
              <a:rPr lang="en-US" sz="1000" kern="0" spc="-30" dirty="0">
                <a:latin typeface="Arial" panose="020B0604020202020204" pitchFamily="34" charset="0"/>
                <a:cs typeface="Arial" panose="020B0604020202020204" pitchFamily="34" charset="0"/>
              </a:rPr>
              <a:t> to facilitate on-platform transactions. More than anything, we expect continued experimentation, with the ultimate benefit of </a:t>
            </a:r>
            <a:r>
              <a:rPr lang="en-US" sz="1000" kern="0" spc="-30" dirty="0" err="1">
                <a:latin typeface="Arial" panose="020B0604020202020204" pitchFamily="34" charset="0"/>
                <a:cs typeface="Arial" panose="020B0604020202020204" pitchFamily="34" charset="0"/>
              </a:rPr>
              <a:t>familiarising</a:t>
            </a:r>
            <a:r>
              <a:rPr lang="en-US" sz="1000" kern="0" spc="-30" dirty="0">
                <a:latin typeface="Arial" panose="020B0604020202020204" pitchFamily="34" charset="0"/>
                <a:cs typeface="Arial" panose="020B0604020202020204" pitchFamily="34" charset="0"/>
              </a:rPr>
              <a:t> users with </a:t>
            </a:r>
            <a:r>
              <a:rPr lang="en-US" sz="1000" kern="0" spc="-30" dirty="0" err="1">
                <a:latin typeface="Arial" panose="020B0604020202020204" pitchFamily="34" charset="0"/>
                <a:cs typeface="Arial" panose="020B0604020202020204" pitchFamily="34" charset="0"/>
              </a:rPr>
              <a:t>blockchain</a:t>
            </a:r>
            <a:r>
              <a:rPr lang="en-US" sz="1000" kern="0" spc="-30" dirty="0">
                <a:latin typeface="Arial" panose="020B0604020202020204" pitchFamily="34" charset="0"/>
                <a:cs typeface="Arial" panose="020B0604020202020204" pitchFamily="34" charset="0"/>
              </a:rPr>
              <a:t> and a </a:t>
            </a:r>
            <a:r>
              <a:rPr lang="en-US" sz="1000" kern="0" spc="-30" dirty="0" smtClean="0">
                <a:latin typeface="Arial" panose="020B0604020202020204" pitchFamily="34" charset="0"/>
                <a:cs typeface="Arial" panose="020B0604020202020204" pitchFamily="34" charset="0"/>
              </a:rPr>
              <a:t/>
            </a:r>
            <a:br>
              <a:rPr lang="en-US" sz="1000" kern="0" spc="-30" dirty="0" smtClean="0">
                <a:latin typeface="Arial" panose="020B0604020202020204" pitchFamily="34" charset="0"/>
                <a:cs typeface="Arial" panose="020B0604020202020204" pitchFamily="34" charset="0"/>
              </a:rPr>
            </a:br>
            <a:r>
              <a:rPr lang="en-US" sz="1000" kern="0" spc="-30" dirty="0" err="1" smtClean="0">
                <a:latin typeface="Arial" panose="020B0604020202020204" pitchFamily="34" charset="0"/>
                <a:cs typeface="Arial" panose="020B0604020202020204" pitchFamily="34" charset="0"/>
              </a:rPr>
              <a:t>tokenised</a:t>
            </a:r>
            <a:r>
              <a:rPr lang="en-US" sz="1000" kern="0" spc="-30" dirty="0" smtClean="0">
                <a:latin typeface="Arial" panose="020B0604020202020204" pitchFamily="34" charset="0"/>
                <a:cs typeface="Arial" panose="020B0604020202020204" pitchFamily="34" charset="0"/>
              </a:rPr>
              <a:t> </a:t>
            </a:r>
            <a:r>
              <a:rPr lang="en-US" sz="1000" kern="0" spc="-30" dirty="0">
                <a:latin typeface="Arial" panose="020B0604020202020204" pitchFamily="34" charset="0"/>
                <a:cs typeface="Arial" panose="020B0604020202020204" pitchFamily="34" charset="0"/>
              </a:rPr>
              <a:t>economy. </a:t>
            </a:r>
          </a:p>
        </p:txBody>
      </p:sp>
      <p:sp>
        <p:nvSpPr>
          <p:cNvPr id="9" name="Slide Number Placeholder 8"/>
          <p:cNvSpPr>
            <a:spLocks noGrp="1"/>
          </p:cNvSpPr>
          <p:nvPr>
            <p:ph type="sldNum" sz="quarter" idx="7"/>
          </p:nvPr>
        </p:nvSpPr>
        <p:spPr/>
        <p:txBody>
          <a:bodyPr/>
          <a:lstStyle/>
          <a:p>
            <a:fld id="{B6F15528-21DE-4FAA-801E-634DDDAF4B2B}" type="slidenum">
              <a:rPr lang="en-US" smtClean="0">
                <a:solidFill>
                  <a:schemeClr val="bg2"/>
                </a:solidFill>
              </a:rPr>
              <a:pPr/>
              <a:t>4</a:t>
            </a:fld>
            <a:endParaRPr lang="en-US">
              <a:solidFill>
                <a:schemeClr val="bg2"/>
              </a:solidFill>
            </a:endParaRPr>
          </a:p>
        </p:txBody>
      </p:sp>
    </p:spTree>
    <p:extLst>
      <p:ext uri="{BB962C8B-B14F-4D97-AF65-F5344CB8AC3E}">
        <p14:creationId xmlns:p14="http://schemas.microsoft.com/office/powerpoint/2010/main" val="5414395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l="41687" t="9073" r="22252" b="536"/>
          <a:stretch/>
        </p:blipFill>
        <p:spPr>
          <a:xfrm>
            <a:off x="-27621" y="1"/>
            <a:ext cx="7584121" cy="10693400"/>
          </a:xfrm>
          <a:prstGeom prst="rect">
            <a:avLst/>
          </a:prstGeom>
        </p:spPr>
      </p:pic>
      <p:grpSp>
        <p:nvGrpSpPr>
          <p:cNvPr id="11" name="Group 10"/>
          <p:cNvGrpSpPr/>
          <p:nvPr/>
        </p:nvGrpSpPr>
        <p:grpSpPr>
          <a:xfrm>
            <a:off x="-2" y="1383601"/>
            <a:ext cx="2975212" cy="772745"/>
            <a:chOff x="-2" y="1383601"/>
            <a:chExt cx="2975212" cy="913765"/>
          </a:xfrm>
        </p:grpSpPr>
        <p:sp>
          <p:nvSpPr>
            <p:cNvPr id="3" name="object 3"/>
            <p:cNvSpPr/>
            <p:nvPr/>
          </p:nvSpPr>
          <p:spPr>
            <a:xfrm>
              <a:off x="-2" y="1383601"/>
              <a:ext cx="2975212" cy="913765"/>
            </a:xfrm>
            <a:custGeom>
              <a:avLst/>
              <a:gdLst/>
              <a:ahLst/>
              <a:cxnLst/>
              <a:rect l="l" t="t" r="r" b="b"/>
              <a:pathLst>
                <a:path w="2423160" h="913764">
                  <a:moveTo>
                    <a:pt x="0" y="913599"/>
                  </a:moveTo>
                  <a:lnTo>
                    <a:pt x="2422728" y="913599"/>
                  </a:lnTo>
                  <a:lnTo>
                    <a:pt x="2422728" y="0"/>
                  </a:lnTo>
                  <a:lnTo>
                    <a:pt x="0" y="0"/>
                  </a:lnTo>
                  <a:lnTo>
                    <a:pt x="0" y="913599"/>
                  </a:lnTo>
                  <a:close/>
                </a:path>
              </a:pathLst>
            </a:custGeom>
            <a:solidFill>
              <a:srgbClr val="000000"/>
            </a:solidFill>
          </p:spPr>
          <p:txBody>
            <a:bodyPr wrap="square" lIns="0" tIns="0" rIns="0" bIns="0" rtlCol="0"/>
            <a:lstStyle/>
            <a:p>
              <a:endParaRPr/>
            </a:p>
          </p:txBody>
        </p:sp>
        <p:sp>
          <p:nvSpPr>
            <p:cNvPr id="7" name="object 7"/>
            <p:cNvSpPr txBox="1"/>
            <p:nvPr/>
          </p:nvSpPr>
          <p:spPr>
            <a:xfrm>
              <a:off x="122829" y="1480432"/>
              <a:ext cx="2588621" cy="734710"/>
            </a:xfrm>
            <a:prstGeom prst="rect">
              <a:avLst/>
            </a:prstGeom>
            <a:noFill/>
          </p:spPr>
          <p:txBody>
            <a:bodyPr vert="horz" wrap="square" lIns="0" tIns="31114" rIns="0" bIns="0" rtlCol="0">
              <a:spAutoFit/>
            </a:bodyPr>
            <a:lstStyle/>
            <a:p>
              <a:pPr marL="205104">
                <a:lnSpc>
                  <a:spcPts val="4555"/>
                </a:lnSpc>
                <a:spcBef>
                  <a:spcPts val="244"/>
                </a:spcBef>
              </a:pPr>
              <a:r>
                <a:rPr lang="en-US" sz="4300" spc="-5" dirty="0">
                  <a:solidFill>
                    <a:srgbClr val="FFFFFF"/>
                  </a:solidFill>
                  <a:latin typeface="ITC Charter Com"/>
                  <a:cs typeface="ITC Charter Com"/>
                </a:rPr>
                <a:t>Foreword</a:t>
              </a:r>
              <a:endParaRPr sz="4300" dirty="0">
                <a:latin typeface="ITC Charter Com"/>
                <a:cs typeface="ITC Charter Com"/>
              </a:endParaRPr>
            </a:p>
          </p:txBody>
        </p:sp>
      </p:grpSp>
      <p:sp>
        <p:nvSpPr>
          <p:cNvPr id="12" name="Rectangle 11"/>
          <p:cNvSpPr/>
          <p:nvPr/>
        </p:nvSpPr>
        <p:spPr>
          <a:xfrm>
            <a:off x="1214651" y="3060700"/>
            <a:ext cx="6341849" cy="6324600"/>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1339849" y="3187719"/>
            <a:ext cx="2897875" cy="5786199"/>
          </a:xfrm>
          <a:prstGeom prst="rect">
            <a:avLst/>
          </a:prstGeom>
          <a:noFill/>
        </p:spPr>
        <p:txBody>
          <a:bodyPr wrap="square" rtlCol="0">
            <a:spAutoFit/>
          </a:bodyPr>
          <a:lstStyle/>
          <a:p>
            <a:r>
              <a:rPr lang="en-US" sz="1000" dirty="0">
                <a:latin typeface="Arial" panose="020B0604020202020204" pitchFamily="34" charset="0"/>
                <a:cs typeface="Arial" panose="020B0604020202020204" pitchFamily="34" charset="0"/>
              </a:rPr>
              <a:t>In 2014, Tether introduced USDT, a dollar-backed cryptocurrency. Even before the term </a:t>
            </a:r>
            <a:r>
              <a:rPr lang="en-US" sz="1000" dirty="0" err="1">
                <a:latin typeface="Arial" panose="020B0604020202020204" pitchFamily="34" charset="0"/>
                <a:cs typeface="Arial" panose="020B0604020202020204" pitchFamily="34" charset="0"/>
              </a:rPr>
              <a:t>stablecoin</a:t>
            </a:r>
            <a:r>
              <a:rPr lang="en-US" sz="1000" dirty="0">
                <a:latin typeface="Arial" panose="020B0604020202020204" pitchFamily="34" charset="0"/>
                <a:cs typeface="Arial" panose="020B0604020202020204" pitchFamily="34" charset="0"/>
              </a:rPr>
              <a:t> was </a:t>
            </a:r>
            <a:r>
              <a:rPr lang="en-US" sz="1000" dirty="0" err="1">
                <a:latin typeface="Arial" panose="020B0604020202020204" pitchFamily="34" charset="0"/>
                <a:cs typeface="Arial" panose="020B0604020202020204" pitchFamily="34" charset="0"/>
              </a:rPr>
              <a:t>popularised</a:t>
            </a:r>
            <a:r>
              <a:rPr lang="en-US" sz="1000" dirty="0">
                <a:latin typeface="Arial" panose="020B0604020202020204" pitchFamily="34" charset="0"/>
                <a:cs typeface="Arial" panose="020B0604020202020204" pitchFamily="34" charset="0"/>
              </a:rPr>
              <a:t>, the mechanism was easily understood: for every USDT issued, </a:t>
            </a:r>
            <a:r>
              <a:rPr lang="en-US" sz="1000" dirty="0" smtClean="0">
                <a:latin typeface="Arial" panose="020B0604020202020204" pitchFamily="34" charset="0"/>
                <a:cs typeface="Arial" panose="020B0604020202020204" pitchFamily="34" charset="0"/>
              </a:rPr>
              <a:t/>
            </a:r>
            <a:br>
              <a:rPr lang="en-US" sz="1000" dirty="0" smtClean="0">
                <a:latin typeface="Arial" panose="020B0604020202020204" pitchFamily="34" charset="0"/>
                <a:cs typeface="Arial" panose="020B0604020202020204" pitchFamily="34" charset="0"/>
              </a:rPr>
            </a:br>
            <a:r>
              <a:rPr lang="en-US" sz="1000" dirty="0" smtClean="0">
                <a:latin typeface="Arial" panose="020B0604020202020204" pitchFamily="34" charset="0"/>
                <a:cs typeface="Arial" panose="020B0604020202020204" pitchFamily="34" charset="0"/>
              </a:rPr>
              <a:t>a </a:t>
            </a:r>
            <a:r>
              <a:rPr lang="en-US" sz="1000" dirty="0">
                <a:latin typeface="Arial" panose="020B0604020202020204" pitchFamily="34" charset="0"/>
                <a:cs typeface="Arial" panose="020B0604020202020204" pitchFamily="34" charset="0"/>
              </a:rPr>
              <a:t>corresponding US dollar is held in reserve </a:t>
            </a:r>
            <a:r>
              <a:rPr lang="en-US" sz="1000" dirty="0" smtClean="0">
                <a:latin typeface="Arial" panose="020B0604020202020204" pitchFamily="34" charset="0"/>
                <a:cs typeface="Arial" panose="020B0604020202020204" pitchFamily="34" charset="0"/>
              </a:rPr>
              <a:t/>
            </a:r>
            <a:br>
              <a:rPr lang="en-US" sz="1000" dirty="0" smtClean="0">
                <a:latin typeface="Arial" panose="020B0604020202020204" pitchFamily="34" charset="0"/>
                <a:cs typeface="Arial" panose="020B0604020202020204" pitchFamily="34" charset="0"/>
              </a:rPr>
            </a:br>
            <a:r>
              <a:rPr lang="en-US" sz="1000" dirty="0" smtClean="0">
                <a:latin typeface="Arial" panose="020B0604020202020204" pitchFamily="34" charset="0"/>
                <a:cs typeface="Arial" panose="020B0604020202020204" pitchFamily="34" charset="0"/>
              </a:rPr>
              <a:t>at a </a:t>
            </a:r>
            <a:r>
              <a:rPr lang="en-US" sz="1000" dirty="0">
                <a:latin typeface="Arial" panose="020B0604020202020204" pitchFamily="34" charset="0"/>
                <a:cs typeface="Arial" panose="020B0604020202020204" pitchFamily="34" charset="0"/>
              </a:rPr>
              <a:t>bank. While novel for the world of </a:t>
            </a:r>
            <a:r>
              <a:rPr lang="en-US" sz="1000" dirty="0" smtClean="0">
                <a:latin typeface="Arial" panose="020B0604020202020204" pitchFamily="34" charset="0"/>
                <a:cs typeface="Arial" panose="020B0604020202020204" pitchFamily="34" charset="0"/>
              </a:rPr>
              <a:t/>
            </a:r>
            <a:br>
              <a:rPr lang="en-US" sz="1000" dirty="0" smtClean="0">
                <a:latin typeface="Arial" panose="020B0604020202020204" pitchFamily="34" charset="0"/>
                <a:cs typeface="Arial" panose="020B0604020202020204" pitchFamily="34" charset="0"/>
              </a:rPr>
            </a:br>
            <a:r>
              <a:rPr lang="en-US" sz="1000" dirty="0" err="1" smtClean="0">
                <a:latin typeface="Arial" panose="020B0604020202020204" pitchFamily="34" charset="0"/>
                <a:cs typeface="Arial" panose="020B0604020202020204" pitchFamily="34" charset="0"/>
              </a:rPr>
              <a:t>blockchain</a:t>
            </a:r>
            <a:r>
              <a:rPr lang="en-US" sz="1000" dirty="0" smtClean="0">
                <a:latin typeface="Arial" panose="020B0604020202020204" pitchFamily="34" charset="0"/>
                <a:cs typeface="Arial" panose="020B0604020202020204" pitchFamily="34" charset="0"/>
              </a:rPr>
              <a:t>-based </a:t>
            </a:r>
            <a:r>
              <a:rPr lang="en-US" sz="1000" dirty="0">
                <a:latin typeface="Arial" panose="020B0604020202020204" pitchFamily="34" charset="0"/>
                <a:cs typeface="Arial" panose="020B0604020202020204" pitchFamily="34" charset="0"/>
              </a:rPr>
              <a:t>assets, this IOU system has existed across time and </a:t>
            </a:r>
            <a:r>
              <a:rPr lang="en-US" sz="1000" dirty="0" smtClean="0">
                <a:latin typeface="Arial" panose="020B0604020202020204" pitchFamily="34" charset="0"/>
                <a:cs typeface="Arial" panose="020B0604020202020204" pitchFamily="34" charset="0"/>
              </a:rPr>
              <a:t>geographies.</a:t>
            </a:r>
            <a:r>
              <a:rPr lang="en-US" sz="1000" baseline="40000" dirty="0" smtClean="0">
                <a:latin typeface="Arial" panose="020B0604020202020204" pitchFamily="34" charset="0"/>
                <a:cs typeface="Arial" panose="020B0604020202020204" pitchFamily="34" charset="0"/>
              </a:rPr>
              <a:t>2</a:t>
            </a:r>
            <a:r>
              <a:rPr lang="en-US" sz="1000" dirty="0" smtClean="0">
                <a:latin typeface="Arial" panose="020B0604020202020204" pitchFamily="34" charset="0"/>
                <a:cs typeface="Arial" panose="020B0604020202020204" pitchFamily="34" charset="0"/>
              </a:rPr>
              <a:t> </a:t>
            </a:r>
            <a:r>
              <a:rPr lang="en-US" sz="1000" dirty="0">
                <a:latin typeface="Arial" panose="020B0604020202020204" pitchFamily="34" charset="0"/>
                <a:cs typeface="Arial" panose="020B0604020202020204" pitchFamily="34" charset="0"/>
              </a:rPr>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Like the “</a:t>
            </a:r>
            <a:r>
              <a:rPr lang="en-US" sz="1000" dirty="0" err="1">
                <a:latin typeface="Arial" panose="020B0604020202020204" pitchFamily="34" charset="0"/>
                <a:cs typeface="Arial" panose="020B0604020202020204" pitchFamily="34" charset="0"/>
              </a:rPr>
              <a:t>Qianzhuang</a:t>
            </a:r>
            <a:r>
              <a:rPr lang="en-US" sz="1000" dirty="0">
                <a:latin typeface="Arial" panose="020B0604020202020204" pitchFamily="34" charset="0"/>
                <a:cs typeface="Arial" panose="020B0604020202020204" pitchFamily="34" charset="0"/>
              </a:rPr>
              <a:t>” (private banks) of ancient China, these operations were dedicated to the storage of </a:t>
            </a:r>
            <a:r>
              <a:rPr lang="en-US" sz="1000" dirty="0" smtClean="0">
                <a:latin typeface="Arial" panose="020B0604020202020204" pitchFamily="34" charset="0"/>
                <a:cs typeface="Arial" panose="020B0604020202020204" pitchFamily="34" charset="0"/>
              </a:rPr>
              <a:t>merchants’ </a:t>
            </a:r>
            <a:r>
              <a:rPr lang="en-US" sz="1000" dirty="0">
                <a:latin typeface="Arial" panose="020B0604020202020204" pitchFamily="34" charset="0"/>
                <a:cs typeface="Arial" panose="020B0604020202020204" pitchFamily="34" charset="0"/>
              </a:rPr>
              <a:t>burdensome coins, and facilitation of increasingly globally-dispersed trade. The bank would accept deposits from the merchant, account for this sum on a bank note, issue the bank note to the depositor, who would thereafter (hopefully) be able to redeem it.</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
            </a:r>
            <a:br>
              <a:rPr lang="en-US" sz="1000" dirty="0">
                <a:latin typeface="Arial" panose="020B0604020202020204" pitchFamily="34" charset="0"/>
                <a:cs typeface="Arial" panose="020B0604020202020204" pitchFamily="34" charset="0"/>
              </a:rPr>
            </a:br>
            <a:r>
              <a:rPr lang="en-US" sz="1000" dirty="0" err="1">
                <a:latin typeface="Arial" panose="020B0604020202020204" pitchFamily="34" charset="0"/>
                <a:cs typeface="Arial" panose="020B0604020202020204" pitchFamily="34" charset="0"/>
              </a:rPr>
              <a:t>Stablecoins</a:t>
            </a:r>
            <a:r>
              <a:rPr lang="en-US" sz="1000" dirty="0">
                <a:latin typeface="Arial" panose="020B0604020202020204" pitchFamily="34" charset="0"/>
                <a:cs typeface="Arial" panose="020B0604020202020204" pitchFamily="34" charset="0"/>
              </a:rPr>
              <a:t> </a:t>
            </a:r>
            <a:r>
              <a:rPr lang="en-US" altLang="zh-CN" sz="1000" dirty="0" smtClean="0">
                <a:latin typeface="Arial" panose="020B0604020202020204" pitchFamily="34" charset="0"/>
                <a:cs typeface="Arial" panose="020B0604020202020204" pitchFamily="34" charset="0"/>
              </a:rPr>
              <a:t>—</a:t>
            </a:r>
            <a:r>
              <a:rPr lang="en-US" sz="1000" dirty="0" smtClean="0">
                <a:latin typeface="Arial" panose="020B0604020202020204" pitchFamily="34" charset="0"/>
                <a:cs typeface="Arial" panose="020B0604020202020204" pitchFamily="34" charset="0"/>
              </a:rPr>
              <a:t> </a:t>
            </a:r>
            <a:r>
              <a:rPr lang="en-US" sz="1000" dirty="0">
                <a:latin typeface="Arial" panose="020B0604020202020204" pitchFamily="34" charset="0"/>
                <a:cs typeface="Arial" panose="020B0604020202020204" pitchFamily="34" charset="0"/>
              </a:rPr>
              <a:t>particularly the fiat-backed variety that much of this paper focuses on </a:t>
            </a:r>
            <a:r>
              <a:rPr lang="en-US" altLang="zh-CN" sz="1000" dirty="0" smtClean="0">
                <a:latin typeface="Arial" panose="020B0604020202020204" pitchFamily="34" charset="0"/>
                <a:cs typeface="Arial" panose="020B0604020202020204" pitchFamily="34" charset="0"/>
              </a:rPr>
              <a:t>—</a:t>
            </a:r>
            <a:r>
              <a:rPr lang="en-US" sz="1000" dirty="0" smtClean="0">
                <a:latin typeface="Arial" panose="020B0604020202020204" pitchFamily="34" charset="0"/>
                <a:cs typeface="Arial" panose="020B0604020202020204" pitchFamily="34" charset="0"/>
              </a:rPr>
              <a:t> </a:t>
            </a:r>
            <a:br>
              <a:rPr lang="en-US" sz="1000" dirty="0" smtClean="0">
                <a:latin typeface="Arial" panose="020B0604020202020204" pitchFamily="34" charset="0"/>
                <a:cs typeface="Arial" panose="020B0604020202020204" pitchFamily="34" charset="0"/>
              </a:rPr>
            </a:br>
            <a:r>
              <a:rPr lang="en-US" sz="1000" dirty="0" smtClean="0">
                <a:latin typeface="Arial" panose="020B0604020202020204" pitchFamily="34" charset="0"/>
                <a:cs typeface="Arial" panose="020B0604020202020204" pitchFamily="34" charset="0"/>
              </a:rPr>
              <a:t>are </a:t>
            </a:r>
            <a:r>
              <a:rPr lang="en-US" sz="1000" dirty="0">
                <a:latin typeface="Arial" panose="020B0604020202020204" pitchFamily="34" charset="0"/>
                <a:cs typeface="Arial" panose="020B0604020202020204" pitchFamily="34" charset="0"/>
              </a:rPr>
              <a:t>a natural progression of this same phenomenon, only now, the technological advantages of </a:t>
            </a:r>
            <a:r>
              <a:rPr lang="en-US" sz="1000" dirty="0" err="1">
                <a:latin typeface="Arial" panose="020B0604020202020204" pitchFamily="34" charset="0"/>
                <a:cs typeface="Arial" panose="020B0604020202020204" pitchFamily="34" charset="0"/>
              </a:rPr>
              <a:t>blockchains</a:t>
            </a:r>
            <a:r>
              <a:rPr lang="en-US" sz="1000" dirty="0">
                <a:latin typeface="Arial" panose="020B0604020202020204" pitchFamily="34" charset="0"/>
                <a:cs typeface="Arial" panose="020B0604020202020204" pitchFamily="34" charset="0"/>
              </a:rPr>
              <a:t> present even greater efficiencies and possibilities.</a:t>
            </a:r>
          </a:p>
          <a:p>
            <a:r>
              <a:rPr lang="en-US" sz="1000" dirty="0">
                <a:latin typeface="Arial" panose="020B0604020202020204" pitchFamily="34" charset="0"/>
                <a:cs typeface="Arial" panose="020B0604020202020204" pitchFamily="34" charset="0"/>
              </a:rPr>
              <a:t> </a:t>
            </a:r>
          </a:p>
          <a:p>
            <a:r>
              <a:rPr lang="en-US" sz="1000" dirty="0">
                <a:latin typeface="Arial" panose="020B0604020202020204" pitchFamily="34" charset="0"/>
                <a:cs typeface="Arial" panose="020B0604020202020204" pitchFamily="34" charset="0"/>
              </a:rPr>
              <a:t>This paper does not pass judgement on different </a:t>
            </a:r>
            <a:r>
              <a:rPr lang="en-US" sz="1000" dirty="0" err="1">
                <a:latin typeface="Arial" panose="020B0604020202020204" pitchFamily="34" charset="0"/>
                <a:cs typeface="Arial" panose="020B0604020202020204" pitchFamily="34" charset="0"/>
              </a:rPr>
              <a:t>stablecoin</a:t>
            </a:r>
            <a:r>
              <a:rPr lang="en-US" sz="1000" dirty="0">
                <a:latin typeface="Arial" panose="020B0604020202020204" pitchFamily="34" charset="0"/>
                <a:cs typeface="Arial" panose="020B0604020202020204" pitchFamily="34" charset="0"/>
              </a:rPr>
              <a:t> designs or implementations, but merely attempts to touch upon a multitude of </a:t>
            </a:r>
            <a:r>
              <a:rPr lang="en-US" sz="1000" dirty="0" err="1">
                <a:latin typeface="Arial" panose="020B0604020202020204" pitchFamily="34" charset="0"/>
                <a:cs typeface="Arial" panose="020B0604020202020204" pitchFamily="34" charset="0"/>
              </a:rPr>
              <a:t>stablecoin</a:t>
            </a:r>
            <a:r>
              <a:rPr lang="en-US" sz="1000" dirty="0">
                <a:latin typeface="Arial" panose="020B0604020202020204" pitchFamily="34" charset="0"/>
                <a:cs typeface="Arial" panose="020B0604020202020204" pitchFamily="34" charset="0"/>
              </a:rPr>
              <a:t> considerations. While potentially informative for a wide audience, we believe the reader who stands to gain the most is a person/entity who (1) has little existing knowledge on the topic, or (2) intends to issue a fiat-</a:t>
            </a:r>
            <a:r>
              <a:rPr lang="en-US" sz="1000" dirty="0" err="1">
                <a:latin typeface="Arial" panose="020B0604020202020204" pitchFamily="34" charset="0"/>
                <a:cs typeface="Arial" panose="020B0604020202020204" pitchFamily="34" charset="0"/>
              </a:rPr>
              <a:t>collateralised</a:t>
            </a:r>
            <a:r>
              <a:rPr lang="en-US" sz="1000" dirty="0">
                <a:latin typeface="Arial" panose="020B0604020202020204" pitchFamily="34" charset="0"/>
                <a:cs typeface="Arial" panose="020B0604020202020204" pitchFamily="34" charset="0"/>
              </a:rPr>
              <a:t> token. A technologist seeking deep explanation on the matter would likely be best served with the technical documentation of live projects. </a:t>
            </a:r>
          </a:p>
        </p:txBody>
      </p:sp>
      <p:sp>
        <p:nvSpPr>
          <p:cNvPr id="14" name="TextBox 13"/>
          <p:cNvSpPr txBox="1"/>
          <p:nvPr/>
        </p:nvSpPr>
        <p:spPr>
          <a:xfrm>
            <a:off x="4385574" y="3187719"/>
            <a:ext cx="2897875" cy="4555093"/>
          </a:xfrm>
          <a:prstGeom prst="rect">
            <a:avLst/>
          </a:prstGeom>
          <a:noFill/>
        </p:spPr>
        <p:txBody>
          <a:bodyPr wrap="square" rtlCol="0">
            <a:spAutoFit/>
          </a:bodyPr>
          <a:lstStyle/>
          <a:p>
            <a:r>
              <a:rPr lang="en-US" sz="1000" dirty="0" smtClean="0">
                <a:latin typeface="Arial" panose="020B0604020202020204" pitchFamily="34" charset="0"/>
                <a:cs typeface="Arial" panose="020B0604020202020204" pitchFamily="34" charset="0"/>
              </a:rPr>
              <a:t>To </a:t>
            </a:r>
            <a:r>
              <a:rPr lang="en-US" sz="1000" dirty="0">
                <a:latin typeface="Arial" panose="020B0604020202020204" pitchFamily="34" charset="0"/>
                <a:cs typeface="Arial" panose="020B0604020202020204" pitchFamily="34" charset="0"/>
              </a:rPr>
              <a:t>that end, it’s worth noting that while </a:t>
            </a:r>
            <a:r>
              <a:rPr lang="en-US" sz="1000" dirty="0" err="1">
                <a:latin typeface="Arial" panose="020B0604020202020204" pitchFamily="34" charset="0"/>
                <a:cs typeface="Arial" panose="020B0604020202020204" pitchFamily="34" charset="0"/>
              </a:rPr>
              <a:t>stablecoins</a:t>
            </a:r>
            <a:r>
              <a:rPr lang="en-US" sz="1000" dirty="0">
                <a:latin typeface="Arial" panose="020B0604020202020204" pitchFamily="34" charset="0"/>
                <a:cs typeface="Arial" panose="020B0604020202020204" pitchFamily="34" charset="0"/>
              </a:rPr>
              <a:t> have thus far been a decidedly ‘crypto’ topic </a:t>
            </a:r>
            <a:r>
              <a:rPr lang="en-US" altLang="zh-CN" sz="1000" dirty="0" smtClean="0">
                <a:latin typeface="Arial" panose="020B0604020202020204" pitchFamily="34" charset="0"/>
                <a:cs typeface="Arial" panose="020B0604020202020204" pitchFamily="34" charset="0"/>
              </a:rPr>
              <a:t>—</a:t>
            </a:r>
            <a:r>
              <a:rPr lang="en-US" sz="1000" dirty="0" smtClean="0">
                <a:latin typeface="Arial" panose="020B0604020202020204" pitchFamily="34" charset="0"/>
                <a:cs typeface="Arial" panose="020B0604020202020204" pitchFamily="34" charset="0"/>
              </a:rPr>
              <a:t> </a:t>
            </a:r>
            <a:r>
              <a:rPr lang="en-US" sz="1000" dirty="0">
                <a:latin typeface="Arial" panose="020B0604020202020204" pitchFamily="34" charset="0"/>
                <a:cs typeface="Arial" panose="020B0604020202020204" pitchFamily="34" charset="0"/>
              </a:rPr>
              <a:t>solve volatility in crypto </a:t>
            </a:r>
            <a:r>
              <a:rPr lang="en-US" altLang="zh-CN" sz="1000" dirty="0" smtClean="0">
                <a:latin typeface="Arial" panose="020B0604020202020204" pitchFamily="34" charset="0"/>
                <a:cs typeface="Arial" panose="020B0604020202020204" pitchFamily="34" charset="0"/>
              </a:rPr>
              <a:t>—</a:t>
            </a:r>
            <a:r>
              <a:rPr lang="en-US" sz="1000" dirty="0" smtClean="0">
                <a:latin typeface="Arial" panose="020B0604020202020204" pitchFamily="34" charset="0"/>
                <a:cs typeface="Arial" panose="020B0604020202020204" pitchFamily="34" charset="0"/>
              </a:rPr>
              <a:t> </a:t>
            </a:r>
            <a:br>
              <a:rPr lang="en-US" sz="1000" dirty="0" smtClean="0">
                <a:latin typeface="Arial" panose="020B0604020202020204" pitchFamily="34" charset="0"/>
                <a:cs typeface="Arial" panose="020B0604020202020204" pitchFamily="34" charset="0"/>
              </a:rPr>
            </a:br>
            <a:r>
              <a:rPr lang="en-US" sz="1000" dirty="0" smtClean="0">
                <a:latin typeface="Arial" panose="020B0604020202020204" pitchFamily="34" charset="0"/>
                <a:cs typeface="Arial" panose="020B0604020202020204" pitchFamily="34" charset="0"/>
              </a:rPr>
              <a:t>a </a:t>
            </a:r>
            <a:r>
              <a:rPr lang="en-US" sz="1000" dirty="0">
                <a:latin typeface="Arial" panose="020B0604020202020204" pitchFamily="34" charset="0"/>
                <a:cs typeface="Arial" panose="020B0604020202020204" pitchFamily="34" charset="0"/>
              </a:rPr>
              <a:t>point can be made that they are equally approachable from a legacy ‘</a:t>
            </a:r>
            <a:r>
              <a:rPr lang="en-US" sz="1000" dirty="0" smtClean="0">
                <a:latin typeface="Arial" panose="020B0604020202020204" pitchFamily="34" charset="0"/>
                <a:cs typeface="Arial" panose="020B0604020202020204" pitchFamily="34" charset="0"/>
              </a:rPr>
              <a:t>fiat’ vantage </a:t>
            </a:r>
            <a:r>
              <a:rPr lang="en-US" sz="1000" dirty="0">
                <a:latin typeface="Arial" panose="020B0604020202020204" pitchFamily="34" charset="0"/>
                <a:cs typeface="Arial" panose="020B0604020202020204" pitchFamily="34" charset="0"/>
              </a:rPr>
              <a:t>point: help solve some of the remaining inefficiencies in fiat. </a:t>
            </a:r>
          </a:p>
          <a:p>
            <a:r>
              <a:rPr lang="en-US" sz="1000" dirty="0">
                <a:latin typeface="Arial" panose="020B0604020202020204" pitchFamily="34" charset="0"/>
                <a:cs typeface="Arial" panose="020B0604020202020204" pitchFamily="34" charset="0"/>
              </a:rPr>
              <a:t> </a:t>
            </a:r>
          </a:p>
          <a:p>
            <a:r>
              <a:rPr lang="en-US" sz="1000" dirty="0">
                <a:latin typeface="Arial" panose="020B0604020202020204" pitchFamily="34" charset="0"/>
                <a:cs typeface="Arial" panose="020B0604020202020204" pitchFamily="34" charset="0"/>
              </a:rPr>
              <a:t>The latter part of this paper focuses on a trust framework for fiat-</a:t>
            </a:r>
            <a:r>
              <a:rPr lang="en-US" sz="1000" dirty="0" err="1">
                <a:latin typeface="Arial" panose="020B0604020202020204" pitchFamily="34" charset="0"/>
                <a:cs typeface="Arial" panose="020B0604020202020204" pitchFamily="34" charset="0"/>
              </a:rPr>
              <a:t>collateralised</a:t>
            </a:r>
            <a:r>
              <a:rPr lang="en-US" sz="1000" dirty="0">
                <a:latin typeface="Arial" panose="020B0604020202020204" pitchFamily="34" charset="0"/>
                <a:cs typeface="Arial" panose="020B0604020202020204" pitchFamily="34" charset="0"/>
              </a:rPr>
              <a:t>, regulated </a:t>
            </a:r>
            <a:r>
              <a:rPr lang="en-US" sz="1000" dirty="0" err="1">
                <a:latin typeface="Arial" panose="020B0604020202020204" pitchFamily="34" charset="0"/>
                <a:cs typeface="Arial" panose="020B0604020202020204" pitchFamily="34" charset="0"/>
              </a:rPr>
              <a:t>stablecoins</a:t>
            </a:r>
            <a:r>
              <a:rPr lang="en-US" sz="1000" dirty="0">
                <a:latin typeface="Arial" panose="020B0604020202020204" pitchFamily="34" charset="0"/>
                <a:cs typeface="Arial" panose="020B0604020202020204" pitchFamily="34" charset="0"/>
              </a:rPr>
              <a:t>. While uninteresting to ethos-driven crypto-enthusiasts for the considerable censorship concessions made, they nonetheless present interesting opportunities to businesses, and as compliant bridges between legacy institutions and a </a:t>
            </a:r>
            <a:r>
              <a:rPr lang="en-US" sz="1000" dirty="0" err="1">
                <a:latin typeface="Arial" panose="020B0604020202020204" pitchFamily="34" charset="0"/>
                <a:cs typeface="Arial" panose="020B0604020202020204" pitchFamily="34" charset="0"/>
              </a:rPr>
              <a:t>tokenised</a:t>
            </a:r>
            <a:r>
              <a:rPr lang="en-US" sz="1000" dirty="0">
                <a:latin typeface="Arial" panose="020B0604020202020204" pitchFamily="34" charset="0"/>
                <a:cs typeface="Arial" panose="020B0604020202020204" pitchFamily="34" charset="0"/>
              </a:rPr>
              <a:t> economy. With that framing, we find it helpful to view these assets as </a:t>
            </a:r>
            <a:r>
              <a:rPr lang="en-US" sz="1000" dirty="0" err="1">
                <a:latin typeface="Arial" panose="020B0604020202020204" pitchFamily="34" charset="0"/>
                <a:cs typeface="Arial" panose="020B0604020202020204" pitchFamily="34" charset="0"/>
              </a:rPr>
              <a:t>blockchain</a:t>
            </a:r>
            <a:r>
              <a:rPr lang="en-US" sz="1000" dirty="0">
                <a:latin typeface="Arial" panose="020B0604020202020204" pitchFamily="34" charset="0"/>
                <a:cs typeface="Arial" panose="020B0604020202020204" pitchFamily="34" charset="0"/>
              </a:rPr>
              <a:t>-powered products that may usher in the first wave of true mass adoption. </a:t>
            </a:r>
          </a:p>
          <a:p>
            <a:r>
              <a:rPr lang="en-US" sz="1000" dirty="0">
                <a:latin typeface="Arial" panose="020B0604020202020204" pitchFamily="34" charset="0"/>
                <a:cs typeface="Arial" panose="020B0604020202020204" pitchFamily="34" charset="0"/>
              </a:rPr>
              <a:t> </a:t>
            </a:r>
          </a:p>
          <a:p>
            <a:r>
              <a:rPr lang="en-US" sz="1000" i="1" dirty="0">
                <a:latin typeface="Arial" panose="020B0604020202020204" pitchFamily="34" charset="0"/>
                <a:cs typeface="Arial" panose="020B0604020202020204" pitchFamily="34" charset="0"/>
              </a:rPr>
              <a:t>[Please note that we reference multiple </a:t>
            </a:r>
            <a:r>
              <a:rPr lang="en-US" sz="1000" i="1" dirty="0" err="1">
                <a:latin typeface="Arial" panose="020B0604020202020204" pitchFamily="34" charset="0"/>
                <a:cs typeface="Arial" panose="020B0604020202020204" pitchFamily="34" charset="0"/>
              </a:rPr>
              <a:t>stablecoin</a:t>
            </a:r>
            <a:r>
              <a:rPr lang="en-US" sz="1000" i="1" dirty="0">
                <a:latin typeface="Arial" panose="020B0604020202020204" pitchFamily="34" charset="0"/>
                <a:cs typeface="Arial" panose="020B0604020202020204" pitchFamily="34" charset="0"/>
              </a:rPr>
              <a:t> projects throughout this paper, and nothing herein should be interpreted as any endorsement for any token, investment, or anything of the nature. </a:t>
            </a:r>
            <a:r>
              <a:rPr lang="en-US" sz="1000" i="1" dirty="0" err="1">
                <a:latin typeface="Arial" panose="020B0604020202020204" pitchFamily="34" charset="0"/>
                <a:cs typeface="Arial" panose="020B0604020202020204" pitchFamily="34" charset="0"/>
              </a:rPr>
              <a:t>Cryptoassets</a:t>
            </a:r>
            <a:r>
              <a:rPr lang="en-US" sz="1000" i="1" dirty="0">
                <a:latin typeface="Arial" panose="020B0604020202020204" pitchFamily="34" charset="0"/>
                <a:cs typeface="Arial" panose="020B0604020202020204" pitchFamily="34" charset="0"/>
              </a:rPr>
              <a:t> </a:t>
            </a:r>
            <a:r>
              <a:rPr lang="en-US" altLang="zh-CN" sz="1000" i="1" dirty="0" smtClean="0">
                <a:latin typeface="Arial" panose="020B0604020202020204" pitchFamily="34" charset="0"/>
                <a:cs typeface="Arial" panose="020B0604020202020204" pitchFamily="34" charset="0"/>
              </a:rPr>
              <a:t>—</a:t>
            </a:r>
            <a:r>
              <a:rPr lang="en-US" sz="1000" i="1" dirty="0" smtClean="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even </a:t>
            </a:r>
            <a:r>
              <a:rPr lang="en-US" sz="1000" i="1" dirty="0" err="1">
                <a:latin typeface="Arial" panose="020B0604020202020204" pitchFamily="34" charset="0"/>
                <a:cs typeface="Arial" panose="020B0604020202020204" pitchFamily="34" charset="0"/>
              </a:rPr>
              <a:t>stablecoins</a:t>
            </a:r>
            <a:r>
              <a:rPr lang="en-US" sz="1000" i="1" dirty="0">
                <a:latin typeface="Arial" panose="020B0604020202020204" pitchFamily="34" charset="0"/>
                <a:cs typeface="Arial" panose="020B0604020202020204" pitchFamily="34" charset="0"/>
              </a:rPr>
              <a:t> </a:t>
            </a:r>
            <a:r>
              <a:rPr lang="en-US" altLang="zh-CN" sz="1000" i="1" dirty="0" smtClean="0">
                <a:latin typeface="Arial" panose="020B0604020202020204" pitchFamily="34" charset="0"/>
                <a:cs typeface="Arial" panose="020B0604020202020204" pitchFamily="34" charset="0"/>
              </a:rPr>
              <a:t>—</a:t>
            </a:r>
            <a:r>
              <a:rPr lang="en-US" sz="1000" i="1" dirty="0" smtClean="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pose risks, and thorough research should be done before owning, investing, or otherwise interacting with such instruments</a:t>
            </a:r>
            <a:r>
              <a:rPr lang="en-US" sz="1000" i="1" dirty="0" smtClean="0">
                <a:latin typeface="Arial" panose="020B0604020202020204" pitchFamily="34" charset="0"/>
                <a:cs typeface="Arial" panose="020B0604020202020204" pitchFamily="34" charset="0"/>
              </a:rPr>
              <a:t>.]</a:t>
            </a:r>
            <a:endParaRPr lang="en-US" sz="1000" dirty="0">
              <a:latin typeface="Arial" panose="020B0604020202020204" pitchFamily="34" charset="0"/>
              <a:cs typeface="Arial" panose="020B0604020202020204" pitchFamily="34" charset="0"/>
            </a:endParaRPr>
          </a:p>
        </p:txBody>
      </p:sp>
      <p:graphicFrame>
        <p:nvGraphicFramePr>
          <p:cNvPr id="17" name="Table 16"/>
          <p:cNvGraphicFramePr>
            <a:graphicFrameLocks noGrp="1"/>
          </p:cNvGraphicFramePr>
          <p:nvPr>
            <p:extLst>
              <p:ext uri="{D42A27DB-BD31-4B8C-83A1-F6EECF244321}">
                <p14:modId xmlns:p14="http://schemas.microsoft.com/office/powerpoint/2010/main" val="1739606217"/>
              </p:ext>
            </p:extLst>
          </p:nvPr>
        </p:nvGraphicFramePr>
        <p:xfrm>
          <a:off x="4418651" y="8575773"/>
          <a:ext cx="2699699" cy="681600"/>
        </p:xfrm>
        <a:graphic>
          <a:graphicData uri="http://schemas.openxmlformats.org/drawingml/2006/table">
            <a:tbl>
              <a:tblPr firstRow="1" bandRow="1">
                <a:tableStyleId>{5C22544A-7EE6-4342-B048-85BDC9FD1C3A}</a:tableStyleId>
              </a:tblPr>
              <a:tblGrid>
                <a:gridCol w="2699699">
                  <a:extLst>
                    <a:ext uri="{9D8B030D-6E8A-4147-A177-3AD203B41FA5}">
                      <a16:colId xmlns:a16="http://schemas.microsoft.com/office/drawing/2014/main" val="348707836"/>
                    </a:ext>
                  </a:extLst>
                </a:gridCol>
              </a:tblGrid>
              <a:tr h="370840">
                <a:tc>
                  <a:txBody>
                    <a:bodyPr/>
                    <a:lstStyle/>
                    <a:p>
                      <a:pPr marL="0" marR="5080" indent="0"/>
                      <a:r>
                        <a:rPr lang="en-US" sz="800" b="0" i="0" baseline="40000" dirty="0" smtClean="0">
                          <a:solidFill>
                            <a:schemeClr val="tx2"/>
                          </a:solidFill>
                          <a:latin typeface="Arial" panose="020B0604020202020204" pitchFamily="34" charset="0"/>
                          <a:cs typeface="Arial" panose="020B0604020202020204" pitchFamily="34" charset="0"/>
                        </a:rPr>
                        <a:t>2</a:t>
                      </a:r>
                      <a:r>
                        <a:rPr lang="en-US" sz="800" b="0" i="0" baseline="30000" dirty="0" smtClean="0">
                          <a:solidFill>
                            <a:schemeClr val="tx2"/>
                          </a:solidFill>
                          <a:latin typeface="Arial" panose="020B0604020202020204" pitchFamily="34" charset="0"/>
                          <a:cs typeface="Arial" panose="020B0604020202020204" pitchFamily="34" charset="0"/>
                        </a:rPr>
                        <a:t> </a:t>
                      </a:r>
                      <a:r>
                        <a:rPr lang="en-US" sz="800" b="0" i="0" baseline="0" dirty="0" smtClean="0">
                          <a:solidFill>
                            <a:schemeClr val="tx2"/>
                          </a:solidFill>
                          <a:latin typeface="Arial" panose="020B0604020202020204" pitchFamily="34" charset="0"/>
                          <a:cs typeface="Arial" panose="020B0604020202020204" pitchFamily="34" charset="0"/>
                        </a:rPr>
                        <a:t>Szabo, Nick. "The Many Traditions of Non-governmental Money (part I)." </a:t>
                      </a:r>
                      <a:r>
                        <a:rPr lang="en-US" sz="800" b="0" i="0" baseline="0" dirty="0" err="1" smtClean="0">
                          <a:solidFill>
                            <a:schemeClr val="tx2"/>
                          </a:solidFill>
                          <a:latin typeface="Arial" panose="020B0604020202020204" pitchFamily="34" charset="0"/>
                          <a:cs typeface="Arial" panose="020B0604020202020204" pitchFamily="34" charset="0"/>
                        </a:rPr>
                        <a:t>Unenumerated</a:t>
                      </a:r>
                      <a:r>
                        <a:rPr lang="en-US" sz="800" b="0" i="0" baseline="0" dirty="0" smtClean="0">
                          <a:solidFill>
                            <a:schemeClr val="tx2"/>
                          </a:solidFill>
                          <a:latin typeface="Arial" panose="020B0604020202020204" pitchFamily="34" charset="0"/>
                          <a:cs typeface="Arial" panose="020B0604020202020204" pitchFamily="34" charset="0"/>
                        </a:rPr>
                        <a:t>. March 23, 2018. Accessed November 13, 2018. https://unenumerated.blogspot.com/2018/03/the-many-traditions-of-non-governmental.html</a:t>
                      </a:r>
                      <a:endParaRPr lang="en-US" sz="900" b="0" i="0" kern="0" baseline="0" dirty="0">
                        <a:solidFill>
                          <a:schemeClr val="tx2"/>
                        </a:solidFill>
                        <a:latin typeface="Arial" panose="020B0604020202020204" pitchFamily="34" charset="0"/>
                        <a:cs typeface="Arial" panose="020B0604020202020204" pitchFamily="34" charset="0"/>
                      </a:endParaRPr>
                    </a:p>
                  </a:txBody>
                  <a:tcPr marL="72000" marR="0" marT="72000" marB="0">
                    <a:lnL w="12700" cmpd="sng">
                      <a:noFill/>
                    </a:lnL>
                    <a:lnR w="12700" cmpd="sng">
                      <a:noFill/>
                    </a:lnR>
                    <a:lnT w="12700" cap="flat" cmpd="sng" algn="ctr">
                      <a:solidFill>
                        <a:schemeClr val="tx2"/>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6" name="Slide Number Placeholder 5"/>
          <p:cNvSpPr>
            <a:spLocks noGrp="1"/>
          </p:cNvSpPr>
          <p:nvPr>
            <p:ph type="sldNum" sz="quarter" idx="7"/>
          </p:nvPr>
        </p:nvSpPr>
        <p:spPr/>
        <p:txBody>
          <a:bodyPr/>
          <a:lstStyle/>
          <a:p>
            <a:fld id="{B6F15528-21DE-4FAA-801E-634DDDAF4B2B}" type="slidenum">
              <a:rPr lang="en-US" smtClean="0">
                <a:solidFill>
                  <a:schemeClr val="bg2"/>
                </a:solidFill>
              </a:rPr>
              <a:pPr/>
              <a:t>5</a:t>
            </a:fld>
            <a:endParaRPr lang="en-US" dirty="0">
              <a:solidFill>
                <a:schemeClr val="bg2"/>
              </a:solidFill>
            </a:endParaRPr>
          </a:p>
        </p:txBody>
      </p:sp>
    </p:spTree>
    <p:extLst>
      <p:ext uri="{BB962C8B-B14F-4D97-AF65-F5344CB8AC3E}">
        <p14:creationId xmlns:p14="http://schemas.microsoft.com/office/powerpoint/2010/main" val="27411781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t="12206" b="19295"/>
          <a:stretch/>
        </p:blipFill>
        <p:spPr>
          <a:xfrm>
            <a:off x="0" y="-2085"/>
            <a:ext cx="7556500" cy="2910385"/>
          </a:xfrm>
          <a:prstGeom prst="rect">
            <a:avLst/>
          </a:prstGeom>
        </p:spPr>
      </p:pic>
      <p:sp>
        <p:nvSpPr>
          <p:cNvPr id="9" name="object 9"/>
          <p:cNvSpPr txBox="1"/>
          <p:nvPr/>
        </p:nvSpPr>
        <p:spPr>
          <a:xfrm>
            <a:off x="4264026" y="4311856"/>
            <a:ext cx="2854800" cy="2438872"/>
          </a:xfrm>
          <a:prstGeom prst="rect">
            <a:avLst/>
          </a:prstGeom>
        </p:spPr>
        <p:txBody>
          <a:bodyPr vert="horz" wrap="square" lIns="0" tIns="29209" rIns="0" bIns="0" rtlCol="0">
            <a:spAutoFit/>
          </a:bodyPr>
          <a:lstStyle/>
          <a:p>
            <a:pPr marR="5080">
              <a:lnSpc>
                <a:spcPct val="112000"/>
              </a:lnSpc>
              <a:spcAft>
                <a:spcPts val="600"/>
              </a:spcAft>
            </a:pPr>
            <a:r>
              <a:rPr lang="en-US" sz="850" spc="20" dirty="0" smtClean="0">
                <a:latin typeface="Arial" panose="020B0604020202020204" pitchFamily="34" charset="0"/>
                <a:ea typeface="黑体" panose="02010609060101010101" pitchFamily="49" charset="-122"/>
                <a:cs typeface="Arial" panose="020B0604020202020204" pitchFamily="34" charset="0"/>
              </a:rPr>
              <a:t>For </a:t>
            </a:r>
            <a:r>
              <a:rPr lang="en-US" sz="850" spc="20" dirty="0">
                <a:latin typeface="Arial" panose="020B0604020202020204" pitchFamily="34" charset="0"/>
                <a:ea typeface="黑体" panose="02010609060101010101" pitchFamily="49" charset="-122"/>
                <a:cs typeface="Arial" panose="020B0604020202020204" pitchFamily="34" charset="0"/>
              </a:rPr>
              <a:t>those who seek to truly use cryptocurrencies, however, price uncertainty is a bug. It is in this light that many have yearned for, researched, and deployed stable value coins (</a:t>
            </a:r>
            <a:r>
              <a:rPr lang="en-US" sz="850" spc="20" dirty="0" err="1">
                <a:latin typeface="Arial" panose="020B0604020202020204" pitchFamily="34" charset="0"/>
                <a:ea typeface="黑体" panose="02010609060101010101" pitchFamily="49" charset="-122"/>
                <a:cs typeface="Arial" panose="020B0604020202020204" pitchFamily="34" charset="0"/>
              </a:rPr>
              <a:t>stablecoins</a:t>
            </a:r>
            <a:r>
              <a:rPr lang="en-US" sz="850" spc="20" dirty="0">
                <a:latin typeface="Arial" panose="020B0604020202020204" pitchFamily="34" charset="0"/>
                <a:ea typeface="黑体" panose="02010609060101010101" pitchFamily="49" charset="-122"/>
                <a:cs typeface="Arial" panose="020B0604020202020204" pitchFamily="34" charset="0"/>
              </a:rPr>
              <a:t>). Of course, value stability begs the question: a stable value in terms of what? USD? CNY? Or, perhaps ideally, not measured in terms of fiat currency at all, but in the context of purchasing power, such as a basket of goods, or the Big Mac </a:t>
            </a:r>
            <a:r>
              <a:rPr lang="en-US" sz="850" spc="20" dirty="0" smtClean="0">
                <a:latin typeface="Arial" panose="020B0604020202020204" pitchFamily="34" charset="0"/>
                <a:ea typeface="黑体" panose="02010609060101010101" pitchFamily="49" charset="-122"/>
                <a:cs typeface="Arial" panose="020B0604020202020204" pitchFamily="34" charset="0"/>
              </a:rPr>
              <a:t>Index.</a:t>
            </a:r>
            <a:r>
              <a:rPr lang="en-US" sz="850" spc="20" baseline="40000" dirty="0" smtClean="0">
                <a:latin typeface="Arial" panose="020B0604020202020204" pitchFamily="34" charset="0"/>
                <a:ea typeface="黑体" panose="02010609060101010101" pitchFamily="49" charset="-122"/>
                <a:cs typeface="Arial" panose="020B0604020202020204" pitchFamily="34" charset="0"/>
              </a:rPr>
              <a:t>6</a:t>
            </a:r>
            <a:r>
              <a:rPr lang="en-US" sz="850" spc="20" dirty="0" smtClean="0">
                <a:latin typeface="Arial" panose="020B0604020202020204" pitchFamily="34" charset="0"/>
                <a:ea typeface="黑体" panose="02010609060101010101" pitchFamily="49" charset="-122"/>
                <a:cs typeface="Arial" panose="020B0604020202020204" pitchFamily="34" charset="0"/>
              </a:rPr>
              <a:t> </a:t>
            </a:r>
          </a:p>
          <a:p>
            <a:pPr marR="5080">
              <a:lnSpc>
                <a:spcPct val="112000"/>
              </a:lnSpc>
              <a:spcAft>
                <a:spcPts val="600"/>
              </a:spcAft>
            </a:pPr>
            <a:r>
              <a:rPr lang="en-US" sz="850" dirty="0">
                <a:latin typeface="Arial" panose="020B0604020202020204" pitchFamily="34" charset="0"/>
                <a:ea typeface="黑体" panose="02010609060101010101" pitchFamily="49" charset="-122"/>
                <a:cs typeface="Arial" panose="020B0604020202020204" pitchFamily="34" charset="0"/>
              </a:rPr>
              <a:t>Thus, a truth of stability is uncovered: value is relative, and a </a:t>
            </a:r>
            <a:r>
              <a:rPr lang="en-US" sz="850" dirty="0" err="1">
                <a:latin typeface="Arial" panose="020B0604020202020204" pitchFamily="34" charset="0"/>
                <a:ea typeface="黑体" panose="02010609060101010101" pitchFamily="49" charset="-122"/>
                <a:cs typeface="Arial" panose="020B0604020202020204" pitchFamily="34" charset="0"/>
              </a:rPr>
              <a:t>stablecoin</a:t>
            </a:r>
            <a:r>
              <a:rPr lang="en-US" sz="850" dirty="0">
                <a:latin typeface="Arial" panose="020B0604020202020204" pitchFamily="34" charset="0"/>
                <a:ea typeface="黑体" panose="02010609060101010101" pitchFamily="49" charset="-122"/>
                <a:cs typeface="Arial" panose="020B0604020202020204" pitchFamily="34" charset="0"/>
              </a:rPr>
              <a:t> must choose what to track and remain stable to. Price is always a ratio between two assets, and indeed only exists when there are two parts to consider. At the time of writing, all known, live </a:t>
            </a:r>
            <a:r>
              <a:rPr lang="en-US" sz="850" dirty="0" err="1">
                <a:latin typeface="Arial" panose="020B0604020202020204" pitchFamily="34" charset="0"/>
                <a:ea typeface="黑体" panose="02010609060101010101" pitchFamily="49" charset="-122"/>
                <a:cs typeface="Arial" panose="020B0604020202020204" pitchFamily="34" charset="0"/>
              </a:rPr>
              <a:t>stablecoin</a:t>
            </a:r>
            <a:r>
              <a:rPr lang="en-US" sz="850" dirty="0">
                <a:latin typeface="Arial" panose="020B0604020202020204" pitchFamily="34" charset="0"/>
                <a:ea typeface="黑体" panose="02010609060101010101" pitchFamily="49" charset="-122"/>
                <a:cs typeface="Arial" panose="020B0604020202020204" pitchFamily="34" charset="0"/>
              </a:rPr>
              <a:t> projects target a fixed exchange rate (as opposed to purchasing power), with two-thirds of these pegged to the USD. </a:t>
            </a:r>
            <a:r>
              <a:rPr lang="en-US" sz="850" baseline="40000" dirty="0" smtClean="0">
                <a:latin typeface="Arial" panose="020B0604020202020204" pitchFamily="34" charset="0"/>
                <a:ea typeface="黑体" panose="02010609060101010101" pitchFamily="49" charset="-122"/>
                <a:cs typeface="Arial" panose="020B0604020202020204" pitchFamily="34" charset="0"/>
              </a:rPr>
              <a:t>7,8</a:t>
            </a:r>
            <a:endParaRPr lang="en-US" sz="850" baseline="40000" dirty="0">
              <a:latin typeface="Arial" panose="020B0604020202020204" pitchFamily="34" charset="0"/>
              <a:ea typeface="黑体" panose="02010609060101010101" pitchFamily="49" charset="-122"/>
              <a:cs typeface="Arial" panose="020B0604020202020204" pitchFamily="34" charset="0"/>
            </a:endParaRPr>
          </a:p>
        </p:txBody>
      </p:sp>
      <p:sp>
        <p:nvSpPr>
          <p:cNvPr id="13" name="object 3"/>
          <p:cNvSpPr txBox="1"/>
          <p:nvPr/>
        </p:nvSpPr>
        <p:spPr>
          <a:xfrm>
            <a:off x="1207321" y="3060700"/>
            <a:ext cx="2854800" cy="5282921"/>
          </a:xfrm>
          <a:prstGeom prst="rect">
            <a:avLst/>
          </a:prstGeom>
        </p:spPr>
        <p:txBody>
          <a:bodyPr vert="horz" wrap="square" lIns="0" tIns="12700" rIns="0" bIns="0" rtlCol="0">
            <a:spAutoFit/>
          </a:bodyPr>
          <a:lstStyle/>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The Bitcoin whitepaper recently turned 10 years old, and cryptocurrencies of different form and function have proliferated in its </a:t>
            </a:r>
            <a:r>
              <a:rPr lang="en-US" sz="850" spc="20" dirty="0" smtClean="0">
                <a:latin typeface="Arial" panose="020B0604020202020204" pitchFamily="34" charset="0"/>
                <a:ea typeface="黑体" panose="02010609060101010101" pitchFamily="49" charset="-122"/>
                <a:cs typeface="Arial" panose="020B0604020202020204" pitchFamily="34" charset="0"/>
              </a:rPr>
              <a:t>wake.</a:t>
            </a:r>
            <a:r>
              <a:rPr lang="en-US" sz="850" spc="20" baseline="40000" dirty="0" smtClean="0">
                <a:latin typeface="Arial" panose="020B0604020202020204" pitchFamily="34" charset="0"/>
                <a:ea typeface="黑体" panose="02010609060101010101" pitchFamily="49" charset="-122"/>
                <a:cs typeface="Arial" panose="020B0604020202020204" pitchFamily="34" charset="0"/>
              </a:rPr>
              <a:t>3</a:t>
            </a:r>
            <a:r>
              <a:rPr lang="en-US" sz="850" spc="20" dirty="0" smtClean="0">
                <a:latin typeface="Arial" panose="020B0604020202020204" pitchFamily="34" charset="0"/>
                <a:ea typeface="黑体" panose="02010609060101010101" pitchFamily="49" charset="-122"/>
                <a:cs typeface="Arial" panose="020B0604020202020204" pitchFamily="34" charset="0"/>
              </a:rPr>
              <a:t> Mainstream </a:t>
            </a:r>
            <a:r>
              <a:rPr lang="en-US" sz="850" spc="20" dirty="0">
                <a:latin typeface="Arial" panose="020B0604020202020204" pitchFamily="34" charset="0"/>
                <a:ea typeface="黑体" panose="02010609060101010101" pitchFamily="49" charset="-122"/>
                <a:cs typeface="Arial" panose="020B0604020202020204" pitchFamily="34" charset="0"/>
              </a:rPr>
              <a:t>and investor interest has grown considerably stronger in the past few years, owing to, among other things, </a:t>
            </a:r>
            <a:r>
              <a:rPr lang="en-US" sz="850" spc="20" dirty="0" err="1">
                <a:latin typeface="Arial" panose="020B0604020202020204" pitchFamily="34" charset="0"/>
                <a:ea typeface="黑体" panose="02010609060101010101" pitchFamily="49" charset="-122"/>
                <a:cs typeface="Arial" panose="020B0604020202020204" pitchFamily="34" charset="0"/>
              </a:rPr>
              <a:t>Ethereum’s</a:t>
            </a:r>
            <a:r>
              <a:rPr lang="en-US" sz="850" spc="20" dirty="0">
                <a:latin typeface="Arial" panose="020B0604020202020204" pitchFamily="34" charset="0"/>
                <a:ea typeface="黑体" panose="02010609060101010101" pitchFamily="49" charset="-122"/>
                <a:cs typeface="Arial" panose="020B0604020202020204" pitchFamily="34" charset="0"/>
              </a:rPr>
              <a:t> ERC20 token standard, and the ease with which would-be token issuers can create and distribute their tokens on a ready-built </a:t>
            </a:r>
            <a:r>
              <a:rPr lang="en-US" sz="850" spc="20" dirty="0" smtClean="0">
                <a:latin typeface="Arial" panose="020B0604020202020204" pitchFamily="34" charset="0"/>
                <a:ea typeface="黑体" panose="02010609060101010101" pitchFamily="49" charset="-122"/>
                <a:cs typeface="Arial" panose="020B0604020202020204" pitchFamily="34" charset="0"/>
              </a:rPr>
              <a:t>platform.</a:t>
            </a:r>
            <a:r>
              <a:rPr lang="en-US" sz="850" spc="20" baseline="40000" dirty="0" smtClean="0">
                <a:latin typeface="Arial" panose="020B0604020202020204" pitchFamily="34" charset="0"/>
                <a:ea typeface="黑体" panose="02010609060101010101" pitchFamily="49" charset="-122"/>
                <a:cs typeface="Arial" panose="020B0604020202020204" pitchFamily="34" charset="0"/>
              </a:rPr>
              <a:t>4</a:t>
            </a:r>
            <a:r>
              <a:rPr lang="en-US" sz="850" spc="20" dirty="0" smtClean="0">
                <a:latin typeface="Arial" panose="020B0604020202020204" pitchFamily="34" charset="0"/>
                <a:ea typeface="黑体" panose="02010609060101010101" pitchFamily="49" charset="-122"/>
                <a:cs typeface="Arial" panose="020B0604020202020204" pitchFamily="34" charset="0"/>
              </a:rPr>
              <a:t> </a:t>
            </a:r>
            <a:endParaRPr lang="en-US" sz="850" spc="20" dirty="0">
              <a:latin typeface="Arial" panose="020B0604020202020204" pitchFamily="34" charset="0"/>
              <a:ea typeface="黑体" panose="02010609060101010101" pitchFamily="49" charset="-122"/>
              <a:cs typeface="Arial" panose="020B0604020202020204" pitchFamily="34" charset="0"/>
            </a:endParaRP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A common criticism of cryptocurrencies, however, is the pronounced price volatility, and the fact that there is ‘nothing’ underpinning their value. These digital assets are hardly usable as money (or at all) if extreme price changes are expected while buying/selling goods, sending/receiving payments, or otherwise transacting in the course of personal and professional life. Of the seminal roles money is meant to play, cryptocurrencies have heretofore fallen specifically short in attempts to be a medium of exchange and unit of account. (Many would argue that </a:t>
            </a:r>
            <a:r>
              <a:rPr lang="en-US" sz="850" i="1" spc="20" dirty="0">
                <a:latin typeface="Arial" panose="020B0604020202020204" pitchFamily="34" charset="0"/>
                <a:ea typeface="黑体" panose="02010609060101010101" pitchFamily="49" charset="-122"/>
                <a:cs typeface="Arial" panose="020B0604020202020204" pitchFamily="34" charset="0"/>
              </a:rPr>
              <a:t>current</a:t>
            </a:r>
            <a:r>
              <a:rPr lang="en-US" sz="850" spc="20" dirty="0">
                <a:latin typeface="Arial" panose="020B0604020202020204" pitchFamily="34" charset="0"/>
                <a:ea typeface="黑体" panose="02010609060101010101" pitchFamily="49" charset="-122"/>
                <a:cs typeface="Arial" panose="020B0604020202020204" pitchFamily="34" charset="0"/>
              </a:rPr>
              <a:t> volatility also precludes its success as a store of value, notwithstanding the fact that they have generally appreciated in price.) </a:t>
            </a:r>
          </a:p>
          <a:p>
            <a:pPr marR="5080">
              <a:lnSpc>
                <a:spcPct val="112000"/>
              </a:lnSpc>
              <a:spcAft>
                <a:spcPts val="600"/>
              </a:spcAft>
            </a:pPr>
            <a:r>
              <a:rPr lang="en-US" sz="850" spc="20" dirty="0">
                <a:latin typeface="Arial" panose="020B0604020202020204" pitchFamily="34" charset="0"/>
                <a:ea typeface="黑体" panose="02010609060101010101" pitchFamily="49" charset="-122"/>
                <a:cs typeface="Arial" panose="020B0604020202020204" pitchFamily="34" charset="0"/>
              </a:rPr>
              <a:t>Of course, for many, these price swings are a feature and not a bug: speculators globally have been drawn to this nascent asset class in pursuit of profit. Their role should not be underestimated, though, as risk-takers and traders are a prerequisite in bootstrapping networks and aiding in price discovery. Indeed, price discovery is what’s happening right now, and by some measure, will never end: how else should the ‘proper’ exchange rate of USD to BTC be known? It is no trivial task to ascertain how much of fiat currency ‘</a:t>
            </a:r>
            <a:r>
              <a:rPr lang="en-US" sz="850" i="1" spc="20" dirty="0">
                <a:latin typeface="Arial" panose="020B0604020202020204" pitchFamily="34" charset="0"/>
                <a:ea typeface="黑体" panose="02010609060101010101" pitchFamily="49" charset="-122"/>
                <a:cs typeface="Arial" panose="020B0604020202020204" pitchFamily="34" charset="0"/>
              </a:rPr>
              <a:t>X</a:t>
            </a:r>
            <a:r>
              <a:rPr lang="en-US" sz="850" spc="20" dirty="0">
                <a:latin typeface="Arial" panose="020B0604020202020204" pitchFamily="34" charset="0"/>
                <a:ea typeface="黑体" panose="02010609060101010101" pitchFamily="49" charset="-122"/>
                <a:cs typeface="Arial" panose="020B0604020202020204" pitchFamily="34" charset="0"/>
              </a:rPr>
              <a:t>’ one should be willing to trade in for a new monetary asset like BTC. Was $0.50 too cheap? Was $18,000 too expensive? Only time and the collective mind of billions of people will tell. </a:t>
            </a:r>
          </a:p>
        </p:txBody>
      </p:sp>
      <p:graphicFrame>
        <p:nvGraphicFramePr>
          <p:cNvPr id="15" name="Table 14"/>
          <p:cNvGraphicFramePr>
            <a:graphicFrameLocks noGrp="1"/>
          </p:cNvGraphicFramePr>
          <p:nvPr>
            <p:extLst>
              <p:ext uri="{D42A27DB-BD31-4B8C-83A1-F6EECF244321}">
                <p14:modId xmlns:p14="http://schemas.microsoft.com/office/powerpoint/2010/main" val="3302964696"/>
              </p:ext>
            </p:extLst>
          </p:nvPr>
        </p:nvGraphicFramePr>
        <p:xfrm>
          <a:off x="1201004" y="9385300"/>
          <a:ext cx="5923128" cy="908549"/>
        </p:xfrm>
        <a:graphic>
          <a:graphicData uri="http://schemas.openxmlformats.org/drawingml/2006/table">
            <a:tbl>
              <a:tblPr firstRow="1" bandRow="1">
                <a:tableStyleId>{5C22544A-7EE6-4342-B048-85BDC9FD1C3A}</a:tableStyleId>
              </a:tblPr>
              <a:tblGrid>
                <a:gridCol w="5923128">
                  <a:extLst>
                    <a:ext uri="{9D8B030D-6E8A-4147-A177-3AD203B41FA5}">
                      <a16:colId xmlns:a16="http://schemas.microsoft.com/office/drawing/2014/main" val="348707836"/>
                    </a:ext>
                  </a:extLst>
                </a:gridCol>
              </a:tblGrid>
              <a:tr h="0">
                <a:tc>
                  <a:txBody>
                    <a:bodyPr/>
                    <a:lstStyle/>
                    <a:p>
                      <a:pPr>
                        <a:lnSpc>
                          <a:spcPct val="112000"/>
                        </a:lnSpc>
                      </a:pPr>
                      <a:r>
                        <a:rPr lang="en-US" sz="700" b="0" i="0" baseline="40000" dirty="0" smtClean="0">
                          <a:solidFill>
                            <a:schemeClr val="accent1"/>
                          </a:solidFill>
                          <a:latin typeface="Arial" panose="020B0604020202020204" pitchFamily="34" charset="0"/>
                          <a:cs typeface="Arial" panose="020B0604020202020204" pitchFamily="34" charset="0"/>
                        </a:rPr>
                        <a:t>3</a:t>
                      </a:r>
                      <a:r>
                        <a:rPr lang="en-US" sz="700" b="0" i="0" dirty="0" smtClean="0">
                          <a:solidFill>
                            <a:schemeClr val="accent1"/>
                          </a:solidFill>
                          <a:latin typeface="Arial" panose="020B0604020202020204" pitchFamily="34" charset="0"/>
                          <a:cs typeface="Arial" panose="020B0604020202020204" pitchFamily="34" charset="0"/>
                        </a:rPr>
                        <a:t> </a:t>
                      </a:r>
                      <a:r>
                        <a:rPr lang="en-US" sz="700" b="0" i="0" dirty="0" err="1" smtClean="0">
                          <a:solidFill>
                            <a:schemeClr val="accent1"/>
                          </a:solidFill>
                          <a:latin typeface="Arial" panose="020B0604020202020204" pitchFamily="34" charset="0"/>
                          <a:cs typeface="Arial" panose="020B0604020202020204" pitchFamily="34" charset="0"/>
                        </a:rPr>
                        <a:t>Nakamoto</a:t>
                      </a:r>
                      <a:r>
                        <a:rPr lang="en-US" sz="700" b="0" i="0" dirty="0" smtClean="0">
                          <a:solidFill>
                            <a:schemeClr val="accent1"/>
                          </a:solidFill>
                          <a:latin typeface="Arial" panose="020B0604020202020204" pitchFamily="34" charset="0"/>
                          <a:cs typeface="Arial" panose="020B0604020202020204" pitchFamily="34" charset="0"/>
                        </a:rPr>
                        <a:t>, Satoshi. </a:t>
                      </a:r>
                      <a:r>
                        <a:rPr lang="en-US" sz="700" b="0" i="1" dirty="0" smtClean="0">
                          <a:solidFill>
                            <a:schemeClr val="accent1"/>
                          </a:solidFill>
                          <a:latin typeface="Arial" panose="020B0604020202020204" pitchFamily="34" charset="0"/>
                          <a:cs typeface="Arial" panose="020B0604020202020204" pitchFamily="34" charset="0"/>
                        </a:rPr>
                        <a:t>“Bitcoin: A Peer-to-Peer Electronic Cash System</a:t>
                      </a:r>
                      <a:r>
                        <a:rPr lang="en-US" sz="700" b="0" i="0" dirty="0" smtClean="0">
                          <a:solidFill>
                            <a:schemeClr val="accent1"/>
                          </a:solidFill>
                          <a:latin typeface="Arial" panose="020B0604020202020204" pitchFamily="34" charset="0"/>
                          <a:cs typeface="Arial" panose="020B0604020202020204" pitchFamily="34" charset="0"/>
                        </a:rPr>
                        <a:t>.” October 2008. https://bitcoin.org/bitcoin.pdf</a:t>
                      </a:r>
                    </a:p>
                    <a:p>
                      <a:pPr>
                        <a:lnSpc>
                          <a:spcPct val="112000"/>
                        </a:lnSpc>
                      </a:pPr>
                      <a:r>
                        <a:rPr lang="en-US" sz="700" b="0" i="0" baseline="40000" dirty="0" smtClean="0">
                          <a:solidFill>
                            <a:schemeClr val="accent1"/>
                          </a:solidFill>
                          <a:latin typeface="Arial" panose="020B0604020202020204" pitchFamily="34" charset="0"/>
                          <a:cs typeface="Arial" panose="020B0604020202020204" pitchFamily="34" charset="0"/>
                        </a:rPr>
                        <a:t>4</a:t>
                      </a:r>
                      <a:r>
                        <a:rPr lang="en-US" sz="700" b="0" i="0" dirty="0" smtClean="0">
                          <a:solidFill>
                            <a:schemeClr val="accent1"/>
                          </a:solidFill>
                          <a:latin typeface="Arial" panose="020B0604020202020204" pitchFamily="34" charset="0"/>
                          <a:cs typeface="Arial" panose="020B0604020202020204" pitchFamily="34" charset="0"/>
                        </a:rPr>
                        <a:t> </a:t>
                      </a:r>
                      <a:r>
                        <a:rPr lang="en-US" sz="700" b="0" i="0" dirty="0" err="1" smtClean="0">
                          <a:solidFill>
                            <a:schemeClr val="accent1"/>
                          </a:solidFill>
                          <a:latin typeface="Arial" panose="020B0604020202020204" pitchFamily="34" charset="0"/>
                          <a:cs typeface="Arial" panose="020B0604020202020204" pitchFamily="34" charset="0"/>
                        </a:rPr>
                        <a:t>Buterin</a:t>
                      </a:r>
                      <a:r>
                        <a:rPr lang="en-US" sz="700" b="0" i="0" dirty="0" smtClean="0">
                          <a:solidFill>
                            <a:schemeClr val="accent1"/>
                          </a:solidFill>
                          <a:latin typeface="Arial" panose="020B0604020202020204" pitchFamily="34" charset="0"/>
                          <a:cs typeface="Arial" panose="020B0604020202020204" pitchFamily="34" charset="0"/>
                        </a:rPr>
                        <a:t>, </a:t>
                      </a:r>
                      <a:r>
                        <a:rPr lang="en-US" sz="700" b="0" i="0" dirty="0" err="1" smtClean="0">
                          <a:solidFill>
                            <a:schemeClr val="accent1"/>
                          </a:solidFill>
                          <a:latin typeface="Arial" panose="020B0604020202020204" pitchFamily="34" charset="0"/>
                          <a:cs typeface="Arial" panose="020B0604020202020204" pitchFamily="34" charset="0"/>
                        </a:rPr>
                        <a:t>Vitalik</a:t>
                      </a:r>
                      <a:r>
                        <a:rPr lang="en-US" sz="700" b="0" i="0" dirty="0" smtClean="0">
                          <a:solidFill>
                            <a:schemeClr val="accent1"/>
                          </a:solidFill>
                          <a:latin typeface="Arial" panose="020B0604020202020204" pitchFamily="34" charset="0"/>
                          <a:cs typeface="Arial" panose="020B0604020202020204" pitchFamily="34" charset="0"/>
                        </a:rPr>
                        <a:t>. "A Next-Generation Smart Contract and Decentralized Application Platform." April 2014. https://github.com/ethereum/wiki/wiki/White-Paper</a:t>
                      </a:r>
                    </a:p>
                    <a:p>
                      <a:pPr>
                        <a:lnSpc>
                          <a:spcPct val="112000"/>
                        </a:lnSpc>
                      </a:pPr>
                      <a:r>
                        <a:rPr lang="en-US" sz="700" b="0" i="0" baseline="40000" dirty="0" smtClean="0">
                          <a:solidFill>
                            <a:schemeClr val="accent1"/>
                          </a:solidFill>
                          <a:latin typeface="Arial" panose="020B0604020202020204" pitchFamily="34" charset="0"/>
                          <a:cs typeface="Arial" panose="020B0604020202020204" pitchFamily="34" charset="0"/>
                        </a:rPr>
                        <a:t>5</a:t>
                      </a:r>
                      <a:r>
                        <a:rPr lang="en-US" sz="700" b="0" i="0" dirty="0" smtClean="0">
                          <a:solidFill>
                            <a:schemeClr val="accent1"/>
                          </a:solidFill>
                          <a:latin typeface="Arial" panose="020B0604020202020204" pitchFamily="34" charset="0"/>
                          <a:cs typeface="Arial" panose="020B0604020202020204" pitchFamily="34" charset="0"/>
                        </a:rPr>
                        <a:t> </a:t>
                      </a:r>
                      <a:r>
                        <a:rPr lang="en-US" sz="700" b="0" i="0" dirty="0" err="1" smtClean="0">
                          <a:solidFill>
                            <a:schemeClr val="accent1"/>
                          </a:solidFill>
                          <a:latin typeface="Arial" panose="020B0604020202020204" pitchFamily="34" charset="0"/>
                          <a:cs typeface="Arial" panose="020B0604020202020204" pitchFamily="34" charset="0"/>
                        </a:rPr>
                        <a:t>Sams</a:t>
                      </a:r>
                      <a:r>
                        <a:rPr lang="en-US" sz="700" b="0" i="0" dirty="0" smtClean="0">
                          <a:solidFill>
                            <a:schemeClr val="accent1"/>
                          </a:solidFill>
                          <a:latin typeface="Arial" panose="020B0604020202020204" pitchFamily="34" charset="0"/>
                          <a:cs typeface="Arial" panose="020B0604020202020204" pitchFamily="34" charset="0"/>
                        </a:rPr>
                        <a:t>, Robert. “A Note on Cryptocurrency </a:t>
                      </a:r>
                      <a:r>
                        <a:rPr lang="en-US" sz="700" b="0" i="0" dirty="0" err="1" smtClean="0">
                          <a:solidFill>
                            <a:schemeClr val="accent1"/>
                          </a:solidFill>
                          <a:latin typeface="Arial" panose="020B0604020202020204" pitchFamily="34" charset="0"/>
                          <a:cs typeface="Arial" panose="020B0604020202020204" pitchFamily="34" charset="0"/>
                        </a:rPr>
                        <a:t>Stabilisation</a:t>
                      </a:r>
                      <a:r>
                        <a:rPr lang="en-US" sz="700" b="0" i="0" dirty="0" smtClean="0">
                          <a:solidFill>
                            <a:schemeClr val="accent1"/>
                          </a:solidFill>
                          <a:latin typeface="Arial" panose="020B0604020202020204" pitchFamily="34" charset="0"/>
                          <a:cs typeface="Arial" panose="020B0604020202020204" pitchFamily="34" charset="0"/>
                        </a:rPr>
                        <a:t>: </a:t>
                      </a:r>
                      <a:r>
                        <a:rPr lang="en-US" sz="700" b="0" i="0" dirty="0" err="1" smtClean="0">
                          <a:solidFill>
                            <a:schemeClr val="accent1"/>
                          </a:solidFill>
                          <a:latin typeface="Arial" panose="020B0604020202020204" pitchFamily="34" charset="0"/>
                          <a:cs typeface="Arial" panose="020B0604020202020204" pitchFamily="34" charset="0"/>
                        </a:rPr>
                        <a:t>Seigniorage</a:t>
                      </a:r>
                      <a:r>
                        <a:rPr lang="en-US" sz="700" b="0" i="0" dirty="0" smtClean="0">
                          <a:solidFill>
                            <a:schemeClr val="accent1"/>
                          </a:solidFill>
                          <a:latin typeface="Arial" panose="020B0604020202020204" pitchFamily="34" charset="0"/>
                          <a:cs typeface="Arial" panose="020B0604020202020204" pitchFamily="34" charset="0"/>
                        </a:rPr>
                        <a:t> Shares.” April 28, 2015. quoting Nick Szabo. https://github.com/rmsams/stablecoins/blob/master/paper.pdf</a:t>
                      </a:r>
                    </a:p>
                    <a:p>
                      <a:pPr>
                        <a:lnSpc>
                          <a:spcPct val="112000"/>
                        </a:lnSpc>
                      </a:pPr>
                      <a:r>
                        <a:rPr lang="en-US" sz="700" b="0" i="0" baseline="40000" dirty="0" smtClean="0">
                          <a:solidFill>
                            <a:schemeClr val="accent1"/>
                          </a:solidFill>
                          <a:latin typeface="Arial" panose="020B0604020202020204" pitchFamily="34" charset="0"/>
                          <a:cs typeface="Arial" panose="020B0604020202020204" pitchFamily="34" charset="0"/>
                        </a:rPr>
                        <a:t>6</a:t>
                      </a:r>
                      <a:r>
                        <a:rPr lang="en-US" sz="700" b="0" i="0" dirty="0" smtClean="0">
                          <a:solidFill>
                            <a:schemeClr val="accent1"/>
                          </a:solidFill>
                          <a:latin typeface="Arial" panose="020B0604020202020204" pitchFamily="34" charset="0"/>
                          <a:cs typeface="Arial" panose="020B0604020202020204" pitchFamily="34" charset="0"/>
                        </a:rPr>
                        <a:t> "The Big Mac Index." The Economist. https://www.economist.com/news/2018/07/11/the-big-mac-index</a:t>
                      </a:r>
                    </a:p>
                    <a:p>
                      <a:pPr>
                        <a:lnSpc>
                          <a:spcPct val="112000"/>
                        </a:lnSpc>
                      </a:pPr>
                      <a:endParaRPr lang="en-US" sz="700" i="1" dirty="0">
                        <a:solidFill>
                          <a:schemeClr val="accent1"/>
                        </a:solidFill>
                        <a:latin typeface="Arial" panose="020B0604020202020204" pitchFamily="34" charset="0"/>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16" name="object 9"/>
          <p:cNvSpPr txBox="1"/>
          <p:nvPr/>
        </p:nvSpPr>
        <p:spPr>
          <a:xfrm>
            <a:off x="4264026" y="3060700"/>
            <a:ext cx="2854800" cy="1108922"/>
          </a:xfrm>
          <a:prstGeom prst="rect">
            <a:avLst/>
          </a:prstGeom>
          <a:solidFill>
            <a:schemeClr val="tx2"/>
          </a:solidFill>
        </p:spPr>
        <p:txBody>
          <a:bodyPr vert="horz" wrap="square" lIns="144000" tIns="144000" rIns="144000" bIns="144000" rtlCol="0">
            <a:spAutoFit/>
          </a:bodyPr>
          <a:lstStyle/>
          <a:p>
            <a:pPr marR="5080">
              <a:lnSpc>
                <a:spcPct val="112700"/>
              </a:lnSpc>
            </a:pPr>
            <a:r>
              <a:rPr lang="en-US" sz="1200" spc="20" dirty="0">
                <a:solidFill>
                  <a:schemeClr val="bg2"/>
                </a:solidFill>
                <a:latin typeface="Georgia" panose="02040502050405020303" pitchFamily="18" charset="0"/>
                <a:cs typeface="Arial" panose="020B0604020202020204" pitchFamily="34" charset="0"/>
              </a:rPr>
              <a:t>“The main volatility in bitcoin comes from </a:t>
            </a:r>
            <a:r>
              <a:rPr lang="en-US" sz="1200" spc="20" dirty="0" smtClean="0">
                <a:solidFill>
                  <a:schemeClr val="bg2"/>
                </a:solidFill>
                <a:latin typeface="Georgia" panose="02040502050405020303" pitchFamily="18" charset="0"/>
                <a:cs typeface="Arial" panose="020B0604020202020204" pitchFamily="34" charset="0"/>
              </a:rPr>
              <a:t>variability </a:t>
            </a:r>
            <a:r>
              <a:rPr lang="en-US" sz="1200" spc="20" dirty="0">
                <a:solidFill>
                  <a:schemeClr val="bg2"/>
                </a:solidFill>
                <a:latin typeface="Georgia" panose="02040502050405020303" pitchFamily="18" charset="0"/>
                <a:cs typeface="Arial" panose="020B0604020202020204" pitchFamily="34" charset="0"/>
              </a:rPr>
              <a:t>in speculation, which in turn is due to the genuine uncertainty about its future.” </a:t>
            </a:r>
            <a:r>
              <a:rPr lang="en-US" sz="1200" spc="20" baseline="40000" dirty="0" smtClean="0">
                <a:solidFill>
                  <a:schemeClr val="bg2"/>
                </a:solidFill>
                <a:latin typeface="Georgia" panose="02040502050405020303" pitchFamily="18" charset="0"/>
                <a:cs typeface="Arial" panose="020B0604020202020204" pitchFamily="34" charset="0"/>
              </a:rPr>
              <a:t>5</a:t>
            </a:r>
            <a:endParaRPr lang="en-US" sz="1200" spc="20" baseline="40000" dirty="0">
              <a:solidFill>
                <a:schemeClr val="bg2"/>
              </a:solidFill>
              <a:latin typeface="Georgia" panose="02040502050405020303" pitchFamily="18" charset="0"/>
              <a:cs typeface="Arial" panose="020B0604020202020204" pitchFamily="34" charset="0"/>
            </a:endParaRPr>
          </a:p>
        </p:txBody>
      </p:sp>
      <p:sp>
        <p:nvSpPr>
          <p:cNvPr id="3" name="Slide Number Placeholder 2"/>
          <p:cNvSpPr>
            <a:spLocks noGrp="1"/>
          </p:cNvSpPr>
          <p:nvPr>
            <p:ph type="sldNum" sz="quarter" idx="7"/>
          </p:nvPr>
        </p:nvSpPr>
        <p:spPr/>
        <p:txBody>
          <a:bodyPr/>
          <a:lstStyle/>
          <a:p>
            <a:fld id="{B6F15528-21DE-4FAA-801E-634DDDAF4B2B}" type="slidenum">
              <a:rPr lang="en-US" smtClean="0"/>
              <a:t>6</a:t>
            </a:fld>
            <a:endParaRPr lang="en-US" dirty="0"/>
          </a:p>
        </p:txBody>
      </p:sp>
      <p:grpSp>
        <p:nvGrpSpPr>
          <p:cNvPr id="11" name="Group 10"/>
          <p:cNvGrpSpPr/>
          <p:nvPr/>
        </p:nvGrpSpPr>
        <p:grpSpPr>
          <a:xfrm>
            <a:off x="0" y="1472049"/>
            <a:ext cx="4095200" cy="772745"/>
            <a:chOff x="-75650" y="1383601"/>
            <a:chExt cx="4095200" cy="913765"/>
          </a:xfrm>
        </p:grpSpPr>
        <p:sp>
          <p:nvSpPr>
            <p:cNvPr id="12" name="object 3"/>
            <p:cNvSpPr/>
            <p:nvPr/>
          </p:nvSpPr>
          <p:spPr>
            <a:xfrm>
              <a:off x="-75650" y="1383601"/>
              <a:ext cx="4095200" cy="913765"/>
            </a:xfrm>
            <a:custGeom>
              <a:avLst/>
              <a:gdLst/>
              <a:ahLst/>
              <a:cxnLst/>
              <a:rect l="l" t="t" r="r" b="b"/>
              <a:pathLst>
                <a:path w="2423160" h="913764">
                  <a:moveTo>
                    <a:pt x="0" y="913599"/>
                  </a:moveTo>
                  <a:lnTo>
                    <a:pt x="2422728" y="913599"/>
                  </a:lnTo>
                  <a:lnTo>
                    <a:pt x="2422728" y="0"/>
                  </a:lnTo>
                  <a:lnTo>
                    <a:pt x="0" y="0"/>
                  </a:lnTo>
                  <a:lnTo>
                    <a:pt x="0" y="913599"/>
                  </a:lnTo>
                  <a:close/>
                </a:path>
              </a:pathLst>
            </a:custGeom>
            <a:solidFill>
              <a:schemeClr val="tx1"/>
            </a:solidFill>
          </p:spPr>
          <p:txBody>
            <a:bodyPr wrap="square" lIns="0" tIns="0" rIns="0" bIns="0" rtlCol="0"/>
            <a:lstStyle/>
            <a:p>
              <a:endParaRPr/>
            </a:p>
          </p:txBody>
        </p:sp>
        <p:sp>
          <p:nvSpPr>
            <p:cNvPr id="14" name="object 7"/>
            <p:cNvSpPr txBox="1"/>
            <p:nvPr/>
          </p:nvSpPr>
          <p:spPr>
            <a:xfrm>
              <a:off x="122829" y="1480432"/>
              <a:ext cx="3896721" cy="734710"/>
            </a:xfrm>
            <a:prstGeom prst="rect">
              <a:avLst/>
            </a:prstGeom>
            <a:noFill/>
          </p:spPr>
          <p:txBody>
            <a:bodyPr vert="horz" wrap="square" lIns="0" tIns="31114" rIns="0" bIns="0" rtlCol="0">
              <a:spAutoFit/>
            </a:bodyPr>
            <a:lstStyle/>
            <a:p>
              <a:pPr marL="205104">
                <a:lnSpc>
                  <a:spcPts val="4555"/>
                </a:lnSpc>
                <a:spcBef>
                  <a:spcPts val="244"/>
                </a:spcBef>
              </a:pPr>
              <a:r>
                <a:rPr lang="en-US" sz="4300" spc="-5" dirty="0">
                  <a:solidFill>
                    <a:srgbClr val="FFFFFF"/>
                  </a:solidFill>
                  <a:latin typeface="ITC Charter Com"/>
                  <a:cs typeface="ITC Charter Com"/>
                </a:rPr>
                <a:t>1. </a:t>
              </a:r>
              <a:r>
                <a:rPr lang="en-US" sz="4300" spc="-5" dirty="0" smtClean="0">
                  <a:solidFill>
                    <a:srgbClr val="FFFFFF"/>
                  </a:solidFill>
                  <a:latin typeface="ITC Charter Com"/>
                  <a:cs typeface="ITC Charter Com"/>
                </a:rPr>
                <a:t>Introduction</a:t>
              </a:r>
              <a:endParaRPr sz="4300" dirty="0">
                <a:latin typeface="ITC Charter Com"/>
                <a:cs typeface="ITC Charter Com"/>
              </a:endParaRPr>
            </a:p>
          </p:txBody>
        </p:sp>
      </p:grpSp>
      <p:sp>
        <p:nvSpPr>
          <p:cNvPr id="17" name="object 2"/>
          <p:cNvSpPr/>
          <p:nvPr/>
        </p:nvSpPr>
        <p:spPr>
          <a:xfrm>
            <a:off x="4264027" y="6901180"/>
            <a:ext cx="2854324" cy="1717972"/>
          </a:xfrm>
          <a:prstGeom prst="rect">
            <a:avLst/>
          </a:prstGeom>
          <a:blipFill>
            <a:blip r:embed="rId3" cstate="print"/>
            <a:srcRect/>
            <a:stretch>
              <a:fillRect l="-4691" t="-83889" r="-23335" b="-116940"/>
            </a:stretch>
          </a:blipFill>
        </p:spPr>
        <p:txBody>
          <a:bodyPr wrap="square" lIns="0" tIns="0" rIns="0" bIns="0" rtlCol="0"/>
          <a:lstStyle/>
          <a:p>
            <a:endParaRPr/>
          </a:p>
        </p:txBody>
      </p:sp>
    </p:spTree>
    <p:extLst>
      <p:ext uri="{BB962C8B-B14F-4D97-AF65-F5344CB8AC3E}">
        <p14:creationId xmlns:p14="http://schemas.microsoft.com/office/powerpoint/2010/main" val="39930840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84322" y="6036844"/>
            <a:ext cx="6021695" cy="2925573"/>
          </a:xfrm>
          <a:prstGeom prst="rect">
            <a:avLst/>
          </a:prstGeom>
          <a:noFill/>
          <a:ln>
            <a:noFill/>
          </a:ln>
        </p:spPr>
      </p:pic>
      <p:graphicFrame>
        <p:nvGraphicFramePr>
          <p:cNvPr id="15" name="Table 14"/>
          <p:cNvGraphicFramePr>
            <a:graphicFrameLocks noGrp="1"/>
          </p:cNvGraphicFramePr>
          <p:nvPr>
            <p:extLst>
              <p:ext uri="{D42A27DB-BD31-4B8C-83A1-F6EECF244321}">
                <p14:modId xmlns:p14="http://schemas.microsoft.com/office/powerpoint/2010/main" val="813363823"/>
              </p:ext>
            </p:extLst>
          </p:nvPr>
        </p:nvGraphicFramePr>
        <p:xfrm>
          <a:off x="1193800" y="9246869"/>
          <a:ext cx="5918200" cy="925440"/>
        </p:xfrm>
        <a:graphic>
          <a:graphicData uri="http://schemas.openxmlformats.org/drawingml/2006/table">
            <a:tbl>
              <a:tblPr firstRow="1" bandRow="1">
                <a:tableStyleId>{5C22544A-7EE6-4342-B048-85BDC9FD1C3A}</a:tableStyleId>
              </a:tblPr>
              <a:tblGrid>
                <a:gridCol w="5918200">
                  <a:extLst>
                    <a:ext uri="{9D8B030D-6E8A-4147-A177-3AD203B41FA5}">
                      <a16:colId xmlns:a16="http://schemas.microsoft.com/office/drawing/2014/main" val="348707836"/>
                    </a:ext>
                  </a:extLst>
                </a:gridCol>
              </a:tblGrid>
              <a:tr h="799473">
                <a:tc>
                  <a:txBody>
                    <a:bodyPr/>
                    <a:lstStyle/>
                    <a:p>
                      <a:r>
                        <a:rPr lang="en-US" sz="700" b="0" i="0" baseline="40000" dirty="0" smtClean="0">
                          <a:solidFill>
                            <a:schemeClr val="accent1"/>
                          </a:solidFill>
                          <a:latin typeface="Arial" panose="020B0604020202020204" pitchFamily="34" charset="0"/>
                          <a:cs typeface="Arial" panose="020B0604020202020204" pitchFamily="34" charset="0"/>
                        </a:rPr>
                        <a:t>7 </a:t>
                      </a:r>
                      <a:r>
                        <a:rPr lang="en-US" sz="700" b="0" i="0" baseline="0" dirty="0" smtClean="0">
                          <a:solidFill>
                            <a:schemeClr val="accent1"/>
                          </a:solidFill>
                          <a:latin typeface="Arial" panose="020B0604020202020204" pitchFamily="34" charset="0"/>
                          <a:cs typeface="Arial" panose="020B0604020202020204" pitchFamily="34" charset="0"/>
                        </a:rPr>
                        <a:t>Blockchain.com. “The State of </a:t>
                      </a:r>
                      <a:r>
                        <a:rPr lang="en-US" sz="700" b="0" i="0" baseline="0" dirty="0" err="1" smtClean="0">
                          <a:solidFill>
                            <a:schemeClr val="accent1"/>
                          </a:solidFill>
                          <a:latin typeface="Arial" panose="020B0604020202020204" pitchFamily="34" charset="0"/>
                          <a:cs typeface="Arial" panose="020B0604020202020204" pitchFamily="34" charset="0"/>
                        </a:rPr>
                        <a:t>Stablecoins</a:t>
                      </a:r>
                      <a:r>
                        <a:rPr lang="en-US" sz="700" b="0" i="0" baseline="0" dirty="0" smtClean="0">
                          <a:solidFill>
                            <a:schemeClr val="accent1"/>
                          </a:solidFill>
                          <a:latin typeface="Arial" panose="020B0604020202020204" pitchFamily="34" charset="0"/>
                          <a:cs typeface="Arial" panose="020B0604020202020204" pitchFamily="34" charset="0"/>
                        </a:rPr>
                        <a:t>.” September 26, 2018. https://www.blockchain.com/research/</a:t>
                      </a:r>
                    </a:p>
                    <a:p>
                      <a:pPr marL="63500" indent="-63500"/>
                      <a:r>
                        <a:rPr lang="en-US" sz="700" b="0" i="0" baseline="30000" dirty="0" smtClean="0">
                          <a:solidFill>
                            <a:schemeClr val="accent1"/>
                          </a:solidFill>
                          <a:latin typeface="Arial" panose="020B0604020202020204" pitchFamily="34" charset="0"/>
                          <a:cs typeface="Arial" panose="020B0604020202020204" pitchFamily="34" charset="0"/>
                        </a:rPr>
                        <a:t>8</a:t>
                      </a:r>
                      <a:r>
                        <a:rPr lang="en-US" sz="700" b="0" i="0" baseline="0" dirty="0" smtClean="0">
                          <a:solidFill>
                            <a:schemeClr val="accent1"/>
                          </a:solidFill>
                          <a:latin typeface="Arial" panose="020B0604020202020204" pitchFamily="34" charset="0"/>
                          <a:cs typeface="Arial" panose="020B0604020202020204" pitchFamily="34" charset="0"/>
                        </a:rPr>
                        <a:t> Freeman, </a:t>
                      </a:r>
                      <a:r>
                        <a:rPr lang="en-US" sz="700" b="0" i="0" baseline="0" dirty="0" err="1" smtClean="0">
                          <a:solidFill>
                            <a:schemeClr val="accent1"/>
                          </a:solidFill>
                          <a:latin typeface="Arial" panose="020B0604020202020204" pitchFamily="34" charset="0"/>
                          <a:cs typeface="Arial" panose="020B0604020202020204" pitchFamily="34" charset="0"/>
                        </a:rPr>
                        <a:t>Nevin</a:t>
                      </a:r>
                      <a:r>
                        <a:rPr lang="en-US" sz="700" b="0" i="0" baseline="0" dirty="0" smtClean="0">
                          <a:solidFill>
                            <a:schemeClr val="accent1"/>
                          </a:solidFill>
                          <a:latin typeface="Arial" panose="020B0604020202020204" pitchFamily="34" charset="0"/>
                          <a:cs typeface="Arial" panose="020B0604020202020204" pitchFamily="34" charset="0"/>
                        </a:rPr>
                        <a:t>. "2018 - The Year of the </a:t>
                      </a:r>
                      <a:r>
                        <a:rPr lang="en-US" sz="700" b="0" i="0" baseline="0" dirty="0" err="1" smtClean="0">
                          <a:solidFill>
                            <a:schemeClr val="accent1"/>
                          </a:solidFill>
                          <a:latin typeface="Arial" panose="020B0604020202020204" pitchFamily="34" charset="0"/>
                          <a:cs typeface="Arial" panose="020B0604020202020204" pitchFamily="34" charset="0"/>
                        </a:rPr>
                        <a:t>Stablecoin</a:t>
                      </a:r>
                      <a:r>
                        <a:rPr lang="en-US" sz="700" b="0" i="0" baseline="0" dirty="0" smtClean="0">
                          <a:solidFill>
                            <a:schemeClr val="accent1"/>
                          </a:solidFill>
                          <a:latin typeface="Arial" panose="020B0604020202020204" pitchFamily="34" charset="0"/>
                          <a:cs typeface="Arial" panose="020B0604020202020204" pitchFamily="34" charset="0"/>
                        </a:rPr>
                        <a:t>." Hacker Noon. June 27, 2018. Accessed November 13, 2018. https://hackernoon.com/2018-the-year-of-the-stablecoin-6a6ca5d3637b</a:t>
                      </a:r>
                    </a:p>
                    <a:p>
                      <a:r>
                        <a:rPr lang="en-US" sz="700" b="0" i="0" baseline="40000" dirty="0" smtClean="0">
                          <a:solidFill>
                            <a:schemeClr val="accent1"/>
                          </a:solidFill>
                          <a:latin typeface="Arial" panose="020B0604020202020204" pitchFamily="34" charset="0"/>
                          <a:cs typeface="Arial" panose="020B0604020202020204" pitchFamily="34" charset="0"/>
                        </a:rPr>
                        <a:t>9</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Sams</a:t>
                      </a:r>
                      <a:r>
                        <a:rPr lang="en-US" sz="700" b="0" i="0" baseline="0" dirty="0" smtClean="0">
                          <a:solidFill>
                            <a:schemeClr val="accent1"/>
                          </a:solidFill>
                          <a:latin typeface="Arial" panose="020B0604020202020204" pitchFamily="34" charset="0"/>
                          <a:cs typeface="Arial" panose="020B0604020202020204" pitchFamily="34" charset="0"/>
                        </a:rPr>
                        <a:t>, Robert. “A Note on Cryptocurrency </a:t>
                      </a:r>
                      <a:r>
                        <a:rPr lang="en-US" sz="700" b="0" i="0" baseline="0" dirty="0" err="1" smtClean="0">
                          <a:solidFill>
                            <a:schemeClr val="accent1"/>
                          </a:solidFill>
                          <a:latin typeface="Arial" panose="020B0604020202020204" pitchFamily="34" charset="0"/>
                          <a:cs typeface="Arial" panose="020B0604020202020204" pitchFamily="34" charset="0"/>
                        </a:rPr>
                        <a:t>Stabilisation</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Seigniorage</a:t>
                      </a:r>
                      <a:r>
                        <a:rPr lang="en-US" sz="700" b="0" i="0" baseline="0" dirty="0" smtClean="0">
                          <a:solidFill>
                            <a:schemeClr val="accent1"/>
                          </a:solidFill>
                          <a:latin typeface="Arial" panose="020B0604020202020204" pitchFamily="34" charset="0"/>
                          <a:cs typeface="Arial" panose="020B0604020202020204" pitchFamily="34" charset="0"/>
                        </a:rPr>
                        <a:t> Shares.”</a:t>
                      </a:r>
                    </a:p>
                    <a:p>
                      <a:r>
                        <a:rPr lang="en-US" sz="700" b="0" i="0" baseline="40000" dirty="0" smtClean="0">
                          <a:solidFill>
                            <a:schemeClr val="accent1"/>
                          </a:solidFill>
                          <a:latin typeface="Arial" panose="020B0604020202020204" pitchFamily="34" charset="0"/>
                          <a:cs typeface="Arial" panose="020B0604020202020204" pitchFamily="34" charset="0"/>
                        </a:rPr>
                        <a:t>10</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CoinMarketCap</a:t>
                      </a:r>
                      <a:r>
                        <a:rPr lang="en-US" sz="700" b="0" i="0" baseline="0" dirty="0" smtClean="0">
                          <a:solidFill>
                            <a:schemeClr val="accent1"/>
                          </a:solidFill>
                          <a:latin typeface="Arial" panose="020B0604020202020204" pitchFamily="34" charset="0"/>
                          <a:cs typeface="Arial" panose="020B0604020202020204" pitchFamily="34" charset="0"/>
                        </a:rPr>
                        <a:t>. Accessed Dec 9. 2018. BTC @ $3,640. https://coinmarketcap.com/currencies/bitcoin</a:t>
                      </a:r>
                    </a:p>
                    <a:p>
                      <a:r>
                        <a:rPr lang="en-US" sz="700" b="0" i="0" baseline="40000" dirty="0" smtClean="0">
                          <a:solidFill>
                            <a:schemeClr val="accent1"/>
                          </a:solidFill>
                          <a:latin typeface="Arial" panose="020B0604020202020204" pitchFamily="34" charset="0"/>
                          <a:cs typeface="Arial" panose="020B0604020202020204" pitchFamily="34" charset="0"/>
                        </a:rPr>
                        <a:t>11</a:t>
                      </a:r>
                      <a:r>
                        <a:rPr lang="en-US" sz="700" b="0" i="0" baseline="0" dirty="0" smtClean="0">
                          <a:solidFill>
                            <a:schemeClr val="accent1"/>
                          </a:solidFill>
                          <a:latin typeface="Arial" panose="020B0604020202020204" pitchFamily="34" charset="0"/>
                          <a:cs typeface="Arial" panose="020B0604020202020204" pitchFamily="34" charset="0"/>
                        </a:rPr>
                        <a:t> </a:t>
                      </a:r>
                      <a:r>
                        <a:rPr lang="en-US" sz="700" b="0" i="0" baseline="0" dirty="0" err="1" smtClean="0">
                          <a:solidFill>
                            <a:schemeClr val="accent1"/>
                          </a:solidFill>
                          <a:latin typeface="Arial" panose="020B0604020202020204" pitchFamily="34" charset="0"/>
                          <a:cs typeface="Arial" panose="020B0604020202020204" pitchFamily="34" charset="0"/>
                        </a:rPr>
                        <a:t>Coinscious</a:t>
                      </a:r>
                      <a:r>
                        <a:rPr lang="en-US" sz="700" b="0" i="0" baseline="0" dirty="0" smtClean="0">
                          <a:solidFill>
                            <a:schemeClr val="accent1"/>
                          </a:solidFill>
                          <a:latin typeface="Arial" panose="020B0604020202020204" pitchFamily="34" charset="0"/>
                          <a:cs typeface="Arial" panose="020B0604020202020204" pitchFamily="34" charset="0"/>
                        </a:rPr>
                        <a:t> Market Report. 2018-11-23. </a:t>
                      </a:r>
                      <a:r>
                        <a:rPr lang="en-US" sz="700" b="0" i="0" baseline="0" dirty="0" smtClean="0">
                          <a:solidFill>
                            <a:schemeClr val="accent1"/>
                          </a:solidFill>
                          <a:latin typeface="Arial" panose="020B0604020202020204" pitchFamily="34" charset="0"/>
                          <a:cs typeface="Arial" panose="020B0604020202020204" pitchFamily="34" charset="0"/>
                          <a:hlinkClick r:id="rId3"/>
                        </a:rPr>
                        <a:t>https://coinscious.io</a:t>
                      </a:r>
                      <a:endParaRPr lang="en-US" sz="700" b="0" i="0" baseline="0" dirty="0" smtClean="0">
                        <a:solidFill>
                          <a:schemeClr val="accent1"/>
                        </a:solidFill>
                        <a:latin typeface="Arial" panose="020B0604020202020204" pitchFamily="34" charset="0"/>
                        <a:cs typeface="Arial" panose="020B0604020202020204" pitchFamily="34" charset="0"/>
                      </a:endParaRPr>
                    </a:p>
                    <a:p>
                      <a:r>
                        <a:rPr lang="fr-FR" sz="700" b="0" i="0" baseline="40000" dirty="0" smtClean="0">
                          <a:solidFill>
                            <a:schemeClr val="accent1"/>
                          </a:solidFill>
                          <a:latin typeface="Arial" panose="020B0604020202020204" pitchFamily="34" charset="0"/>
                          <a:cs typeface="Arial" panose="020B0604020202020204" pitchFamily="34" charset="0"/>
                        </a:rPr>
                        <a:t>12 </a:t>
                      </a:r>
                      <a:r>
                        <a:rPr lang="fr-FR" sz="700" b="0" i="0" baseline="0" dirty="0" err="1" smtClean="0">
                          <a:solidFill>
                            <a:schemeClr val="accent1"/>
                          </a:solidFill>
                          <a:latin typeface="Arial" panose="020B0604020202020204" pitchFamily="34" charset="0"/>
                          <a:cs typeface="Arial" panose="020B0604020202020204" pitchFamily="34" charset="0"/>
                        </a:rPr>
                        <a:t>Cement</a:t>
                      </a:r>
                      <a:r>
                        <a:rPr lang="fr-FR" sz="700" b="0" i="0" baseline="0" dirty="0" smtClean="0">
                          <a:solidFill>
                            <a:schemeClr val="accent1"/>
                          </a:solidFill>
                          <a:latin typeface="Arial" panose="020B0604020202020204" pitchFamily="34" charset="0"/>
                          <a:cs typeface="Arial" panose="020B0604020202020204" pitchFamily="34" charset="0"/>
                        </a:rPr>
                        <a:t> DAO. https://www.cementdao.com </a:t>
                      </a:r>
                    </a:p>
                    <a:p>
                      <a:r>
                        <a:rPr lang="fr-FR" sz="700" b="0" i="0" baseline="40000" dirty="0" smtClean="0">
                          <a:solidFill>
                            <a:schemeClr val="accent1"/>
                          </a:solidFill>
                          <a:latin typeface="Arial" panose="020B0604020202020204" pitchFamily="34" charset="0"/>
                          <a:cs typeface="Arial" panose="020B0604020202020204" pitchFamily="34" charset="0"/>
                        </a:rPr>
                        <a:t>13</a:t>
                      </a:r>
                      <a:r>
                        <a:rPr lang="fr-FR" sz="700" b="0" i="0" baseline="0" dirty="0" smtClean="0">
                          <a:solidFill>
                            <a:schemeClr val="accent1"/>
                          </a:solidFill>
                          <a:latin typeface="Arial" panose="020B0604020202020204" pitchFamily="34" charset="0"/>
                          <a:cs typeface="Arial" panose="020B0604020202020204" pitchFamily="34" charset="0"/>
                        </a:rPr>
                        <a:t> Stable Report. https://stable.report </a:t>
                      </a:r>
                      <a:endParaRPr lang="en-US" sz="700" b="0" i="0" baseline="0" dirty="0">
                        <a:solidFill>
                          <a:schemeClr val="accent1"/>
                        </a:solidFill>
                        <a:latin typeface="Arial" panose="020B0604020202020204" pitchFamily="34" charset="0"/>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4" name="内容占位符 3"/>
          <p:cNvSpPr>
            <a:spLocks noGrp="1"/>
          </p:cNvSpPr>
          <p:nvPr>
            <p:ph sz="half" idx="2"/>
          </p:nvPr>
        </p:nvSpPr>
        <p:spPr>
          <a:xfrm>
            <a:off x="1202850" y="408739"/>
            <a:ext cx="2854800" cy="5027338"/>
          </a:xfrm>
        </p:spPr>
        <p:txBody>
          <a:bodyPr/>
          <a:lstStyle/>
          <a:p>
            <a:pPr>
              <a:spcAft>
                <a:spcPts val="0"/>
              </a:spcAft>
            </a:pPr>
            <a:r>
              <a:rPr lang="en-US" altLang="zh-CN" b="1" dirty="0" smtClean="0">
                <a:solidFill>
                  <a:schemeClr val="tx2"/>
                </a:solidFill>
              </a:rPr>
              <a:t>1.1 Do we need them?</a:t>
            </a:r>
          </a:p>
          <a:p>
            <a:r>
              <a:rPr lang="en-US" altLang="zh-CN" dirty="0" smtClean="0"/>
              <a:t>Depending on your interpretation of what Bitcoin or other cryptocurrencies are meant to be, its price volatility should not be solved for; it is a matter of fact, and a repercussion of design. Fixed supply (or fixed supply schedule) means demand shocks are absorbed wholly into price. As stated in one of the first publicly discussed notes on the topic of price-stable cryptocurrencies, “</a:t>
            </a:r>
            <a:r>
              <a:rPr lang="en-US" altLang="zh-CN" i="1" dirty="0" smtClean="0"/>
              <a:t>Cryptocurrencies like Bitcoin govern the supply of coin through simple and deterministic coin supply rules. changes in coin demand get translated into changes in coin price, making price volatility proportional to demand volatility</a:t>
            </a:r>
            <a:r>
              <a:rPr lang="en-US" altLang="zh-CN" dirty="0" smtClean="0"/>
              <a:t>”. </a:t>
            </a:r>
            <a:r>
              <a:rPr lang="en-US" altLang="zh-CN" baseline="40000" dirty="0" smtClean="0"/>
              <a:t>9</a:t>
            </a:r>
          </a:p>
          <a:p>
            <a:r>
              <a:rPr lang="en-US" altLang="zh-CN" dirty="0" smtClean="0"/>
              <a:t>Volatility, though, is often cited as the greatest impediment to adoption. For the vast majority of potential participants - and for the potential underpinnings of a modern financial system — elevated volatility is a non-starter. Whether it be investors fearful to step into such an asset, businesses who cannot take price risk given their real-world fiat expenses/exposure, or employees averse to earning and storing their wealth in uncertain terms, cryptocurrencies are not on the precipice of mass acceptance for </a:t>
            </a:r>
            <a:br>
              <a:rPr lang="en-US" altLang="zh-CN" dirty="0" smtClean="0"/>
            </a:br>
            <a:r>
              <a:rPr lang="en-US" altLang="zh-CN" dirty="0" smtClean="0"/>
              <a:t>economic activity. </a:t>
            </a:r>
          </a:p>
          <a:p>
            <a:r>
              <a:rPr lang="en-US" altLang="zh-CN" dirty="0" smtClean="0"/>
              <a:t>Year to date, BTC is down 75% in USD terms.</a:t>
            </a:r>
            <a:r>
              <a:rPr lang="en-US" altLang="zh-CN" baseline="40000" dirty="0" smtClean="0"/>
              <a:t>10</a:t>
            </a:r>
            <a:r>
              <a:rPr lang="en-US" altLang="zh-CN" dirty="0" smtClean="0"/>
              <a:t> From mid-November to mid-December, BTC lost 44% of its value in USD terms. Coincidentally, the bulk of this paper is being written in the weeks and month where “the return of volatility” has viciously reared its head, following a relatively stable range near ~$6500 for some months. The trepidation of market participants makes it clear that if a significant portion of the </a:t>
            </a:r>
            <a:r>
              <a:rPr lang="en-US" altLang="zh-CN" dirty="0" err="1" smtClean="0"/>
              <a:t>digitised</a:t>
            </a:r>
            <a:r>
              <a:rPr lang="en-US" altLang="zh-CN" dirty="0" smtClean="0"/>
              <a:t> economy had actually depended on Bitcoin, activity may have ground to a halt. In the final months of 2018, </a:t>
            </a:r>
            <a:r>
              <a:rPr lang="en-US" altLang="zh-CN" dirty="0" err="1" smtClean="0"/>
              <a:t>cryptoassets</a:t>
            </a:r>
            <a:r>
              <a:rPr lang="en-US" altLang="zh-CN" dirty="0" smtClean="0"/>
              <a:t> have experienced 4%-5% daily volatility. </a:t>
            </a:r>
            <a:r>
              <a:rPr lang="en-US" altLang="zh-CN" baseline="40000" dirty="0" smtClean="0"/>
              <a:t>11</a:t>
            </a:r>
          </a:p>
        </p:txBody>
      </p:sp>
      <p:sp>
        <p:nvSpPr>
          <p:cNvPr id="5" name="内容占位符 4"/>
          <p:cNvSpPr>
            <a:spLocks noGrp="1"/>
          </p:cNvSpPr>
          <p:nvPr>
            <p:ph sz="half" idx="3"/>
          </p:nvPr>
        </p:nvSpPr>
        <p:spPr>
          <a:xfrm>
            <a:off x="4263550" y="408739"/>
            <a:ext cx="2854800" cy="4799455"/>
          </a:xfrm>
        </p:spPr>
        <p:txBody>
          <a:bodyPr/>
          <a:lstStyle/>
          <a:p>
            <a:r>
              <a:rPr lang="en-US" altLang="zh-CN" dirty="0" smtClean="0"/>
              <a:t>For this reason, and for only some purposes, it is our view that </a:t>
            </a:r>
            <a:r>
              <a:rPr lang="en-US" altLang="zh-CN" dirty="0" err="1" smtClean="0"/>
              <a:t>stablecoins</a:t>
            </a:r>
            <a:r>
              <a:rPr lang="en-US" altLang="zh-CN" dirty="0" smtClean="0"/>
              <a:t> are complementary to ‘normal’ (non-pegged) cryptocurrencies, at least — or especially — in the short to medium term. With reduced volatility, much of the latent demand and use cases have the opportunity to engage with a new </a:t>
            </a:r>
            <a:r>
              <a:rPr lang="en-US" altLang="zh-CN" dirty="0" err="1" smtClean="0"/>
              <a:t>tokenised</a:t>
            </a:r>
            <a:r>
              <a:rPr lang="en-US" altLang="zh-CN" dirty="0" smtClean="0"/>
              <a:t> economy, and see firsthand the benefits afforded. </a:t>
            </a:r>
          </a:p>
          <a:p>
            <a:r>
              <a:rPr lang="en-US" altLang="zh-CN" dirty="0" smtClean="0"/>
              <a:t>In the long term, normal cryptocurrencies — specifically the ‘payment’ variety such as BTC — seek to become an alternate monetary asset in parallel — or in lieu of — fiat currencies. For that goal, pegging price to fiat currency, or any value index, would defeat the purpose. To reach that reality, however — where new forms of money may proliferate — price-stable cryptocurrencies may represent the single best hope, bridge and educational tool. True familiarity with BTC or ETH may be easier for the average user’s conception if departing from a </a:t>
            </a:r>
            <a:r>
              <a:rPr lang="en-US" altLang="zh-CN" dirty="0" err="1" smtClean="0"/>
              <a:t>stablecoin</a:t>
            </a:r>
            <a:r>
              <a:rPr lang="en-US" altLang="zh-CN" dirty="0" smtClean="0"/>
              <a:t> — itself ‘living’ on a </a:t>
            </a:r>
            <a:r>
              <a:rPr lang="en-US" altLang="zh-CN" dirty="0" err="1" smtClean="0"/>
              <a:t>blockchain</a:t>
            </a:r>
            <a:r>
              <a:rPr lang="en-US" altLang="zh-CN" dirty="0" smtClean="0"/>
              <a:t> — than from paper fiat.</a:t>
            </a:r>
          </a:p>
          <a:p>
            <a:pPr>
              <a:spcAft>
                <a:spcPts val="0"/>
              </a:spcAft>
            </a:pPr>
            <a:r>
              <a:rPr lang="en-US" altLang="zh-CN" b="1" dirty="0">
                <a:solidFill>
                  <a:schemeClr val="tx2"/>
                </a:solidFill>
              </a:rPr>
              <a:t>1.2 Why now?</a:t>
            </a:r>
          </a:p>
          <a:p>
            <a:r>
              <a:rPr lang="en-US" altLang="zh-CN" dirty="0" smtClean="0"/>
              <a:t>If 2017 was the year of the ICO, then 2018 may have been the year of the </a:t>
            </a:r>
            <a:r>
              <a:rPr lang="en-US" altLang="zh-CN" dirty="0" err="1" smtClean="0"/>
              <a:t>stablecoin</a:t>
            </a:r>
            <a:r>
              <a:rPr lang="en-US" altLang="zh-CN" dirty="0" smtClean="0"/>
              <a:t> — or at least its beginnings. There has been acute interest in stable value coins, and an abundance of issuance and innovation in this segment of the digital asset market. By some measures, as at the end of 2018, there are more than 150 </a:t>
            </a:r>
            <a:r>
              <a:rPr lang="en-US" altLang="zh-CN" dirty="0" err="1" smtClean="0"/>
              <a:t>stablecoin</a:t>
            </a:r>
            <a:r>
              <a:rPr lang="en-US" altLang="zh-CN" dirty="0" smtClean="0"/>
              <a:t> projects in existence, with less than 20% being live, and less still — under 10 — actually used. </a:t>
            </a:r>
            <a:r>
              <a:rPr lang="en-US" altLang="zh-CN" baseline="40000" dirty="0" smtClean="0"/>
              <a:t>12,13</a:t>
            </a:r>
          </a:p>
          <a:p>
            <a:r>
              <a:rPr lang="en-US" altLang="zh-CN" dirty="0" smtClean="0"/>
              <a:t>There are many reasons which may account for this recent proliferation. The most sobering would perhaps be that, in response to the price crash following the end of 2017’s historic run-up, cryptocurrency participants </a:t>
            </a:r>
            <a:endParaRPr lang="en-US" altLang="zh-CN" dirty="0"/>
          </a:p>
        </p:txBody>
      </p:sp>
      <p:sp>
        <p:nvSpPr>
          <p:cNvPr id="2" name="Slide Number Placeholder 1"/>
          <p:cNvSpPr>
            <a:spLocks noGrp="1"/>
          </p:cNvSpPr>
          <p:nvPr>
            <p:ph type="sldNum" sz="quarter" idx="7"/>
          </p:nvPr>
        </p:nvSpPr>
        <p:spPr/>
        <p:txBody>
          <a:bodyPr/>
          <a:lstStyle/>
          <a:p>
            <a:fld id="{B6F15528-21DE-4FAA-801E-634DDDAF4B2B}" type="slidenum">
              <a:rPr lang="en-US" smtClean="0"/>
              <a:pPr/>
              <a:t>7</a:t>
            </a:fld>
            <a:endParaRPr lang="en-US"/>
          </a:p>
        </p:txBody>
      </p:sp>
      <p:graphicFrame>
        <p:nvGraphicFramePr>
          <p:cNvPr id="19" name="表格 18"/>
          <p:cNvGraphicFramePr>
            <a:graphicFrameLocks noGrp="1"/>
          </p:cNvGraphicFramePr>
          <p:nvPr>
            <p:extLst>
              <p:ext uri="{D42A27DB-BD31-4B8C-83A1-F6EECF244321}">
                <p14:modId xmlns:p14="http://schemas.microsoft.com/office/powerpoint/2010/main" val="939656990"/>
              </p:ext>
            </p:extLst>
          </p:nvPr>
        </p:nvGraphicFramePr>
        <p:xfrm>
          <a:off x="1193800" y="5571423"/>
          <a:ext cx="5918199" cy="265920"/>
        </p:xfrm>
        <a:graphic>
          <a:graphicData uri="http://schemas.openxmlformats.org/drawingml/2006/table">
            <a:tbl>
              <a:tblPr firstRow="1" bandRow="1">
                <a:tableStyleId>{5C22544A-7EE6-4342-B048-85BDC9FD1C3A}</a:tableStyleId>
              </a:tblPr>
              <a:tblGrid>
                <a:gridCol w="5918199">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1 — BTC/USD 30 Day Volatility Of Daily Returns (Source: bitvol.info)</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Tree>
    <p:extLst>
      <p:ext uri="{BB962C8B-B14F-4D97-AF65-F5344CB8AC3E}">
        <p14:creationId xmlns:p14="http://schemas.microsoft.com/office/powerpoint/2010/main" val="40878388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15" name="Table 14"/>
          <p:cNvGraphicFramePr>
            <a:graphicFrameLocks noGrp="1"/>
          </p:cNvGraphicFramePr>
          <p:nvPr>
            <p:extLst>
              <p:ext uri="{D42A27DB-BD31-4B8C-83A1-F6EECF244321}">
                <p14:modId xmlns:p14="http://schemas.microsoft.com/office/powerpoint/2010/main" val="2560774166"/>
              </p:ext>
            </p:extLst>
          </p:nvPr>
        </p:nvGraphicFramePr>
        <p:xfrm>
          <a:off x="1193461" y="9127490"/>
          <a:ext cx="2882046" cy="1086651"/>
        </p:xfrm>
        <a:graphic>
          <a:graphicData uri="http://schemas.openxmlformats.org/drawingml/2006/table">
            <a:tbl>
              <a:tblPr firstRow="1" bandRow="1">
                <a:tableStyleId>{5C22544A-7EE6-4342-B048-85BDC9FD1C3A}</a:tableStyleId>
              </a:tblPr>
              <a:tblGrid>
                <a:gridCol w="2882046">
                  <a:extLst>
                    <a:ext uri="{9D8B030D-6E8A-4147-A177-3AD203B41FA5}">
                      <a16:colId xmlns:a16="http://schemas.microsoft.com/office/drawing/2014/main" val="348707836"/>
                    </a:ext>
                  </a:extLst>
                </a:gridCol>
              </a:tblGrid>
              <a:tr h="1086651">
                <a:tc>
                  <a:txBody>
                    <a:bodyPr/>
                    <a:lstStyle/>
                    <a:p>
                      <a:r>
                        <a:rPr lang="en-US" sz="700" b="0" i="0" baseline="40000" dirty="0" smtClean="0">
                          <a:solidFill>
                            <a:schemeClr val="accent1"/>
                          </a:solidFill>
                          <a:latin typeface="Arial" panose="020B0604020202020204" pitchFamily="34" charset="0"/>
                          <a:cs typeface="Arial" panose="020B0604020202020204" pitchFamily="34" charset="0"/>
                        </a:rPr>
                        <a:t>14</a:t>
                      </a:r>
                      <a:r>
                        <a:rPr lang="en-US" sz="700" b="0" i="0" baseline="0" dirty="0" smtClean="0">
                          <a:solidFill>
                            <a:schemeClr val="accent1"/>
                          </a:solidFill>
                          <a:latin typeface="Arial" panose="020B0604020202020204" pitchFamily="34" charset="0"/>
                          <a:cs typeface="Arial" panose="020B0604020202020204" pitchFamily="34" charset="0"/>
                        </a:rPr>
                        <a:t> “FCA </a:t>
                      </a:r>
                      <a:r>
                        <a:rPr lang="en-US" sz="700" b="0" i="0" baseline="0" dirty="0" err="1" smtClean="0">
                          <a:solidFill>
                            <a:schemeClr val="accent1"/>
                          </a:solidFill>
                          <a:latin typeface="Arial" panose="020B0604020202020204" pitchFamily="34" charset="0"/>
                          <a:cs typeface="Arial" panose="020B0604020202020204" pitchFamily="34" charset="0"/>
                        </a:rPr>
                        <a:t>Cryptoassets</a:t>
                      </a:r>
                      <a:r>
                        <a:rPr lang="en-US" sz="700" b="0" i="0" baseline="0" dirty="0" smtClean="0">
                          <a:solidFill>
                            <a:schemeClr val="accent1"/>
                          </a:solidFill>
                          <a:latin typeface="Arial" panose="020B0604020202020204" pitchFamily="34" charset="0"/>
                          <a:cs typeface="Arial" panose="020B0604020202020204" pitchFamily="34" charset="0"/>
                        </a:rPr>
                        <a:t> Taskforce, Final Report.” FCA. October 2018. https://assets.publishing.service.gov.uk/government/uploads/system/uploads/attachment_data/file/752070/cryptoassets_taskforce_final_report_final_web.pdf</a:t>
                      </a:r>
                    </a:p>
                    <a:p>
                      <a:r>
                        <a:rPr lang="en-US" sz="700" b="0" i="0" baseline="40000" dirty="0" smtClean="0">
                          <a:solidFill>
                            <a:schemeClr val="accent1"/>
                          </a:solidFill>
                          <a:latin typeface="Arial" panose="020B0604020202020204" pitchFamily="34" charset="0"/>
                          <a:cs typeface="Arial" panose="020B0604020202020204" pitchFamily="34" charset="0"/>
                        </a:rPr>
                        <a:t>15</a:t>
                      </a:r>
                      <a:r>
                        <a:rPr lang="en-US" sz="700" b="0" i="0" baseline="0" dirty="0" smtClean="0">
                          <a:solidFill>
                            <a:schemeClr val="accent1"/>
                          </a:solidFill>
                          <a:latin typeface="Arial" panose="020B0604020202020204" pitchFamily="34" charset="0"/>
                          <a:cs typeface="Arial" panose="020B0604020202020204" pitchFamily="34" charset="0"/>
                        </a:rPr>
                        <a:t> "FINMA Publishes ICO Guidelines." FINMA. February 16, 2018. https://www.finma.ch/en/news/2018/02/20180216-mm-ico-wegleitung/</a:t>
                      </a:r>
                    </a:p>
                    <a:p>
                      <a:r>
                        <a:rPr lang="en-US" sz="700" b="0" i="0" baseline="40000" dirty="0" smtClean="0">
                          <a:solidFill>
                            <a:schemeClr val="accent1"/>
                          </a:solidFill>
                          <a:latin typeface="Arial" panose="020B0604020202020204" pitchFamily="34" charset="0"/>
                          <a:cs typeface="Arial" panose="020B0604020202020204" pitchFamily="34" charset="0"/>
                        </a:rPr>
                        <a:t>16</a:t>
                      </a:r>
                      <a:r>
                        <a:rPr lang="en-US" sz="700" b="0" i="0" baseline="0" dirty="0" smtClean="0">
                          <a:solidFill>
                            <a:schemeClr val="accent1"/>
                          </a:solidFill>
                          <a:latin typeface="Arial" panose="020B0604020202020204" pitchFamily="34" charset="0"/>
                          <a:cs typeface="Arial" panose="020B0604020202020204" pitchFamily="34" charset="0"/>
                        </a:rPr>
                        <a:t> There is certainly a finer level of granularity to explore, especially within utility tokens. There are also some tokens which may fall into two categories.</a:t>
                      </a:r>
                      <a:endParaRPr lang="en-US" sz="700" b="0" i="0" baseline="0" dirty="0">
                        <a:solidFill>
                          <a:schemeClr val="accent1"/>
                        </a:solidFill>
                        <a:latin typeface="Arial" panose="020B0604020202020204" pitchFamily="34" charset="0"/>
                        <a:cs typeface="Arial" panose="020B0604020202020204" pitchFamily="34" charset="0"/>
                      </a:endParaRP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4" name="内容占位符 3"/>
          <p:cNvSpPr>
            <a:spLocks noGrp="1"/>
          </p:cNvSpPr>
          <p:nvPr>
            <p:ph sz="half" idx="2"/>
          </p:nvPr>
        </p:nvSpPr>
        <p:spPr>
          <a:xfrm>
            <a:off x="1202850" y="408739"/>
            <a:ext cx="2854800" cy="5875326"/>
          </a:xfrm>
        </p:spPr>
        <p:txBody>
          <a:bodyPr/>
          <a:lstStyle/>
          <a:p>
            <a:r>
              <a:rPr lang="en-US" altLang="zh-CN" dirty="0"/>
              <a:t>simply don’t have the stomach they once did, and fiat-pegged coins seem like an attractive proposition. Being able to hideout in value-stable coins without exiting the digital realm may have spurred activity in this sector. </a:t>
            </a:r>
            <a:r>
              <a:rPr lang="en-US" altLang="zh-CN" dirty="0" smtClean="0"/>
              <a:t/>
            </a:r>
            <a:br>
              <a:rPr lang="en-US" altLang="zh-CN" dirty="0" smtClean="0"/>
            </a:br>
            <a:r>
              <a:rPr lang="en-US" altLang="zh-CN" dirty="0" smtClean="0"/>
              <a:t>Again</a:t>
            </a:r>
            <a:r>
              <a:rPr lang="en-US" altLang="zh-CN" dirty="0"/>
              <a:t>, at time of writing, crypto-market participants — </a:t>
            </a:r>
            <a:br>
              <a:rPr lang="en-US" altLang="zh-CN" dirty="0"/>
            </a:br>
            <a:r>
              <a:rPr lang="en-US" altLang="zh-CN" dirty="0"/>
              <a:t>or at least active traders who move about assets — are thankful for stable $1 price tags versus multiple 10% </a:t>
            </a:r>
            <a:r>
              <a:rPr lang="en-US" altLang="zh-CN" dirty="0" smtClean="0"/>
              <a:t/>
            </a:r>
            <a:br>
              <a:rPr lang="en-US" altLang="zh-CN" dirty="0" smtClean="0"/>
            </a:br>
            <a:r>
              <a:rPr lang="en-US" altLang="zh-CN" dirty="0" smtClean="0"/>
              <a:t>daily </a:t>
            </a:r>
            <a:r>
              <a:rPr lang="en-US" altLang="zh-CN" dirty="0"/>
              <a:t>drawdowns</a:t>
            </a:r>
            <a:r>
              <a:rPr lang="en-US" altLang="zh-CN" dirty="0" smtClean="0"/>
              <a:t>.</a:t>
            </a:r>
            <a:endParaRPr lang="en-US" altLang="zh-CN" dirty="0"/>
          </a:p>
          <a:p>
            <a:r>
              <a:rPr lang="en-US" altLang="zh-CN" dirty="0"/>
              <a:t>Another reason is the emergence of </a:t>
            </a:r>
            <a:r>
              <a:rPr lang="en-US" altLang="zh-CN" dirty="0" err="1"/>
              <a:t>decentralised</a:t>
            </a:r>
            <a:r>
              <a:rPr lang="en-US" altLang="zh-CN" dirty="0"/>
              <a:t> applications (</a:t>
            </a:r>
            <a:r>
              <a:rPr lang="en-US" altLang="zh-CN" dirty="0" err="1"/>
              <a:t>dApps</a:t>
            </a:r>
            <a:r>
              <a:rPr lang="en-US" altLang="zh-CN" dirty="0"/>
              <a:t>), some of which are beginning to become truly usable. A price stable token is now warranted and required. Indeed, some </a:t>
            </a:r>
            <a:r>
              <a:rPr lang="en-US" altLang="zh-CN" dirty="0" err="1"/>
              <a:t>dApp</a:t>
            </a:r>
            <a:r>
              <a:rPr lang="en-US" altLang="zh-CN" dirty="0"/>
              <a:t> use cases are infeasible, if not impossible, without a stable medium of exchange. Examples of these are explored in section 3, but mainly revolve around use cases where value must be ‘locked’ for some period of time, such as insurance, loans, or prediction markets</a:t>
            </a:r>
            <a:r>
              <a:rPr lang="en-US" altLang="zh-CN" dirty="0" smtClean="0"/>
              <a:t>.</a:t>
            </a:r>
            <a:endParaRPr lang="en-US" altLang="zh-CN" dirty="0"/>
          </a:p>
          <a:p>
            <a:r>
              <a:rPr lang="en-US" altLang="zh-CN" dirty="0"/>
              <a:t>Finally, as the entire ecosystem matures, especially in regards to regulatory compliance, the next wave of entrants may be gearing up to take part. Onboarding users and institutions into the </a:t>
            </a:r>
            <a:r>
              <a:rPr lang="en-US" altLang="zh-CN" dirty="0" err="1"/>
              <a:t>decentralised</a:t>
            </a:r>
            <a:r>
              <a:rPr lang="en-US" altLang="zh-CN" dirty="0"/>
              <a:t> economy has become a focal point for many in the space. However, the lack of simplified processes for connecting legacy fiat rails to the </a:t>
            </a:r>
            <a:r>
              <a:rPr lang="en-US" altLang="zh-CN" dirty="0" err="1"/>
              <a:t>blockchain</a:t>
            </a:r>
            <a:r>
              <a:rPr lang="en-US" altLang="zh-CN" dirty="0"/>
              <a:t>-based world is a pervasive problem. </a:t>
            </a:r>
            <a:r>
              <a:rPr lang="en-US" altLang="zh-CN" dirty="0" err="1"/>
              <a:t>Stablecoins</a:t>
            </a:r>
            <a:r>
              <a:rPr lang="en-US" altLang="zh-CN" dirty="0"/>
              <a:t>, by acting as an intermediate steppingstone, are a compelling — and in some instances, compliant </a:t>
            </a:r>
            <a:r>
              <a:rPr lang="en-US" altLang="zh-CN" dirty="0" smtClean="0"/>
              <a:t/>
            </a:r>
            <a:br>
              <a:rPr lang="en-US" altLang="zh-CN" dirty="0" smtClean="0"/>
            </a:br>
            <a:r>
              <a:rPr lang="en-US" altLang="zh-CN" dirty="0" smtClean="0"/>
              <a:t>— </a:t>
            </a:r>
            <a:r>
              <a:rPr lang="en-US" altLang="zh-CN" dirty="0"/>
              <a:t>solution. </a:t>
            </a:r>
          </a:p>
          <a:p>
            <a:pPr>
              <a:spcAft>
                <a:spcPts val="0"/>
              </a:spcAft>
            </a:pPr>
            <a:r>
              <a:rPr lang="en-US" altLang="zh-CN" b="1" dirty="0">
                <a:solidFill>
                  <a:schemeClr val="tx2"/>
                </a:solidFill>
              </a:rPr>
              <a:t>2. Taxonomy</a:t>
            </a:r>
          </a:p>
          <a:p>
            <a:r>
              <a:rPr lang="en-US" altLang="zh-CN" dirty="0"/>
              <a:t>Before delving into </a:t>
            </a:r>
            <a:r>
              <a:rPr lang="en-US" altLang="zh-CN" dirty="0" err="1"/>
              <a:t>stablecoin</a:t>
            </a:r>
            <a:r>
              <a:rPr lang="en-US" altLang="zh-CN" dirty="0"/>
              <a:t> taxonomy, it’s helpful to frame where </a:t>
            </a:r>
            <a:r>
              <a:rPr lang="en-US" altLang="zh-CN" dirty="0" err="1"/>
              <a:t>stablecoins</a:t>
            </a:r>
            <a:r>
              <a:rPr lang="en-US" altLang="zh-CN" dirty="0"/>
              <a:t> as a whole fall within the broader classification of </a:t>
            </a:r>
            <a:r>
              <a:rPr lang="en-US" altLang="zh-CN" dirty="0" err="1"/>
              <a:t>cryptoassets</a:t>
            </a:r>
            <a:r>
              <a:rPr lang="en-US" altLang="zh-CN" dirty="0"/>
              <a:t>. There are many emerging frameworks for general </a:t>
            </a:r>
            <a:r>
              <a:rPr lang="en-US" altLang="zh-CN" dirty="0" err="1"/>
              <a:t>cryptoasset</a:t>
            </a:r>
            <a:r>
              <a:rPr lang="en-US" altLang="zh-CN" dirty="0"/>
              <a:t> taxonomy, but at the highest level — and from a regulatory perspective — a relatively strong consensus is evolving around classification schemes. Using the recent classifications from the Swiss FINMA and UK FCA, there are: Payment / Exchange Tokens (BTC, LTC), Utility Tokens (ETH, LRC), Asset / Security Tokens (</a:t>
            </a:r>
            <a:r>
              <a:rPr lang="en-US" altLang="zh-CN" dirty="0" err="1"/>
              <a:t>Tokenised</a:t>
            </a:r>
            <a:r>
              <a:rPr lang="en-US" altLang="zh-CN" dirty="0"/>
              <a:t> equity, debt, etc.). </a:t>
            </a:r>
            <a:r>
              <a:rPr lang="en-US" altLang="zh-CN" baseline="40000" dirty="0" smtClean="0"/>
              <a:t>14,15</a:t>
            </a:r>
            <a:endParaRPr lang="en-US" altLang="zh-CN" baseline="40000" dirty="0"/>
          </a:p>
        </p:txBody>
      </p:sp>
      <p:sp>
        <p:nvSpPr>
          <p:cNvPr id="5" name="内容占位符 4"/>
          <p:cNvSpPr>
            <a:spLocks noGrp="1"/>
          </p:cNvSpPr>
          <p:nvPr>
            <p:ph sz="half" idx="3"/>
          </p:nvPr>
        </p:nvSpPr>
        <p:spPr>
          <a:xfrm>
            <a:off x="4263550" y="408739"/>
            <a:ext cx="2854800" cy="9043822"/>
          </a:xfrm>
        </p:spPr>
        <p:txBody>
          <a:bodyPr/>
          <a:lstStyle/>
          <a:p>
            <a:r>
              <a:rPr lang="en-US" altLang="zh-CN" dirty="0" err="1"/>
              <a:t>Stablecoins</a:t>
            </a:r>
            <a:r>
              <a:rPr lang="en-US" altLang="zh-CN" dirty="0"/>
              <a:t> fall into the category of Payment Tokens — those which seek to function as money, and what people generally think of today as currencies. As we note in sections 5.1 &amp; 5.2, however, according to some regulatory frameworks, </a:t>
            </a:r>
            <a:r>
              <a:rPr lang="en-US" altLang="zh-CN" dirty="0" err="1"/>
              <a:t>stablecoins</a:t>
            </a:r>
            <a:r>
              <a:rPr lang="en-US" altLang="zh-CN" dirty="0"/>
              <a:t> are not treated as cryptocurrencies at all. </a:t>
            </a:r>
          </a:p>
          <a:p>
            <a:r>
              <a:rPr lang="en-US" altLang="zh-CN" dirty="0"/>
              <a:t>Although we identify three general types of </a:t>
            </a:r>
            <a:r>
              <a:rPr lang="en-US" altLang="zh-CN" dirty="0" err="1"/>
              <a:t>stablecoin</a:t>
            </a:r>
            <a:r>
              <a:rPr lang="en-US" altLang="zh-CN" dirty="0"/>
              <a:t> design, at an even higher level, there are but two types: </a:t>
            </a:r>
            <a:r>
              <a:rPr lang="en-US" altLang="zh-CN" dirty="0" err="1"/>
              <a:t>collateralised</a:t>
            </a:r>
            <a:r>
              <a:rPr lang="en-US" altLang="zh-CN" dirty="0"/>
              <a:t> and </a:t>
            </a:r>
            <a:r>
              <a:rPr lang="en-US" altLang="zh-CN" dirty="0" err="1"/>
              <a:t>uncollateralised</a:t>
            </a:r>
            <a:r>
              <a:rPr lang="en-US" altLang="zh-CN" dirty="0"/>
              <a:t>. </a:t>
            </a:r>
            <a:r>
              <a:rPr lang="en-US" altLang="zh-CN" dirty="0" err="1"/>
              <a:t>Collateralised</a:t>
            </a:r>
            <a:r>
              <a:rPr lang="en-US" altLang="zh-CN" dirty="0"/>
              <a:t> </a:t>
            </a:r>
            <a:r>
              <a:rPr lang="en-US" altLang="zh-CN" dirty="0" err="1"/>
              <a:t>stablecoins</a:t>
            </a:r>
            <a:r>
              <a:rPr lang="en-US" altLang="zh-CN" dirty="0"/>
              <a:t> are backed by some type of asset — such as fiat, gold or other crypto — while </a:t>
            </a:r>
            <a:r>
              <a:rPr lang="en-US" altLang="zh-CN" dirty="0" err="1"/>
              <a:t>uncollateralised</a:t>
            </a:r>
            <a:r>
              <a:rPr lang="en-US" altLang="zh-CN" dirty="0"/>
              <a:t> </a:t>
            </a:r>
            <a:r>
              <a:rPr lang="en-US" altLang="zh-CN" dirty="0" err="1"/>
              <a:t>stablecoins</a:t>
            </a:r>
            <a:r>
              <a:rPr lang="en-US" altLang="zh-CN" dirty="0"/>
              <a:t> have no asset-backing, and instead rely on algorithmic solutions. It’s important to note that in addition to the </a:t>
            </a:r>
            <a:r>
              <a:rPr lang="en-US" altLang="zh-CN" dirty="0" err="1"/>
              <a:t>collateralised</a:t>
            </a:r>
            <a:r>
              <a:rPr lang="en-US" altLang="zh-CN" dirty="0"/>
              <a:t> and </a:t>
            </a:r>
            <a:r>
              <a:rPr lang="en-US" altLang="zh-CN" dirty="0" err="1"/>
              <a:t>uncollateralised</a:t>
            </a:r>
            <a:r>
              <a:rPr lang="en-US" altLang="zh-CN" dirty="0"/>
              <a:t> distinction, there is a dichotomy that can just as comprehensively cut the </a:t>
            </a:r>
            <a:r>
              <a:rPr lang="en-US" altLang="zh-CN" dirty="0" err="1"/>
              <a:t>stablecoin</a:t>
            </a:r>
            <a:r>
              <a:rPr lang="en-US" altLang="zh-CN" dirty="0"/>
              <a:t> landscape: </a:t>
            </a:r>
            <a:r>
              <a:rPr lang="en-US" altLang="zh-CN" dirty="0" err="1"/>
              <a:t>trustlessness</a:t>
            </a:r>
            <a:r>
              <a:rPr lang="en-US" altLang="zh-CN" dirty="0"/>
              <a:t> vs </a:t>
            </a:r>
            <a:r>
              <a:rPr lang="en-US" altLang="zh-CN" dirty="0" err="1"/>
              <a:t>trustedness</a:t>
            </a:r>
            <a:r>
              <a:rPr lang="en-US" altLang="zh-CN" dirty="0"/>
              <a:t>. Does the stability mechanism rely on trusting a </a:t>
            </a:r>
            <a:r>
              <a:rPr lang="en-US" altLang="zh-CN" dirty="0" err="1"/>
              <a:t>centralised</a:t>
            </a:r>
            <a:r>
              <a:rPr lang="en-US" altLang="zh-CN" dirty="0"/>
              <a:t> party, or does it rely on a distributed network of rational actors </a:t>
            </a:r>
            <a:br>
              <a:rPr lang="en-US" altLang="zh-CN" dirty="0"/>
            </a:br>
            <a:r>
              <a:rPr lang="en-US" altLang="zh-CN" dirty="0"/>
              <a:t>and math? </a:t>
            </a:r>
          </a:p>
          <a:p>
            <a:pPr>
              <a:spcAft>
                <a:spcPts val="0"/>
              </a:spcAft>
            </a:pPr>
            <a:r>
              <a:rPr lang="en-US" altLang="zh-CN" dirty="0">
                <a:solidFill>
                  <a:schemeClr val="tx2"/>
                </a:solidFill>
              </a:rPr>
              <a:t>2.1 Off-Chain Collateral</a:t>
            </a:r>
          </a:p>
          <a:p>
            <a:r>
              <a:rPr lang="en-US" altLang="zh-CN" dirty="0"/>
              <a:t>The simplest form of </a:t>
            </a:r>
            <a:r>
              <a:rPr lang="en-US" altLang="zh-CN" dirty="0" err="1"/>
              <a:t>stablecoin</a:t>
            </a:r>
            <a:r>
              <a:rPr lang="en-US" altLang="zh-CN" dirty="0"/>
              <a:t> involves an issuer holding an off-chain, real-world asset like fiat currency or gold in a bank account, and issuing a token that represents each unit. This token is a 1:1 IOU for the asset held in reserve. Stability is maintained by virtue of the fact that there is a corresponding ‘physical’ asset for which the token can always be redeemed. </a:t>
            </a:r>
          </a:p>
          <a:p>
            <a:r>
              <a:rPr lang="en-US" altLang="zh-CN" dirty="0"/>
              <a:t>Tether (USDT) and USD Coin (USDC) are examples of such IOU systems. We may rightfully call the subset of these structures that holds fiat (as opposed to gold, </a:t>
            </a:r>
            <a:r>
              <a:rPr lang="en-US" altLang="zh-CN" dirty="0" smtClean="0"/>
              <a:t/>
            </a:r>
            <a:br>
              <a:rPr lang="en-US" altLang="zh-CN" dirty="0" smtClean="0"/>
            </a:br>
            <a:r>
              <a:rPr lang="en-US" altLang="zh-CN" dirty="0" smtClean="0"/>
              <a:t>etc</a:t>
            </a:r>
            <a:r>
              <a:rPr lang="en-US" altLang="zh-CN" dirty="0"/>
              <a:t>.),</a:t>
            </a:r>
            <a:r>
              <a:rPr lang="en-US" altLang="zh-CN" i="1" dirty="0"/>
              <a:t> </a:t>
            </a:r>
            <a:r>
              <a:rPr lang="en-US" altLang="zh-CN" i="1" dirty="0" err="1"/>
              <a:t>fiatcoins</a:t>
            </a:r>
            <a:r>
              <a:rPr lang="en-US" altLang="zh-CN" dirty="0"/>
              <a:t>. </a:t>
            </a:r>
          </a:p>
          <a:p>
            <a:r>
              <a:rPr lang="en-US" altLang="zh-CN" dirty="0"/>
              <a:t>This form of </a:t>
            </a:r>
            <a:r>
              <a:rPr lang="en-US" altLang="zh-CN" dirty="0" err="1"/>
              <a:t>stablecoin</a:t>
            </a:r>
            <a:r>
              <a:rPr lang="en-US" altLang="zh-CN" dirty="0"/>
              <a:t> is the most simple to understand, and is where we have seen the largest increase in issuance in the second half of 2018. There has been a spate of fiat-backed </a:t>
            </a:r>
            <a:r>
              <a:rPr lang="en-US" altLang="zh-CN" dirty="0" err="1"/>
              <a:t>stablecoins</a:t>
            </a:r>
            <a:r>
              <a:rPr lang="en-US" altLang="zh-CN" dirty="0"/>
              <a:t> being issued by fully regulated and compliant companies: GUSD, TUSD, USDC, and PAX. [See section 6</a:t>
            </a:r>
            <a:r>
              <a:rPr lang="en-US" altLang="zh-CN" dirty="0" smtClean="0"/>
              <a:t>].</a:t>
            </a:r>
            <a:endParaRPr lang="en-US" altLang="zh-CN" dirty="0"/>
          </a:p>
          <a:p>
            <a:r>
              <a:rPr lang="en-US" altLang="zh-CN" dirty="0" err="1"/>
              <a:t>Redeemability</a:t>
            </a:r>
            <a:r>
              <a:rPr lang="en-US" altLang="zh-CN" dirty="0"/>
              <a:t> of these tokens for dollars held in reserve is what inspires trust in this system. If a token owner cannot convert into fiat USD, either because the USD is not there (or only partially there), or because the issuer (or its regulator/government) is prohibiting, all faith — and the peg — would be lost. </a:t>
            </a:r>
          </a:p>
          <a:p>
            <a:r>
              <a:rPr lang="en-US" altLang="zh-CN" dirty="0"/>
              <a:t>Note how this system is much like a national currency board: pegging its domestic currency to a foreign currency at some fixed exchange rate, and holding that foreign currency in reserve</a:t>
            </a:r>
            <a:r>
              <a:rPr lang="en-US" altLang="zh-CN" dirty="0" smtClean="0"/>
              <a:t>.</a:t>
            </a:r>
            <a:endParaRPr lang="en-US" altLang="zh-CN" dirty="0"/>
          </a:p>
          <a:p>
            <a:r>
              <a:rPr lang="en-US" altLang="zh-CN" dirty="0"/>
              <a:t>In this design, participants are wholly required to trust </a:t>
            </a:r>
            <a:r>
              <a:rPr lang="en-US" altLang="zh-CN" dirty="0" err="1"/>
              <a:t>centralised</a:t>
            </a:r>
            <a:r>
              <a:rPr lang="en-US" altLang="zh-CN" dirty="0"/>
              <a:t> parties. The </a:t>
            </a:r>
            <a:r>
              <a:rPr lang="en-US" altLang="zh-CN" dirty="0" err="1"/>
              <a:t>centralised</a:t>
            </a:r>
            <a:r>
              <a:rPr lang="en-US" altLang="zh-CN" dirty="0"/>
              <a:t> issuers of this system may position themselves as more trustworthy by making their operations more transparent with regular audits, working with reputable partners, and submitting themselves to regulatory oversight. Allowing users of these </a:t>
            </a:r>
            <a:r>
              <a:rPr lang="en-US" altLang="zh-CN" dirty="0" err="1"/>
              <a:t>stablecoins</a:t>
            </a:r>
            <a:r>
              <a:rPr lang="en-US" altLang="zh-CN" dirty="0"/>
              <a:t> to periodically self-verify the solvency of the system is paramount. In reality, verification is an auditor’s assertion that the collateral is there. </a:t>
            </a:r>
          </a:p>
        </p:txBody>
      </p:sp>
      <p:sp>
        <p:nvSpPr>
          <p:cNvPr id="3" name="Slide Number Placeholder 2"/>
          <p:cNvSpPr>
            <a:spLocks noGrp="1"/>
          </p:cNvSpPr>
          <p:nvPr>
            <p:ph type="sldNum" sz="quarter" idx="7"/>
          </p:nvPr>
        </p:nvSpPr>
        <p:spPr/>
        <p:txBody>
          <a:bodyPr/>
          <a:lstStyle/>
          <a:p>
            <a:fld id="{B6F15528-21DE-4FAA-801E-634DDDAF4B2B}" type="slidenum">
              <a:rPr lang="en-US" smtClean="0"/>
              <a:pPr/>
              <a:t>8</a:t>
            </a:fld>
            <a:endParaRPr lang="en-US"/>
          </a:p>
        </p:txBody>
      </p:sp>
      <p:grpSp>
        <p:nvGrpSpPr>
          <p:cNvPr id="11" name="组合 26"/>
          <p:cNvGrpSpPr/>
          <p:nvPr/>
        </p:nvGrpSpPr>
        <p:grpSpPr>
          <a:xfrm>
            <a:off x="1186180" y="6852816"/>
            <a:ext cx="2875467" cy="1655358"/>
            <a:chOff x="431800" y="3358199"/>
            <a:chExt cx="2875467" cy="1655358"/>
          </a:xfrm>
        </p:grpSpPr>
        <p:sp>
          <p:nvSpPr>
            <p:cNvPr id="12" name="矩形 9"/>
            <p:cNvSpPr/>
            <p:nvPr/>
          </p:nvSpPr>
          <p:spPr>
            <a:xfrm>
              <a:off x="2087560" y="3359049"/>
              <a:ext cx="1219707" cy="444701"/>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nchorCtr="0">
              <a:noAutofit/>
            </a:bodyPr>
            <a:lstStyle/>
            <a:p>
              <a:pPr algn="ctr"/>
              <a:r>
                <a:rPr lang="en-US" altLang="zh-CN" sz="1000" dirty="0" smtClean="0">
                  <a:solidFill>
                    <a:schemeClr val="tx1"/>
                  </a:solidFill>
                  <a:latin typeface="Arial" panose="020B0604020202020204" pitchFamily="34" charset="0"/>
                  <a:ea typeface="黑体" panose="02010609060101010101" pitchFamily="49" charset="-122"/>
                </a:rPr>
                <a:t>Payment</a:t>
              </a:r>
              <a:endParaRPr lang="zh-CN" altLang="en-US" sz="1000" baseline="40000" dirty="0">
                <a:solidFill>
                  <a:schemeClr val="tx1"/>
                </a:solidFill>
                <a:latin typeface="Arial" panose="020B0604020202020204" pitchFamily="34" charset="0"/>
                <a:ea typeface="黑体" panose="02010609060101010101" pitchFamily="49" charset="-122"/>
              </a:endParaRPr>
            </a:p>
          </p:txBody>
        </p:sp>
        <p:sp>
          <p:nvSpPr>
            <p:cNvPr id="14" name="矩形 11"/>
            <p:cNvSpPr/>
            <p:nvPr/>
          </p:nvSpPr>
          <p:spPr>
            <a:xfrm>
              <a:off x="2087560" y="3961828"/>
              <a:ext cx="1219707" cy="444701"/>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nchorCtr="0">
              <a:noAutofit/>
            </a:bodyPr>
            <a:lstStyle/>
            <a:p>
              <a:pPr algn="ctr"/>
              <a:r>
                <a:rPr lang="en-US" altLang="zh-CN" sz="1000" dirty="0" smtClean="0">
                  <a:solidFill>
                    <a:schemeClr val="tx1"/>
                  </a:solidFill>
                  <a:latin typeface="Arial" panose="020B0604020202020204" pitchFamily="34" charset="0"/>
                  <a:ea typeface="黑体" panose="02010609060101010101" pitchFamily="49" charset="-122"/>
                </a:rPr>
                <a:t>Utility</a:t>
              </a:r>
              <a:r>
                <a:rPr lang="en-US" altLang="zh-CN" sz="1000" baseline="40000" dirty="0" smtClean="0">
                  <a:solidFill>
                    <a:schemeClr val="tx1"/>
                  </a:solidFill>
                  <a:latin typeface="Arial" panose="020B0604020202020204" pitchFamily="34" charset="0"/>
                  <a:ea typeface="黑体" panose="02010609060101010101" pitchFamily="49" charset="-122"/>
                </a:rPr>
                <a:t>16</a:t>
              </a:r>
              <a:endParaRPr lang="zh-CN" altLang="en-US" sz="1000" baseline="40000" dirty="0">
                <a:solidFill>
                  <a:schemeClr val="tx1"/>
                </a:solidFill>
                <a:latin typeface="Arial" panose="020B0604020202020204" pitchFamily="34" charset="0"/>
                <a:ea typeface="黑体" panose="02010609060101010101" pitchFamily="49" charset="-122"/>
              </a:endParaRPr>
            </a:p>
          </p:txBody>
        </p:sp>
        <p:sp>
          <p:nvSpPr>
            <p:cNvPr id="16" name="矩形 13"/>
            <p:cNvSpPr/>
            <p:nvPr/>
          </p:nvSpPr>
          <p:spPr>
            <a:xfrm>
              <a:off x="2087560" y="4568856"/>
              <a:ext cx="1219707" cy="444701"/>
            </a:xfrm>
            <a:prstGeom prst="rect">
              <a:avLst/>
            </a:prstGeom>
            <a:solidFill>
              <a:srgbClr val="DEDEDE"/>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nchorCtr="0">
              <a:noAutofit/>
            </a:bodyPr>
            <a:lstStyle/>
            <a:p>
              <a:pPr algn="ctr"/>
              <a:r>
                <a:rPr lang="en-US" altLang="zh-CN" sz="1000" dirty="0" smtClean="0">
                  <a:solidFill>
                    <a:schemeClr val="tx1"/>
                  </a:solidFill>
                  <a:latin typeface="Arial" panose="020B0604020202020204" pitchFamily="34" charset="0"/>
                  <a:ea typeface="黑体" panose="02010609060101010101" pitchFamily="49" charset="-122"/>
                </a:rPr>
                <a:t>Security</a:t>
              </a:r>
              <a:endParaRPr lang="zh-CN" altLang="en-US" sz="1000" dirty="0">
                <a:solidFill>
                  <a:schemeClr val="tx1"/>
                </a:solidFill>
                <a:latin typeface="Arial" panose="020B0604020202020204" pitchFamily="34" charset="0"/>
                <a:ea typeface="黑体" panose="02010609060101010101" pitchFamily="49" charset="-122"/>
              </a:endParaRPr>
            </a:p>
          </p:txBody>
        </p:sp>
        <p:sp>
          <p:nvSpPr>
            <p:cNvPr id="17" name="矩形 19"/>
            <p:cNvSpPr/>
            <p:nvPr/>
          </p:nvSpPr>
          <p:spPr>
            <a:xfrm>
              <a:off x="431800" y="3358199"/>
              <a:ext cx="1060450" cy="1655358"/>
            </a:xfrm>
            <a:prstGeom prst="rect">
              <a:avLst/>
            </a:prstGeom>
            <a:solidFill>
              <a:srgbClr val="D04A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2"/>
            <p:cNvSpPr/>
            <p:nvPr/>
          </p:nvSpPr>
          <p:spPr>
            <a:xfrm>
              <a:off x="1641160" y="3358199"/>
              <a:ext cx="446400" cy="446400"/>
            </a:xfrm>
            <a:prstGeom prst="rect">
              <a:avLst/>
            </a:prstGeom>
            <a:solidFill>
              <a:srgbClr val="EB8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0"/>
            <p:cNvSpPr/>
            <p:nvPr/>
          </p:nvSpPr>
          <p:spPr>
            <a:xfrm>
              <a:off x="1641160" y="3961828"/>
              <a:ext cx="446400" cy="446400"/>
            </a:xfrm>
            <a:prstGeom prst="rect">
              <a:avLst/>
            </a:prstGeom>
            <a:solidFill>
              <a:srgbClr val="EB8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2"/>
            <p:cNvSpPr/>
            <p:nvPr/>
          </p:nvSpPr>
          <p:spPr>
            <a:xfrm>
              <a:off x="1641160" y="4567157"/>
              <a:ext cx="446400" cy="446400"/>
            </a:xfrm>
            <a:prstGeom prst="rect">
              <a:avLst/>
            </a:prstGeom>
            <a:solidFill>
              <a:srgbClr val="EB8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14"/>
            <p:cNvSpPr>
              <a:spLocks noChangeAspect="1" noEditPoints="1"/>
            </p:cNvSpPr>
            <p:nvPr/>
          </p:nvSpPr>
          <p:spPr bwMode="auto">
            <a:xfrm>
              <a:off x="1720724" y="4646357"/>
              <a:ext cx="287272" cy="288000"/>
            </a:xfrm>
            <a:custGeom>
              <a:avLst/>
              <a:gdLst>
                <a:gd name="T0" fmla="*/ 346 w 346"/>
                <a:gd name="T1" fmla="*/ 0 h 346"/>
                <a:gd name="T2" fmla="*/ 0 w 346"/>
                <a:gd name="T3" fmla="*/ 284 h 346"/>
                <a:gd name="T4" fmla="*/ 108 w 346"/>
                <a:gd name="T5" fmla="*/ 332 h 346"/>
                <a:gd name="T6" fmla="*/ 58 w 346"/>
                <a:gd name="T7" fmla="*/ 346 h 346"/>
                <a:gd name="T8" fmla="*/ 288 w 346"/>
                <a:gd name="T9" fmla="*/ 332 h 346"/>
                <a:gd name="T10" fmla="*/ 239 w 346"/>
                <a:gd name="T11" fmla="*/ 284 h 346"/>
                <a:gd name="T12" fmla="*/ 15 w 346"/>
                <a:gd name="T13" fmla="*/ 15 h 346"/>
                <a:gd name="T14" fmla="*/ 331 w 346"/>
                <a:gd name="T15" fmla="*/ 269 h 346"/>
                <a:gd name="T16" fmla="*/ 15 w 346"/>
                <a:gd name="T17" fmla="*/ 15 h 346"/>
                <a:gd name="T18" fmla="*/ 122 w 346"/>
                <a:gd name="T19" fmla="*/ 332 h 346"/>
                <a:gd name="T20" fmla="*/ 224 w 346"/>
                <a:gd name="T21" fmla="*/ 284 h 346"/>
                <a:gd name="T22" fmla="*/ 135 w 346"/>
                <a:gd name="T23" fmla="*/ 111 h 346"/>
                <a:gd name="T24" fmla="*/ 62 w 346"/>
                <a:gd name="T25" fmla="*/ 111 h 346"/>
                <a:gd name="T26" fmla="*/ 52 w 346"/>
                <a:gd name="T27" fmla="*/ 124 h 346"/>
                <a:gd name="T28" fmla="*/ 144 w 346"/>
                <a:gd name="T29" fmla="*/ 226 h 346"/>
                <a:gd name="T30" fmla="*/ 135 w 346"/>
                <a:gd name="T31" fmla="*/ 124 h 346"/>
                <a:gd name="T32" fmla="*/ 77 w 346"/>
                <a:gd name="T33" fmla="*/ 111 h 346"/>
                <a:gd name="T34" fmla="*/ 120 w 346"/>
                <a:gd name="T35" fmla="*/ 111 h 346"/>
                <a:gd name="T36" fmla="*/ 77 w 346"/>
                <a:gd name="T37" fmla="*/ 124 h 346"/>
                <a:gd name="T38" fmla="*/ 130 w 346"/>
                <a:gd name="T39" fmla="*/ 211 h 346"/>
                <a:gd name="T40" fmla="*/ 67 w 346"/>
                <a:gd name="T41" fmla="*/ 139 h 346"/>
                <a:gd name="T42" fmla="*/ 130 w 346"/>
                <a:gd name="T43" fmla="*/ 211 h 346"/>
                <a:gd name="T44" fmla="*/ 91 w 346"/>
                <a:gd name="T45" fmla="*/ 204 h 346"/>
                <a:gd name="T46" fmla="*/ 106 w 346"/>
                <a:gd name="T47" fmla="*/ 188 h 346"/>
                <a:gd name="T48" fmla="*/ 98 w 346"/>
                <a:gd name="T49" fmla="*/ 146 h 346"/>
                <a:gd name="T50" fmla="*/ 91 w 346"/>
                <a:gd name="T51" fmla="*/ 188 h 346"/>
                <a:gd name="T52" fmla="*/ 105 w 346"/>
                <a:gd name="T53" fmla="*/ 168 h 346"/>
                <a:gd name="T54" fmla="*/ 92 w 346"/>
                <a:gd name="T55" fmla="*/ 168 h 346"/>
                <a:gd name="T56" fmla="*/ 257 w 346"/>
                <a:gd name="T57" fmla="*/ 134 h 346"/>
                <a:gd name="T58" fmla="*/ 250 w 346"/>
                <a:gd name="T59" fmla="*/ 93 h 346"/>
                <a:gd name="T60" fmla="*/ 242 w 346"/>
                <a:gd name="T61" fmla="*/ 134 h 346"/>
                <a:gd name="T62" fmla="*/ 162 w 346"/>
                <a:gd name="T63" fmla="*/ 168 h 346"/>
                <a:gd name="T64" fmla="*/ 257 w 346"/>
                <a:gd name="T65" fmla="*/ 182 h 346"/>
                <a:gd name="T66" fmla="*/ 250 w 346"/>
                <a:gd name="T67" fmla="*/ 107 h 346"/>
                <a:gd name="T68" fmla="*/ 250 w 346"/>
                <a:gd name="T69" fmla="*/ 121 h 346"/>
                <a:gd name="T70" fmla="*/ 250 w 346"/>
                <a:gd name="T71" fmla="*/ 107 h 346"/>
                <a:gd name="T72" fmla="*/ 269 w 346"/>
                <a:gd name="T73" fmla="*/ 164 h 346"/>
                <a:gd name="T74" fmla="*/ 282 w 346"/>
                <a:gd name="T75" fmla="*/ 207 h 346"/>
                <a:gd name="T76" fmla="*/ 162 w 346"/>
                <a:gd name="T77" fmla="*/ 222 h 346"/>
                <a:gd name="T78" fmla="*/ 296 w 346"/>
                <a:gd name="T79" fmla="*/ 185 h 346"/>
                <a:gd name="T80" fmla="*/ 290 w 346"/>
                <a:gd name="T81" fmla="*/ 143 h 346"/>
                <a:gd name="T82" fmla="*/ 283 w 346"/>
                <a:gd name="T83" fmla="*/ 164 h 346"/>
                <a:gd name="T84" fmla="*/ 297 w 346"/>
                <a:gd name="T85" fmla="*/ 16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6" h="346">
                  <a:moveTo>
                    <a:pt x="346" y="284"/>
                  </a:moveTo>
                  <a:cubicBezTo>
                    <a:pt x="346" y="0"/>
                    <a:pt x="346" y="0"/>
                    <a:pt x="346" y="0"/>
                  </a:cubicBezTo>
                  <a:cubicBezTo>
                    <a:pt x="0" y="0"/>
                    <a:pt x="0" y="0"/>
                    <a:pt x="0" y="0"/>
                  </a:cubicBezTo>
                  <a:cubicBezTo>
                    <a:pt x="0" y="284"/>
                    <a:pt x="0" y="284"/>
                    <a:pt x="0" y="284"/>
                  </a:cubicBezTo>
                  <a:cubicBezTo>
                    <a:pt x="108" y="284"/>
                    <a:pt x="108" y="284"/>
                    <a:pt x="108" y="284"/>
                  </a:cubicBezTo>
                  <a:cubicBezTo>
                    <a:pt x="108" y="332"/>
                    <a:pt x="108" y="332"/>
                    <a:pt x="108" y="332"/>
                  </a:cubicBezTo>
                  <a:cubicBezTo>
                    <a:pt x="58" y="332"/>
                    <a:pt x="58" y="332"/>
                    <a:pt x="58" y="332"/>
                  </a:cubicBezTo>
                  <a:cubicBezTo>
                    <a:pt x="58" y="346"/>
                    <a:pt x="58" y="346"/>
                    <a:pt x="58" y="346"/>
                  </a:cubicBezTo>
                  <a:cubicBezTo>
                    <a:pt x="288" y="346"/>
                    <a:pt x="288" y="346"/>
                    <a:pt x="288" y="346"/>
                  </a:cubicBezTo>
                  <a:cubicBezTo>
                    <a:pt x="288" y="332"/>
                    <a:pt x="288" y="332"/>
                    <a:pt x="288" y="332"/>
                  </a:cubicBezTo>
                  <a:cubicBezTo>
                    <a:pt x="239" y="332"/>
                    <a:pt x="239" y="332"/>
                    <a:pt x="239" y="332"/>
                  </a:cubicBezTo>
                  <a:cubicBezTo>
                    <a:pt x="239" y="284"/>
                    <a:pt x="239" y="284"/>
                    <a:pt x="239" y="284"/>
                  </a:cubicBezTo>
                  <a:lnTo>
                    <a:pt x="346" y="284"/>
                  </a:lnTo>
                  <a:close/>
                  <a:moveTo>
                    <a:pt x="15" y="15"/>
                  </a:moveTo>
                  <a:cubicBezTo>
                    <a:pt x="331" y="15"/>
                    <a:pt x="331" y="15"/>
                    <a:pt x="331" y="15"/>
                  </a:cubicBezTo>
                  <a:cubicBezTo>
                    <a:pt x="331" y="269"/>
                    <a:pt x="331" y="269"/>
                    <a:pt x="331" y="269"/>
                  </a:cubicBezTo>
                  <a:cubicBezTo>
                    <a:pt x="15" y="269"/>
                    <a:pt x="15" y="269"/>
                    <a:pt x="15" y="269"/>
                  </a:cubicBezTo>
                  <a:lnTo>
                    <a:pt x="15" y="15"/>
                  </a:lnTo>
                  <a:close/>
                  <a:moveTo>
                    <a:pt x="224" y="332"/>
                  </a:moveTo>
                  <a:cubicBezTo>
                    <a:pt x="122" y="332"/>
                    <a:pt x="122" y="332"/>
                    <a:pt x="122" y="332"/>
                  </a:cubicBezTo>
                  <a:cubicBezTo>
                    <a:pt x="122" y="284"/>
                    <a:pt x="122" y="284"/>
                    <a:pt x="122" y="284"/>
                  </a:cubicBezTo>
                  <a:cubicBezTo>
                    <a:pt x="224" y="284"/>
                    <a:pt x="224" y="284"/>
                    <a:pt x="224" y="284"/>
                  </a:cubicBezTo>
                  <a:lnTo>
                    <a:pt x="224" y="332"/>
                  </a:lnTo>
                  <a:close/>
                  <a:moveTo>
                    <a:pt x="135" y="111"/>
                  </a:moveTo>
                  <a:cubicBezTo>
                    <a:pt x="135" y="91"/>
                    <a:pt x="118" y="74"/>
                    <a:pt x="98" y="74"/>
                  </a:cubicBezTo>
                  <a:cubicBezTo>
                    <a:pt x="78" y="74"/>
                    <a:pt x="62" y="91"/>
                    <a:pt x="62" y="111"/>
                  </a:cubicBezTo>
                  <a:cubicBezTo>
                    <a:pt x="62" y="124"/>
                    <a:pt x="62" y="124"/>
                    <a:pt x="62" y="124"/>
                  </a:cubicBezTo>
                  <a:cubicBezTo>
                    <a:pt x="52" y="124"/>
                    <a:pt x="52" y="124"/>
                    <a:pt x="52" y="124"/>
                  </a:cubicBezTo>
                  <a:cubicBezTo>
                    <a:pt x="52" y="226"/>
                    <a:pt x="52" y="226"/>
                    <a:pt x="52" y="226"/>
                  </a:cubicBezTo>
                  <a:cubicBezTo>
                    <a:pt x="144" y="226"/>
                    <a:pt x="144" y="226"/>
                    <a:pt x="144" y="226"/>
                  </a:cubicBezTo>
                  <a:cubicBezTo>
                    <a:pt x="144" y="124"/>
                    <a:pt x="144" y="124"/>
                    <a:pt x="144" y="124"/>
                  </a:cubicBezTo>
                  <a:cubicBezTo>
                    <a:pt x="135" y="124"/>
                    <a:pt x="135" y="124"/>
                    <a:pt x="135" y="124"/>
                  </a:cubicBezTo>
                  <a:lnTo>
                    <a:pt x="135" y="111"/>
                  </a:lnTo>
                  <a:close/>
                  <a:moveTo>
                    <a:pt x="77" y="111"/>
                  </a:moveTo>
                  <a:cubicBezTo>
                    <a:pt x="77" y="99"/>
                    <a:pt x="86" y="89"/>
                    <a:pt x="98" y="89"/>
                  </a:cubicBezTo>
                  <a:cubicBezTo>
                    <a:pt x="110" y="89"/>
                    <a:pt x="120" y="99"/>
                    <a:pt x="120" y="111"/>
                  </a:cubicBezTo>
                  <a:cubicBezTo>
                    <a:pt x="120" y="124"/>
                    <a:pt x="120" y="124"/>
                    <a:pt x="120" y="124"/>
                  </a:cubicBezTo>
                  <a:cubicBezTo>
                    <a:pt x="77" y="124"/>
                    <a:pt x="77" y="124"/>
                    <a:pt x="77" y="124"/>
                  </a:cubicBezTo>
                  <a:lnTo>
                    <a:pt x="77" y="111"/>
                  </a:lnTo>
                  <a:close/>
                  <a:moveTo>
                    <a:pt x="130" y="211"/>
                  </a:moveTo>
                  <a:cubicBezTo>
                    <a:pt x="67" y="211"/>
                    <a:pt x="67" y="211"/>
                    <a:pt x="67" y="211"/>
                  </a:cubicBezTo>
                  <a:cubicBezTo>
                    <a:pt x="67" y="139"/>
                    <a:pt x="67" y="139"/>
                    <a:pt x="67" y="139"/>
                  </a:cubicBezTo>
                  <a:cubicBezTo>
                    <a:pt x="130" y="139"/>
                    <a:pt x="130" y="139"/>
                    <a:pt x="130" y="139"/>
                  </a:cubicBezTo>
                  <a:lnTo>
                    <a:pt x="130" y="211"/>
                  </a:lnTo>
                  <a:close/>
                  <a:moveTo>
                    <a:pt x="91" y="188"/>
                  </a:moveTo>
                  <a:cubicBezTo>
                    <a:pt x="91" y="204"/>
                    <a:pt x="91" y="204"/>
                    <a:pt x="91" y="204"/>
                  </a:cubicBezTo>
                  <a:cubicBezTo>
                    <a:pt x="106" y="204"/>
                    <a:pt x="106" y="204"/>
                    <a:pt x="106" y="204"/>
                  </a:cubicBezTo>
                  <a:cubicBezTo>
                    <a:pt x="106" y="188"/>
                    <a:pt x="106" y="188"/>
                    <a:pt x="106" y="188"/>
                  </a:cubicBezTo>
                  <a:cubicBezTo>
                    <a:pt x="114" y="185"/>
                    <a:pt x="120" y="177"/>
                    <a:pt x="120" y="168"/>
                  </a:cubicBezTo>
                  <a:cubicBezTo>
                    <a:pt x="120" y="156"/>
                    <a:pt x="110" y="146"/>
                    <a:pt x="98" y="146"/>
                  </a:cubicBezTo>
                  <a:cubicBezTo>
                    <a:pt x="86" y="146"/>
                    <a:pt x="77" y="156"/>
                    <a:pt x="77" y="168"/>
                  </a:cubicBezTo>
                  <a:cubicBezTo>
                    <a:pt x="77" y="177"/>
                    <a:pt x="83" y="185"/>
                    <a:pt x="91" y="188"/>
                  </a:cubicBezTo>
                  <a:close/>
                  <a:moveTo>
                    <a:pt x="98" y="161"/>
                  </a:moveTo>
                  <a:cubicBezTo>
                    <a:pt x="102" y="161"/>
                    <a:pt x="105" y="164"/>
                    <a:pt x="105" y="168"/>
                  </a:cubicBezTo>
                  <a:cubicBezTo>
                    <a:pt x="105" y="171"/>
                    <a:pt x="102" y="174"/>
                    <a:pt x="98" y="174"/>
                  </a:cubicBezTo>
                  <a:cubicBezTo>
                    <a:pt x="95" y="174"/>
                    <a:pt x="92" y="171"/>
                    <a:pt x="92" y="168"/>
                  </a:cubicBezTo>
                  <a:cubicBezTo>
                    <a:pt x="92" y="164"/>
                    <a:pt x="95" y="161"/>
                    <a:pt x="98" y="161"/>
                  </a:cubicBezTo>
                  <a:close/>
                  <a:moveTo>
                    <a:pt x="257" y="134"/>
                  </a:moveTo>
                  <a:cubicBezTo>
                    <a:pt x="265" y="131"/>
                    <a:pt x="271" y="123"/>
                    <a:pt x="271" y="114"/>
                  </a:cubicBezTo>
                  <a:cubicBezTo>
                    <a:pt x="271" y="102"/>
                    <a:pt x="262" y="93"/>
                    <a:pt x="250" y="93"/>
                  </a:cubicBezTo>
                  <a:cubicBezTo>
                    <a:pt x="238" y="93"/>
                    <a:pt x="228" y="102"/>
                    <a:pt x="228" y="114"/>
                  </a:cubicBezTo>
                  <a:cubicBezTo>
                    <a:pt x="228" y="123"/>
                    <a:pt x="234" y="131"/>
                    <a:pt x="242" y="134"/>
                  </a:cubicBezTo>
                  <a:cubicBezTo>
                    <a:pt x="242" y="168"/>
                    <a:pt x="242" y="168"/>
                    <a:pt x="242" y="168"/>
                  </a:cubicBezTo>
                  <a:cubicBezTo>
                    <a:pt x="162" y="168"/>
                    <a:pt x="162" y="168"/>
                    <a:pt x="162" y="168"/>
                  </a:cubicBezTo>
                  <a:cubicBezTo>
                    <a:pt x="162" y="182"/>
                    <a:pt x="162" y="182"/>
                    <a:pt x="162" y="182"/>
                  </a:cubicBezTo>
                  <a:cubicBezTo>
                    <a:pt x="257" y="182"/>
                    <a:pt x="257" y="182"/>
                    <a:pt x="257" y="182"/>
                  </a:cubicBezTo>
                  <a:lnTo>
                    <a:pt x="257" y="134"/>
                  </a:lnTo>
                  <a:close/>
                  <a:moveTo>
                    <a:pt x="250" y="107"/>
                  </a:moveTo>
                  <a:cubicBezTo>
                    <a:pt x="253" y="107"/>
                    <a:pt x="256" y="110"/>
                    <a:pt x="256" y="114"/>
                  </a:cubicBezTo>
                  <a:cubicBezTo>
                    <a:pt x="256" y="118"/>
                    <a:pt x="253" y="121"/>
                    <a:pt x="250" y="121"/>
                  </a:cubicBezTo>
                  <a:cubicBezTo>
                    <a:pt x="246" y="121"/>
                    <a:pt x="243" y="118"/>
                    <a:pt x="243" y="114"/>
                  </a:cubicBezTo>
                  <a:cubicBezTo>
                    <a:pt x="243" y="110"/>
                    <a:pt x="246" y="107"/>
                    <a:pt x="250" y="107"/>
                  </a:cubicBezTo>
                  <a:close/>
                  <a:moveTo>
                    <a:pt x="290" y="143"/>
                  </a:moveTo>
                  <a:cubicBezTo>
                    <a:pt x="278" y="143"/>
                    <a:pt x="269" y="152"/>
                    <a:pt x="269" y="164"/>
                  </a:cubicBezTo>
                  <a:cubicBezTo>
                    <a:pt x="269" y="173"/>
                    <a:pt x="274" y="181"/>
                    <a:pt x="282" y="184"/>
                  </a:cubicBezTo>
                  <a:cubicBezTo>
                    <a:pt x="282" y="207"/>
                    <a:pt x="282" y="207"/>
                    <a:pt x="282" y="207"/>
                  </a:cubicBezTo>
                  <a:cubicBezTo>
                    <a:pt x="162" y="207"/>
                    <a:pt x="162" y="207"/>
                    <a:pt x="162" y="207"/>
                  </a:cubicBezTo>
                  <a:cubicBezTo>
                    <a:pt x="162" y="222"/>
                    <a:pt x="162" y="222"/>
                    <a:pt x="162" y="222"/>
                  </a:cubicBezTo>
                  <a:cubicBezTo>
                    <a:pt x="296" y="222"/>
                    <a:pt x="296" y="222"/>
                    <a:pt x="296" y="222"/>
                  </a:cubicBezTo>
                  <a:cubicBezTo>
                    <a:pt x="296" y="185"/>
                    <a:pt x="296" y="185"/>
                    <a:pt x="296" y="185"/>
                  </a:cubicBezTo>
                  <a:cubicBezTo>
                    <a:pt x="305" y="182"/>
                    <a:pt x="312" y="174"/>
                    <a:pt x="312" y="164"/>
                  </a:cubicBezTo>
                  <a:cubicBezTo>
                    <a:pt x="312" y="152"/>
                    <a:pt x="302" y="143"/>
                    <a:pt x="290" y="143"/>
                  </a:cubicBezTo>
                  <a:close/>
                  <a:moveTo>
                    <a:pt x="290" y="171"/>
                  </a:moveTo>
                  <a:cubicBezTo>
                    <a:pt x="286" y="171"/>
                    <a:pt x="283" y="168"/>
                    <a:pt x="283" y="164"/>
                  </a:cubicBezTo>
                  <a:cubicBezTo>
                    <a:pt x="283" y="161"/>
                    <a:pt x="286" y="158"/>
                    <a:pt x="290" y="158"/>
                  </a:cubicBezTo>
                  <a:cubicBezTo>
                    <a:pt x="294" y="158"/>
                    <a:pt x="297" y="161"/>
                    <a:pt x="297" y="164"/>
                  </a:cubicBezTo>
                  <a:cubicBezTo>
                    <a:pt x="297" y="168"/>
                    <a:pt x="294" y="171"/>
                    <a:pt x="290" y="171"/>
                  </a:cubicBezTo>
                  <a:close/>
                </a:path>
              </a:pathLst>
            </a:custGeom>
            <a:solidFill>
              <a:srgbClr val="000000"/>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2" name="Freeform 26"/>
            <p:cNvSpPr>
              <a:spLocks noChangeAspect="1" noEditPoints="1"/>
            </p:cNvSpPr>
            <p:nvPr/>
          </p:nvSpPr>
          <p:spPr bwMode="auto">
            <a:xfrm>
              <a:off x="1734760" y="4041028"/>
              <a:ext cx="259201" cy="288000"/>
            </a:xfrm>
            <a:custGeom>
              <a:avLst/>
              <a:gdLst>
                <a:gd name="T0" fmla="*/ 0 w 396"/>
                <a:gd name="T1" fmla="*/ 0 h 440"/>
                <a:gd name="T2" fmla="*/ 0 w 396"/>
                <a:gd name="T3" fmla="*/ 315 h 440"/>
                <a:gd name="T4" fmla="*/ 198 w 396"/>
                <a:gd name="T5" fmla="*/ 440 h 440"/>
                <a:gd name="T6" fmla="*/ 396 w 396"/>
                <a:gd name="T7" fmla="*/ 315 h 440"/>
                <a:gd name="T8" fmla="*/ 396 w 396"/>
                <a:gd name="T9" fmla="*/ 0 h 440"/>
                <a:gd name="T10" fmla="*/ 0 w 396"/>
                <a:gd name="T11" fmla="*/ 0 h 440"/>
                <a:gd name="T12" fmla="*/ 379 w 396"/>
                <a:gd name="T13" fmla="*/ 306 h 440"/>
                <a:gd name="T14" fmla="*/ 198 w 396"/>
                <a:gd name="T15" fmla="*/ 419 h 440"/>
                <a:gd name="T16" fmla="*/ 17 w 396"/>
                <a:gd name="T17" fmla="*/ 306 h 440"/>
                <a:gd name="T18" fmla="*/ 17 w 396"/>
                <a:gd name="T19" fmla="*/ 18 h 440"/>
                <a:gd name="T20" fmla="*/ 379 w 396"/>
                <a:gd name="T21" fmla="*/ 18 h 440"/>
                <a:gd name="T22" fmla="*/ 379 w 396"/>
                <a:gd name="T23" fmla="*/ 306 h 440"/>
                <a:gd name="T24" fmla="*/ 327 w 396"/>
                <a:gd name="T25" fmla="*/ 280 h 440"/>
                <a:gd name="T26" fmla="*/ 327 w 396"/>
                <a:gd name="T27" fmla="*/ 59 h 440"/>
                <a:gd name="T28" fmla="*/ 64 w 396"/>
                <a:gd name="T29" fmla="*/ 59 h 440"/>
                <a:gd name="T30" fmla="*/ 64 w 396"/>
                <a:gd name="T31" fmla="*/ 280 h 440"/>
                <a:gd name="T32" fmla="*/ 198 w 396"/>
                <a:gd name="T33" fmla="*/ 359 h 440"/>
                <a:gd name="T34" fmla="*/ 327 w 396"/>
                <a:gd name="T35" fmla="*/ 280 h 440"/>
                <a:gd name="T36" fmla="*/ 80 w 396"/>
                <a:gd name="T37" fmla="*/ 270 h 440"/>
                <a:gd name="T38" fmla="*/ 80 w 396"/>
                <a:gd name="T39" fmla="*/ 75 h 440"/>
                <a:gd name="T40" fmla="*/ 311 w 396"/>
                <a:gd name="T41" fmla="*/ 75 h 440"/>
                <a:gd name="T42" fmla="*/ 311 w 396"/>
                <a:gd name="T43" fmla="*/ 270 h 440"/>
                <a:gd name="T44" fmla="*/ 198 w 396"/>
                <a:gd name="T45" fmla="*/ 339 h 440"/>
                <a:gd name="T46" fmla="*/ 80 w 396"/>
                <a:gd name="T47" fmla="*/ 270 h 440"/>
                <a:gd name="T48" fmla="*/ 252 w 396"/>
                <a:gd name="T49" fmla="*/ 149 h 440"/>
                <a:gd name="T50" fmla="*/ 264 w 396"/>
                <a:gd name="T51" fmla="*/ 161 h 440"/>
                <a:gd name="T52" fmla="*/ 188 w 396"/>
                <a:gd name="T53" fmla="*/ 245 h 440"/>
                <a:gd name="T54" fmla="*/ 143 w 396"/>
                <a:gd name="T55" fmla="*/ 203 h 440"/>
                <a:gd name="T56" fmla="*/ 155 w 396"/>
                <a:gd name="T57" fmla="*/ 190 h 440"/>
                <a:gd name="T58" fmla="*/ 187 w 396"/>
                <a:gd name="T59" fmla="*/ 221 h 440"/>
                <a:gd name="T60" fmla="*/ 252 w 396"/>
                <a:gd name="T61" fmla="*/ 149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6" h="440">
                  <a:moveTo>
                    <a:pt x="0" y="0"/>
                  </a:moveTo>
                  <a:lnTo>
                    <a:pt x="0" y="315"/>
                  </a:lnTo>
                  <a:lnTo>
                    <a:pt x="198" y="440"/>
                  </a:lnTo>
                  <a:lnTo>
                    <a:pt x="396" y="315"/>
                  </a:lnTo>
                  <a:lnTo>
                    <a:pt x="396" y="0"/>
                  </a:lnTo>
                  <a:lnTo>
                    <a:pt x="0" y="0"/>
                  </a:lnTo>
                  <a:close/>
                  <a:moveTo>
                    <a:pt x="379" y="306"/>
                  </a:moveTo>
                  <a:lnTo>
                    <a:pt x="198" y="419"/>
                  </a:lnTo>
                  <a:lnTo>
                    <a:pt x="17" y="306"/>
                  </a:lnTo>
                  <a:lnTo>
                    <a:pt x="17" y="18"/>
                  </a:lnTo>
                  <a:lnTo>
                    <a:pt x="379" y="18"/>
                  </a:lnTo>
                  <a:lnTo>
                    <a:pt x="379" y="306"/>
                  </a:lnTo>
                  <a:close/>
                  <a:moveTo>
                    <a:pt x="327" y="280"/>
                  </a:moveTo>
                  <a:lnTo>
                    <a:pt x="327" y="59"/>
                  </a:lnTo>
                  <a:lnTo>
                    <a:pt x="64" y="59"/>
                  </a:lnTo>
                  <a:lnTo>
                    <a:pt x="64" y="280"/>
                  </a:lnTo>
                  <a:lnTo>
                    <a:pt x="198" y="359"/>
                  </a:lnTo>
                  <a:lnTo>
                    <a:pt x="327" y="280"/>
                  </a:lnTo>
                  <a:close/>
                  <a:moveTo>
                    <a:pt x="80" y="270"/>
                  </a:moveTo>
                  <a:lnTo>
                    <a:pt x="80" y="75"/>
                  </a:lnTo>
                  <a:lnTo>
                    <a:pt x="311" y="75"/>
                  </a:lnTo>
                  <a:lnTo>
                    <a:pt x="311" y="270"/>
                  </a:lnTo>
                  <a:lnTo>
                    <a:pt x="198" y="339"/>
                  </a:lnTo>
                  <a:lnTo>
                    <a:pt x="80" y="270"/>
                  </a:lnTo>
                  <a:close/>
                  <a:moveTo>
                    <a:pt x="252" y="149"/>
                  </a:moveTo>
                  <a:lnTo>
                    <a:pt x="264" y="161"/>
                  </a:lnTo>
                  <a:lnTo>
                    <a:pt x="188" y="245"/>
                  </a:lnTo>
                  <a:lnTo>
                    <a:pt x="143" y="203"/>
                  </a:lnTo>
                  <a:lnTo>
                    <a:pt x="155" y="190"/>
                  </a:lnTo>
                  <a:lnTo>
                    <a:pt x="187" y="221"/>
                  </a:lnTo>
                  <a:lnTo>
                    <a:pt x="252" y="149"/>
                  </a:lnTo>
                  <a:close/>
                </a:path>
              </a:pathLst>
            </a:custGeom>
            <a:solidFill>
              <a:srgbClr val="000000"/>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3" name="Freeform 31"/>
            <p:cNvSpPr>
              <a:spLocks noChangeAspect="1" noEditPoints="1"/>
            </p:cNvSpPr>
            <p:nvPr/>
          </p:nvSpPr>
          <p:spPr bwMode="auto">
            <a:xfrm>
              <a:off x="1720360" y="3437399"/>
              <a:ext cx="288000" cy="288000"/>
            </a:xfrm>
            <a:custGeom>
              <a:avLst/>
              <a:gdLst>
                <a:gd name="T0" fmla="*/ 0 w 346"/>
                <a:gd name="T1" fmla="*/ 346 h 346"/>
                <a:gd name="T2" fmla="*/ 346 w 346"/>
                <a:gd name="T3" fmla="*/ 295 h 346"/>
                <a:gd name="T4" fmla="*/ 346 w 346"/>
                <a:gd name="T5" fmla="*/ 166 h 346"/>
                <a:gd name="T6" fmla="*/ 346 w 346"/>
                <a:gd name="T7" fmla="*/ 82 h 346"/>
                <a:gd name="T8" fmla="*/ 346 w 346"/>
                <a:gd name="T9" fmla="*/ 0 h 346"/>
                <a:gd name="T10" fmla="*/ 42 w 346"/>
                <a:gd name="T11" fmla="*/ 181 h 346"/>
                <a:gd name="T12" fmla="*/ 14 w 346"/>
                <a:gd name="T13" fmla="*/ 304 h 346"/>
                <a:gd name="T14" fmla="*/ 14 w 346"/>
                <a:gd name="T15" fmla="*/ 304 h 346"/>
                <a:gd name="T16" fmla="*/ 331 w 346"/>
                <a:gd name="T17" fmla="*/ 331 h 346"/>
                <a:gd name="T18" fmla="*/ 289 w 346"/>
                <a:gd name="T19" fmla="*/ 331 h 346"/>
                <a:gd name="T20" fmla="*/ 14 w 346"/>
                <a:gd name="T21" fmla="*/ 254 h 346"/>
                <a:gd name="T22" fmla="*/ 289 w 346"/>
                <a:gd name="T23" fmla="*/ 181 h 346"/>
                <a:gd name="T24" fmla="*/ 331 w 346"/>
                <a:gd name="T25" fmla="*/ 289 h 346"/>
                <a:gd name="T26" fmla="*/ 331 w 346"/>
                <a:gd name="T27" fmla="*/ 181 h 346"/>
                <a:gd name="T28" fmla="*/ 14 w 346"/>
                <a:gd name="T29" fmla="*/ 166 h 346"/>
                <a:gd name="T30" fmla="*/ 331 w 346"/>
                <a:gd name="T31" fmla="*/ 137 h 346"/>
                <a:gd name="T32" fmla="*/ 14 w 346"/>
                <a:gd name="T33" fmla="*/ 123 h 346"/>
                <a:gd name="T34" fmla="*/ 331 w 346"/>
                <a:gd name="T35" fmla="*/ 123 h 346"/>
                <a:gd name="T36" fmla="*/ 14 w 346"/>
                <a:gd name="T37" fmla="*/ 55 h 346"/>
                <a:gd name="T38" fmla="*/ 14 w 346"/>
                <a:gd name="T39" fmla="*/ 82 h 346"/>
                <a:gd name="T40" fmla="*/ 331 w 346"/>
                <a:gd name="T41" fmla="*/ 14 h 346"/>
                <a:gd name="T42" fmla="*/ 173 w 346"/>
                <a:gd name="T43" fmla="*/ 206 h 346"/>
                <a:gd name="T44" fmla="*/ 223 w 346"/>
                <a:gd name="T45" fmla="*/ 256 h 346"/>
                <a:gd name="T46" fmla="*/ 137 w 346"/>
                <a:gd name="T47" fmla="*/ 256 h 346"/>
                <a:gd name="T48" fmla="*/ 173 w 346"/>
                <a:gd name="T49" fmla="*/ 292 h 346"/>
                <a:gd name="T50" fmla="*/ 178 w 346"/>
                <a:gd name="T51" fmla="*/ 251 h 346"/>
                <a:gd name="T52" fmla="*/ 175 w 346"/>
                <a:gd name="T53" fmla="*/ 241 h 346"/>
                <a:gd name="T54" fmla="*/ 187 w 346"/>
                <a:gd name="T55" fmla="*/ 246 h 346"/>
                <a:gd name="T56" fmla="*/ 180 w 346"/>
                <a:gd name="T57" fmla="*/ 235 h 346"/>
                <a:gd name="T58" fmla="*/ 172 w 346"/>
                <a:gd name="T59" fmla="*/ 230 h 346"/>
                <a:gd name="T60" fmla="*/ 163 w 346"/>
                <a:gd name="T61" fmla="*/ 238 h 346"/>
                <a:gd name="T62" fmla="*/ 161 w 346"/>
                <a:gd name="T63" fmla="*/ 250 h 346"/>
                <a:gd name="T64" fmla="*/ 170 w 346"/>
                <a:gd name="T65" fmla="*/ 257 h 346"/>
                <a:gd name="T66" fmla="*/ 172 w 346"/>
                <a:gd name="T67" fmla="*/ 268 h 346"/>
                <a:gd name="T68" fmla="*/ 159 w 346"/>
                <a:gd name="T69" fmla="*/ 261 h 346"/>
                <a:gd name="T70" fmla="*/ 172 w 346"/>
                <a:gd name="T71" fmla="*/ 279 h 346"/>
                <a:gd name="T72" fmla="*/ 182 w 346"/>
                <a:gd name="T73" fmla="*/ 273 h 346"/>
                <a:gd name="T74" fmla="*/ 189 w 346"/>
                <a:gd name="T75" fmla="*/ 263 h 346"/>
                <a:gd name="T76" fmla="*/ 172 w 346"/>
                <a:gd name="T77" fmla="*/ 249 h 346"/>
                <a:gd name="T78" fmla="*/ 168 w 346"/>
                <a:gd name="T79" fmla="*/ 243 h 346"/>
                <a:gd name="T80" fmla="*/ 172 w 346"/>
                <a:gd name="T81" fmla="*/ 241 h 346"/>
                <a:gd name="T82" fmla="*/ 179 w 346"/>
                <a:gd name="T83" fmla="*/ 267 h 346"/>
                <a:gd name="T84" fmla="*/ 175 w 346"/>
                <a:gd name="T85" fmla="*/ 258 h 346"/>
                <a:gd name="T86" fmla="*/ 180 w 346"/>
                <a:gd name="T87" fmla="*/ 265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46" h="346">
                  <a:moveTo>
                    <a:pt x="0" y="0"/>
                  </a:moveTo>
                  <a:cubicBezTo>
                    <a:pt x="0" y="0"/>
                    <a:pt x="0" y="0"/>
                    <a:pt x="0" y="0"/>
                  </a:cubicBezTo>
                  <a:cubicBezTo>
                    <a:pt x="0" y="346"/>
                    <a:pt x="0" y="346"/>
                    <a:pt x="0" y="346"/>
                  </a:cubicBezTo>
                  <a:cubicBezTo>
                    <a:pt x="0" y="346"/>
                    <a:pt x="0" y="346"/>
                    <a:pt x="0" y="346"/>
                  </a:cubicBezTo>
                  <a:cubicBezTo>
                    <a:pt x="346" y="346"/>
                    <a:pt x="346" y="346"/>
                    <a:pt x="346" y="346"/>
                  </a:cubicBezTo>
                  <a:cubicBezTo>
                    <a:pt x="346" y="295"/>
                    <a:pt x="346" y="295"/>
                    <a:pt x="346" y="295"/>
                  </a:cubicBezTo>
                  <a:cubicBezTo>
                    <a:pt x="346" y="254"/>
                    <a:pt x="346" y="254"/>
                    <a:pt x="346" y="254"/>
                  </a:cubicBezTo>
                  <a:cubicBezTo>
                    <a:pt x="346" y="213"/>
                    <a:pt x="346" y="213"/>
                    <a:pt x="346" y="213"/>
                  </a:cubicBezTo>
                  <a:cubicBezTo>
                    <a:pt x="346" y="166"/>
                    <a:pt x="346" y="166"/>
                    <a:pt x="346" y="166"/>
                  </a:cubicBezTo>
                  <a:cubicBezTo>
                    <a:pt x="346" y="157"/>
                    <a:pt x="346" y="157"/>
                    <a:pt x="346" y="157"/>
                  </a:cubicBezTo>
                  <a:cubicBezTo>
                    <a:pt x="346" y="123"/>
                    <a:pt x="346" y="123"/>
                    <a:pt x="346" y="123"/>
                  </a:cubicBezTo>
                  <a:cubicBezTo>
                    <a:pt x="346" y="82"/>
                    <a:pt x="346" y="82"/>
                    <a:pt x="346" y="82"/>
                  </a:cubicBezTo>
                  <a:cubicBezTo>
                    <a:pt x="346" y="41"/>
                    <a:pt x="346" y="41"/>
                    <a:pt x="346" y="41"/>
                  </a:cubicBezTo>
                  <a:cubicBezTo>
                    <a:pt x="346" y="0"/>
                    <a:pt x="346" y="0"/>
                    <a:pt x="346" y="0"/>
                  </a:cubicBezTo>
                  <a:cubicBezTo>
                    <a:pt x="346" y="0"/>
                    <a:pt x="346" y="0"/>
                    <a:pt x="346" y="0"/>
                  </a:cubicBezTo>
                  <a:lnTo>
                    <a:pt x="0" y="0"/>
                  </a:lnTo>
                  <a:close/>
                  <a:moveTo>
                    <a:pt x="14" y="181"/>
                  </a:moveTo>
                  <a:cubicBezTo>
                    <a:pt x="42" y="181"/>
                    <a:pt x="42" y="181"/>
                    <a:pt x="42" y="181"/>
                  </a:cubicBezTo>
                  <a:cubicBezTo>
                    <a:pt x="39" y="195"/>
                    <a:pt x="28" y="206"/>
                    <a:pt x="14" y="209"/>
                  </a:cubicBezTo>
                  <a:lnTo>
                    <a:pt x="14" y="181"/>
                  </a:lnTo>
                  <a:close/>
                  <a:moveTo>
                    <a:pt x="14" y="304"/>
                  </a:moveTo>
                  <a:cubicBezTo>
                    <a:pt x="28" y="307"/>
                    <a:pt x="39" y="317"/>
                    <a:pt x="42" y="331"/>
                  </a:cubicBezTo>
                  <a:cubicBezTo>
                    <a:pt x="14" y="331"/>
                    <a:pt x="14" y="331"/>
                    <a:pt x="14" y="331"/>
                  </a:cubicBezTo>
                  <a:lnTo>
                    <a:pt x="14" y="304"/>
                  </a:lnTo>
                  <a:close/>
                  <a:moveTo>
                    <a:pt x="304" y="331"/>
                  </a:moveTo>
                  <a:cubicBezTo>
                    <a:pt x="307" y="317"/>
                    <a:pt x="317" y="307"/>
                    <a:pt x="331" y="304"/>
                  </a:cubicBezTo>
                  <a:cubicBezTo>
                    <a:pt x="331" y="331"/>
                    <a:pt x="331" y="331"/>
                    <a:pt x="331" y="331"/>
                  </a:cubicBezTo>
                  <a:lnTo>
                    <a:pt x="304" y="331"/>
                  </a:lnTo>
                  <a:close/>
                  <a:moveTo>
                    <a:pt x="331" y="289"/>
                  </a:moveTo>
                  <a:cubicBezTo>
                    <a:pt x="309" y="292"/>
                    <a:pt x="292" y="309"/>
                    <a:pt x="289" y="331"/>
                  </a:cubicBezTo>
                  <a:cubicBezTo>
                    <a:pt x="57" y="331"/>
                    <a:pt x="57" y="331"/>
                    <a:pt x="57" y="331"/>
                  </a:cubicBezTo>
                  <a:cubicBezTo>
                    <a:pt x="54" y="309"/>
                    <a:pt x="36" y="292"/>
                    <a:pt x="14" y="289"/>
                  </a:cubicBezTo>
                  <a:cubicBezTo>
                    <a:pt x="14" y="254"/>
                    <a:pt x="14" y="254"/>
                    <a:pt x="14" y="254"/>
                  </a:cubicBezTo>
                  <a:cubicBezTo>
                    <a:pt x="14" y="224"/>
                    <a:pt x="14" y="224"/>
                    <a:pt x="14" y="224"/>
                  </a:cubicBezTo>
                  <a:cubicBezTo>
                    <a:pt x="36" y="220"/>
                    <a:pt x="54" y="203"/>
                    <a:pt x="57" y="181"/>
                  </a:cubicBezTo>
                  <a:cubicBezTo>
                    <a:pt x="289" y="181"/>
                    <a:pt x="289" y="181"/>
                    <a:pt x="289" y="181"/>
                  </a:cubicBezTo>
                  <a:cubicBezTo>
                    <a:pt x="292" y="203"/>
                    <a:pt x="309" y="220"/>
                    <a:pt x="331" y="224"/>
                  </a:cubicBezTo>
                  <a:cubicBezTo>
                    <a:pt x="331" y="254"/>
                    <a:pt x="331" y="254"/>
                    <a:pt x="331" y="254"/>
                  </a:cubicBezTo>
                  <a:lnTo>
                    <a:pt x="331" y="289"/>
                  </a:lnTo>
                  <a:close/>
                  <a:moveTo>
                    <a:pt x="331" y="209"/>
                  </a:moveTo>
                  <a:cubicBezTo>
                    <a:pt x="317" y="206"/>
                    <a:pt x="307" y="195"/>
                    <a:pt x="304" y="181"/>
                  </a:cubicBezTo>
                  <a:cubicBezTo>
                    <a:pt x="331" y="181"/>
                    <a:pt x="331" y="181"/>
                    <a:pt x="331" y="181"/>
                  </a:cubicBezTo>
                  <a:lnTo>
                    <a:pt x="331" y="209"/>
                  </a:lnTo>
                  <a:close/>
                  <a:moveTo>
                    <a:pt x="331" y="166"/>
                  </a:moveTo>
                  <a:cubicBezTo>
                    <a:pt x="14" y="166"/>
                    <a:pt x="14" y="166"/>
                    <a:pt x="14" y="166"/>
                  </a:cubicBezTo>
                  <a:cubicBezTo>
                    <a:pt x="14" y="157"/>
                    <a:pt x="14" y="157"/>
                    <a:pt x="14" y="157"/>
                  </a:cubicBezTo>
                  <a:cubicBezTo>
                    <a:pt x="14" y="137"/>
                    <a:pt x="14" y="137"/>
                    <a:pt x="14" y="137"/>
                  </a:cubicBezTo>
                  <a:cubicBezTo>
                    <a:pt x="331" y="137"/>
                    <a:pt x="331" y="137"/>
                    <a:pt x="331" y="137"/>
                  </a:cubicBezTo>
                  <a:cubicBezTo>
                    <a:pt x="331" y="157"/>
                    <a:pt x="331" y="157"/>
                    <a:pt x="331" y="157"/>
                  </a:cubicBezTo>
                  <a:lnTo>
                    <a:pt x="331" y="166"/>
                  </a:lnTo>
                  <a:close/>
                  <a:moveTo>
                    <a:pt x="14" y="123"/>
                  </a:moveTo>
                  <a:cubicBezTo>
                    <a:pt x="14" y="96"/>
                    <a:pt x="14" y="96"/>
                    <a:pt x="14" y="96"/>
                  </a:cubicBezTo>
                  <a:cubicBezTo>
                    <a:pt x="331" y="96"/>
                    <a:pt x="331" y="96"/>
                    <a:pt x="331" y="96"/>
                  </a:cubicBezTo>
                  <a:cubicBezTo>
                    <a:pt x="331" y="123"/>
                    <a:pt x="331" y="123"/>
                    <a:pt x="331" y="123"/>
                  </a:cubicBezTo>
                  <a:lnTo>
                    <a:pt x="14" y="123"/>
                  </a:lnTo>
                  <a:close/>
                  <a:moveTo>
                    <a:pt x="14" y="82"/>
                  </a:moveTo>
                  <a:cubicBezTo>
                    <a:pt x="14" y="55"/>
                    <a:pt x="14" y="55"/>
                    <a:pt x="14" y="55"/>
                  </a:cubicBezTo>
                  <a:cubicBezTo>
                    <a:pt x="331" y="55"/>
                    <a:pt x="331" y="55"/>
                    <a:pt x="331" y="55"/>
                  </a:cubicBezTo>
                  <a:cubicBezTo>
                    <a:pt x="331" y="82"/>
                    <a:pt x="331" y="82"/>
                    <a:pt x="331" y="82"/>
                  </a:cubicBezTo>
                  <a:lnTo>
                    <a:pt x="14" y="82"/>
                  </a:lnTo>
                  <a:close/>
                  <a:moveTo>
                    <a:pt x="14" y="41"/>
                  </a:moveTo>
                  <a:cubicBezTo>
                    <a:pt x="14" y="14"/>
                    <a:pt x="14" y="14"/>
                    <a:pt x="14" y="14"/>
                  </a:cubicBezTo>
                  <a:cubicBezTo>
                    <a:pt x="331" y="14"/>
                    <a:pt x="331" y="14"/>
                    <a:pt x="331" y="14"/>
                  </a:cubicBezTo>
                  <a:cubicBezTo>
                    <a:pt x="331" y="41"/>
                    <a:pt x="331" y="41"/>
                    <a:pt x="331" y="41"/>
                  </a:cubicBezTo>
                  <a:lnTo>
                    <a:pt x="14" y="41"/>
                  </a:lnTo>
                  <a:close/>
                  <a:moveTo>
                    <a:pt x="173" y="206"/>
                  </a:moveTo>
                  <a:cubicBezTo>
                    <a:pt x="145" y="206"/>
                    <a:pt x="122" y="228"/>
                    <a:pt x="122" y="256"/>
                  </a:cubicBezTo>
                  <a:cubicBezTo>
                    <a:pt x="122" y="284"/>
                    <a:pt x="145" y="307"/>
                    <a:pt x="173" y="307"/>
                  </a:cubicBezTo>
                  <a:cubicBezTo>
                    <a:pt x="201" y="307"/>
                    <a:pt x="223" y="284"/>
                    <a:pt x="223" y="256"/>
                  </a:cubicBezTo>
                  <a:cubicBezTo>
                    <a:pt x="223" y="228"/>
                    <a:pt x="201" y="206"/>
                    <a:pt x="173" y="206"/>
                  </a:cubicBezTo>
                  <a:close/>
                  <a:moveTo>
                    <a:pt x="173" y="292"/>
                  </a:moveTo>
                  <a:cubicBezTo>
                    <a:pt x="153" y="292"/>
                    <a:pt x="137" y="276"/>
                    <a:pt x="137" y="256"/>
                  </a:cubicBezTo>
                  <a:cubicBezTo>
                    <a:pt x="137" y="236"/>
                    <a:pt x="153" y="220"/>
                    <a:pt x="173" y="220"/>
                  </a:cubicBezTo>
                  <a:cubicBezTo>
                    <a:pt x="192" y="220"/>
                    <a:pt x="208" y="236"/>
                    <a:pt x="208" y="256"/>
                  </a:cubicBezTo>
                  <a:cubicBezTo>
                    <a:pt x="208" y="276"/>
                    <a:pt x="192" y="292"/>
                    <a:pt x="173" y="292"/>
                  </a:cubicBezTo>
                  <a:close/>
                  <a:moveTo>
                    <a:pt x="187" y="257"/>
                  </a:moveTo>
                  <a:cubicBezTo>
                    <a:pt x="187" y="256"/>
                    <a:pt x="185" y="255"/>
                    <a:pt x="184" y="254"/>
                  </a:cubicBezTo>
                  <a:cubicBezTo>
                    <a:pt x="183" y="252"/>
                    <a:pt x="181" y="252"/>
                    <a:pt x="178" y="251"/>
                  </a:cubicBezTo>
                  <a:cubicBezTo>
                    <a:pt x="177" y="251"/>
                    <a:pt x="177" y="251"/>
                    <a:pt x="177" y="251"/>
                  </a:cubicBezTo>
                  <a:cubicBezTo>
                    <a:pt x="176" y="250"/>
                    <a:pt x="176" y="250"/>
                    <a:pt x="175" y="250"/>
                  </a:cubicBezTo>
                  <a:cubicBezTo>
                    <a:pt x="175" y="241"/>
                    <a:pt x="175" y="241"/>
                    <a:pt x="175" y="241"/>
                  </a:cubicBezTo>
                  <a:cubicBezTo>
                    <a:pt x="176" y="241"/>
                    <a:pt x="177" y="241"/>
                    <a:pt x="178" y="242"/>
                  </a:cubicBezTo>
                  <a:cubicBezTo>
                    <a:pt x="179" y="243"/>
                    <a:pt x="180" y="244"/>
                    <a:pt x="180" y="246"/>
                  </a:cubicBezTo>
                  <a:cubicBezTo>
                    <a:pt x="187" y="246"/>
                    <a:pt x="187" y="246"/>
                    <a:pt x="187" y="246"/>
                  </a:cubicBezTo>
                  <a:cubicBezTo>
                    <a:pt x="187" y="244"/>
                    <a:pt x="187" y="242"/>
                    <a:pt x="186" y="241"/>
                  </a:cubicBezTo>
                  <a:cubicBezTo>
                    <a:pt x="185" y="240"/>
                    <a:pt x="185" y="239"/>
                    <a:pt x="183" y="238"/>
                  </a:cubicBezTo>
                  <a:cubicBezTo>
                    <a:pt x="182" y="237"/>
                    <a:pt x="181" y="236"/>
                    <a:pt x="180" y="235"/>
                  </a:cubicBezTo>
                  <a:cubicBezTo>
                    <a:pt x="178" y="235"/>
                    <a:pt x="177" y="235"/>
                    <a:pt x="175" y="234"/>
                  </a:cubicBezTo>
                  <a:cubicBezTo>
                    <a:pt x="175" y="230"/>
                    <a:pt x="175" y="230"/>
                    <a:pt x="175" y="230"/>
                  </a:cubicBezTo>
                  <a:cubicBezTo>
                    <a:pt x="172" y="230"/>
                    <a:pt x="172" y="230"/>
                    <a:pt x="172" y="230"/>
                  </a:cubicBezTo>
                  <a:cubicBezTo>
                    <a:pt x="172" y="234"/>
                    <a:pt x="172" y="234"/>
                    <a:pt x="172" y="234"/>
                  </a:cubicBezTo>
                  <a:cubicBezTo>
                    <a:pt x="170" y="235"/>
                    <a:pt x="169" y="235"/>
                    <a:pt x="167" y="235"/>
                  </a:cubicBezTo>
                  <a:cubicBezTo>
                    <a:pt x="166" y="236"/>
                    <a:pt x="165" y="237"/>
                    <a:pt x="163" y="238"/>
                  </a:cubicBezTo>
                  <a:cubicBezTo>
                    <a:pt x="162" y="239"/>
                    <a:pt x="161" y="240"/>
                    <a:pt x="161" y="241"/>
                  </a:cubicBezTo>
                  <a:cubicBezTo>
                    <a:pt x="160" y="242"/>
                    <a:pt x="160" y="244"/>
                    <a:pt x="160" y="246"/>
                  </a:cubicBezTo>
                  <a:cubicBezTo>
                    <a:pt x="160" y="248"/>
                    <a:pt x="160" y="249"/>
                    <a:pt x="161" y="250"/>
                  </a:cubicBezTo>
                  <a:cubicBezTo>
                    <a:pt x="161" y="252"/>
                    <a:pt x="162" y="253"/>
                    <a:pt x="163" y="253"/>
                  </a:cubicBezTo>
                  <a:cubicBezTo>
                    <a:pt x="164" y="254"/>
                    <a:pt x="165" y="255"/>
                    <a:pt x="166" y="255"/>
                  </a:cubicBezTo>
                  <a:cubicBezTo>
                    <a:pt x="168" y="256"/>
                    <a:pt x="169" y="256"/>
                    <a:pt x="170" y="257"/>
                  </a:cubicBezTo>
                  <a:cubicBezTo>
                    <a:pt x="171" y="257"/>
                    <a:pt x="171" y="257"/>
                    <a:pt x="171" y="257"/>
                  </a:cubicBezTo>
                  <a:cubicBezTo>
                    <a:pt x="172" y="257"/>
                    <a:pt x="172" y="257"/>
                    <a:pt x="172" y="257"/>
                  </a:cubicBezTo>
                  <a:cubicBezTo>
                    <a:pt x="172" y="268"/>
                    <a:pt x="172" y="268"/>
                    <a:pt x="172" y="268"/>
                  </a:cubicBezTo>
                  <a:cubicBezTo>
                    <a:pt x="170" y="268"/>
                    <a:pt x="169" y="267"/>
                    <a:pt x="168" y="266"/>
                  </a:cubicBezTo>
                  <a:cubicBezTo>
                    <a:pt x="167" y="265"/>
                    <a:pt x="166" y="263"/>
                    <a:pt x="166" y="261"/>
                  </a:cubicBezTo>
                  <a:cubicBezTo>
                    <a:pt x="159" y="261"/>
                    <a:pt x="159" y="261"/>
                    <a:pt x="159" y="261"/>
                  </a:cubicBezTo>
                  <a:cubicBezTo>
                    <a:pt x="159" y="265"/>
                    <a:pt x="160" y="269"/>
                    <a:pt x="163" y="271"/>
                  </a:cubicBezTo>
                  <a:cubicBezTo>
                    <a:pt x="165" y="273"/>
                    <a:pt x="168" y="274"/>
                    <a:pt x="172" y="274"/>
                  </a:cubicBezTo>
                  <a:cubicBezTo>
                    <a:pt x="172" y="279"/>
                    <a:pt x="172" y="279"/>
                    <a:pt x="172" y="279"/>
                  </a:cubicBezTo>
                  <a:cubicBezTo>
                    <a:pt x="175" y="279"/>
                    <a:pt x="175" y="279"/>
                    <a:pt x="175" y="279"/>
                  </a:cubicBezTo>
                  <a:cubicBezTo>
                    <a:pt x="175" y="274"/>
                    <a:pt x="175" y="274"/>
                    <a:pt x="175" y="274"/>
                  </a:cubicBezTo>
                  <a:cubicBezTo>
                    <a:pt x="178" y="274"/>
                    <a:pt x="180" y="274"/>
                    <a:pt x="182" y="273"/>
                  </a:cubicBezTo>
                  <a:cubicBezTo>
                    <a:pt x="184" y="272"/>
                    <a:pt x="185" y="271"/>
                    <a:pt x="186" y="270"/>
                  </a:cubicBezTo>
                  <a:cubicBezTo>
                    <a:pt x="187" y="269"/>
                    <a:pt x="188" y="267"/>
                    <a:pt x="188" y="266"/>
                  </a:cubicBezTo>
                  <a:cubicBezTo>
                    <a:pt x="188" y="265"/>
                    <a:pt x="189" y="264"/>
                    <a:pt x="189" y="263"/>
                  </a:cubicBezTo>
                  <a:cubicBezTo>
                    <a:pt x="189" y="262"/>
                    <a:pt x="189" y="261"/>
                    <a:pt x="188" y="260"/>
                  </a:cubicBezTo>
                  <a:cubicBezTo>
                    <a:pt x="188" y="259"/>
                    <a:pt x="188" y="258"/>
                    <a:pt x="187" y="257"/>
                  </a:cubicBezTo>
                  <a:close/>
                  <a:moveTo>
                    <a:pt x="172" y="249"/>
                  </a:moveTo>
                  <a:cubicBezTo>
                    <a:pt x="170" y="249"/>
                    <a:pt x="169" y="249"/>
                    <a:pt x="168" y="248"/>
                  </a:cubicBezTo>
                  <a:cubicBezTo>
                    <a:pt x="168" y="247"/>
                    <a:pt x="167" y="246"/>
                    <a:pt x="167" y="245"/>
                  </a:cubicBezTo>
                  <a:cubicBezTo>
                    <a:pt x="167" y="244"/>
                    <a:pt x="167" y="244"/>
                    <a:pt x="168" y="243"/>
                  </a:cubicBezTo>
                  <a:cubicBezTo>
                    <a:pt x="168" y="243"/>
                    <a:pt x="168" y="242"/>
                    <a:pt x="169" y="242"/>
                  </a:cubicBezTo>
                  <a:cubicBezTo>
                    <a:pt x="169" y="241"/>
                    <a:pt x="170" y="241"/>
                    <a:pt x="170" y="241"/>
                  </a:cubicBezTo>
                  <a:cubicBezTo>
                    <a:pt x="171" y="241"/>
                    <a:pt x="171" y="241"/>
                    <a:pt x="172" y="241"/>
                  </a:cubicBezTo>
                  <a:lnTo>
                    <a:pt x="172" y="249"/>
                  </a:lnTo>
                  <a:close/>
                  <a:moveTo>
                    <a:pt x="180" y="265"/>
                  </a:moveTo>
                  <a:cubicBezTo>
                    <a:pt x="180" y="266"/>
                    <a:pt x="180" y="266"/>
                    <a:pt x="179" y="267"/>
                  </a:cubicBezTo>
                  <a:cubicBezTo>
                    <a:pt x="179" y="267"/>
                    <a:pt x="178" y="268"/>
                    <a:pt x="177" y="268"/>
                  </a:cubicBezTo>
                  <a:cubicBezTo>
                    <a:pt x="177" y="268"/>
                    <a:pt x="176" y="268"/>
                    <a:pt x="175" y="268"/>
                  </a:cubicBezTo>
                  <a:cubicBezTo>
                    <a:pt x="175" y="258"/>
                    <a:pt x="175" y="258"/>
                    <a:pt x="175" y="258"/>
                  </a:cubicBezTo>
                  <a:cubicBezTo>
                    <a:pt x="177" y="259"/>
                    <a:pt x="179" y="259"/>
                    <a:pt x="180" y="260"/>
                  </a:cubicBezTo>
                  <a:cubicBezTo>
                    <a:pt x="181" y="261"/>
                    <a:pt x="181" y="262"/>
                    <a:pt x="181" y="263"/>
                  </a:cubicBezTo>
                  <a:cubicBezTo>
                    <a:pt x="181" y="264"/>
                    <a:pt x="181" y="265"/>
                    <a:pt x="180" y="265"/>
                  </a:cubicBezTo>
                  <a:close/>
                </a:path>
              </a:pathLst>
            </a:custGeom>
            <a:solidFill>
              <a:srgbClr val="000000"/>
            </a:solidFill>
            <a:ln>
              <a:noFill/>
            </a:ln>
            <a:extLst/>
          </p:spPr>
          <p:txBody>
            <a:bodyPr vert="horz" wrap="square" lIns="68580" tIns="34290" rIns="68580" bIns="34290" numCol="1" anchor="t" anchorCtr="0" compatLnSpc="1">
              <a:prstTxWarp prst="textNoShape">
                <a:avLst/>
              </a:prstTxWarp>
            </a:bodyPr>
            <a:lstStyle/>
            <a:p>
              <a:endParaRPr lang="en-US" sz="1350"/>
            </a:p>
          </p:txBody>
        </p:sp>
        <p:sp>
          <p:nvSpPr>
            <p:cNvPr id="24" name="文本框 25"/>
            <p:cNvSpPr txBox="1"/>
            <p:nvPr/>
          </p:nvSpPr>
          <p:spPr>
            <a:xfrm rot="16200000">
              <a:off x="808137" y="3732370"/>
              <a:ext cx="307777" cy="907017"/>
            </a:xfrm>
            <a:prstGeom prst="rect">
              <a:avLst/>
            </a:prstGeom>
            <a:noFill/>
          </p:spPr>
          <p:txBody>
            <a:bodyPr vert="eaVert" wrap="square" lIns="0" tIns="0" rIns="0" bIns="0" rtlCol="0">
              <a:spAutoFit/>
            </a:bodyPr>
            <a:lstStyle/>
            <a:p>
              <a:pPr algn="ctr"/>
              <a:r>
                <a:rPr lang="en-GB" altLang="zh-CN" sz="1000" b="1" dirty="0">
                  <a:solidFill>
                    <a:schemeClr val="bg1"/>
                  </a:solidFill>
                  <a:latin typeface="Arial" panose="020B0604020202020204" pitchFamily="34" charset="0"/>
                  <a:ea typeface="黑体" panose="02010609060101010101" pitchFamily="49" charset="-122"/>
                </a:rPr>
                <a:t>Types of </a:t>
              </a:r>
              <a:r>
                <a:rPr lang="en-GB" altLang="zh-CN" sz="1000" b="1" dirty="0" err="1">
                  <a:solidFill>
                    <a:schemeClr val="bg1"/>
                  </a:solidFill>
                  <a:latin typeface="Arial" panose="020B0604020202020204" pitchFamily="34" charset="0"/>
                  <a:ea typeface="黑体" panose="02010609060101010101" pitchFamily="49" charset="-122"/>
                </a:rPr>
                <a:t>Cryptoassets</a:t>
              </a:r>
              <a:endParaRPr lang="en-GB" altLang="zh-CN" sz="1000" b="1" dirty="0">
                <a:solidFill>
                  <a:schemeClr val="bg1"/>
                </a:solidFill>
                <a:latin typeface="Arial" panose="020B0604020202020204" pitchFamily="34" charset="0"/>
                <a:ea typeface="黑体" panose="02010609060101010101" pitchFamily="49" charset="-122"/>
              </a:endParaRPr>
            </a:p>
          </p:txBody>
        </p:sp>
      </p:grpSp>
      <p:graphicFrame>
        <p:nvGraphicFramePr>
          <p:cNvPr id="26" name="表格 25"/>
          <p:cNvGraphicFramePr>
            <a:graphicFrameLocks noGrp="1"/>
          </p:cNvGraphicFramePr>
          <p:nvPr>
            <p:extLst>
              <p:ext uri="{D42A27DB-BD31-4B8C-83A1-F6EECF244321}">
                <p14:modId xmlns:p14="http://schemas.microsoft.com/office/powerpoint/2010/main" val="490516855"/>
              </p:ext>
            </p:extLst>
          </p:nvPr>
        </p:nvGraphicFramePr>
        <p:xfrm>
          <a:off x="1197797" y="6381292"/>
          <a:ext cx="2863850" cy="265920"/>
        </p:xfrm>
        <a:graphic>
          <a:graphicData uri="http://schemas.openxmlformats.org/drawingml/2006/table">
            <a:tbl>
              <a:tblPr firstRow="1" bandRow="1">
                <a:tableStyleId>{5C22544A-7EE6-4342-B048-85BDC9FD1C3A}</a:tableStyleId>
              </a:tblPr>
              <a:tblGrid>
                <a:gridCol w="2863850">
                  <a:extLst>
                    <a:ext uri="{9D8B030D-6E8A-4147-A177-3AD203B41FA5}">
                      <a16:colId xmlns:a16="http://schemas.microsoft.com/office/drawing/2014/main" val="679607077"/>
                    </a:ext>
                  </a:extLst>
                </a:gridCol>
              </a:tblGrid>
              <a:tr h="0">
                <a:tc>
                  <a:txBody>
                    <a:bodyPr/>
                    <a:lstStyle/>
                    <a:p>
                      <a:pPr algn="l"/>
                      <a:r>
                        <a:rPr lang="en-US" altLang="zh-CN" sz="800" b="0" i="1" baseline="0" dirty="0" smtClean="0">
                          <a:solidFill>
                            <a:schemeClr val="tx1"/>
                          </a:solidFill>
                          <a:latin typeface="Arial" panose="020B0604020202020204" pitchFamily="34" charset="0"/>
                          <a:ea typeface="黑体" panose="02010609060101010101" pitchFamily="49" charset="-122"/>
                        </a:rPr>
                        <a:t>Figure 1 — </a:t>
                      </a:r>
                      <a:r>
                        <a:rPr lang="en-US" altLang="zh-CN" sz="800" b="0" i="1" baseline="0" dirty="0" err="1" smtClean="0">
                          <a:solidFill>
                            <a:schemeClr val="tx1"/>
                          </a:solidFill>
                          <a:latin typeface="Arial" panose="020B0604020202020204" pitchFamily="34" charset="0"/>
                          <a:ea typeface="黑体" panose="02010609060101010101" pitchFamily="49" charset="-122"/>
                        </a:rPr>
                        <a:t>Cryptoasset</a:t>
                      </a:r>
                      <a:r>
                        <a:rPr lang="en-US" altLang="zh-CN" sz="800" b="0" i="1" baseline="0" dirty="0" smtClean="0">
                          <a:solidFill>
                            <a:schemeClr val="tx1"/>
                          </a:solidFill>
                          <a:latin typeface="Arial" panose="020B0604020202020204" pitchFamily="34" charset="0"/>
                          <a:ea typeface="黑体" panose="02010609060101010101" pitchFamily="49" charset="-122"/>
                        </a:rPr>
                        <a:t> Classification</a:t>
                      </a:r>
                    </a:p>
                  </a:txBody>
                  <a:tcPr marL="0" marR="0" marT="72000" marB="72000">
                    <a:lnT w="9525" cap="flat" cmpd="sng" algn="ctr">
                      <a:solidFill>
                        <a:srgbClr val="7D7D7D"/>
                      </a:solidFill>
                      <a:prstDash val="solid"/>
                      <a:round/>
                      <a:headEnd type="none" w="med" len="med"/>
                      <a:tailEnd type="none" w="med" len="med"/>
                    </a:lnT>
                    <a:lnB w="12700" cap="flat" cmpd="sng" algn="ctr">
                      <a:solidFill>
                        <a:srgbClr val="7D7D7D"/>
                      </a:solidFill>
                      <a:prstDash val="sysDot"/>
                      <a:round/>
                      <a:headEnd type="none" w="med" len="med"/>
                      <a:tailEnd type="none" w="med" len="med"/>
                    </a:lnB>
                    <a:noFill/>
                  </a:tcPr>
                </a:tc>
                <a:extLst>
                  <a:ext uri="{0D108BD9-81ED-4DB2-BD59-A6C34878D82A}">
                    <a16:rowId xmlns:a16="http://schemas.microsoft.com/office/drawing/2014/main" val="1057221201"/>
                  </a:ext>
                </a:extLst>
              </a:tr>
            </a:tbl>
          </a:graphicData>
        </a:graphic>
      </p:graphicFrame>
    </p:spTree>
    <p:extLst>
      <p:ext uri="{BB962C8B-B14F-4D97-AF65-F5344CB8AC3E}">
        <p14:creationId xmlns:p14="http://schemas.microsoft.com/office/powerpoint/2010/main" val="30799224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1106571893"/>
              </p:ext>
            </p:extLst>
          </p:nvPr>
        </p:nvGraphicFramePr>
        <p:xfrm>
          <a:off x="4231145" y="9797086"/>
          <a:ext cx="2882046" cy="761044"/>
        </p:xfrm>
        <a:graphic>
          <a:graphicData uri="http://schemas.openxmlformats.org/drawingml/2006/table">
            <a:tbl>
              <a:tblPr firstRow="1" bandRow="1">
                <a:tableStyleId>{5C22544A-7EE6-4342-B048-85BDC9FD1C3A}</a:tableStyleId>
              </a:tblPr>
              <a:tblGrid>
                <a:gridCol w="2882046">
                  <a:extLst>
                    <a:ext uri="{9D8B030D-6E8A-4147-A177-3AD203B41FA5}">
                      <a16:colId xmlns:a16="http://schemas.microsoft.com/office/drawing/2014/main" val="348707836"/>
                    </a:ext>
                  </a:extLst>
                </a:gridCol>
              </a:tblGrid>
              <a:tr h="761044">
                <a:tc>
                  <a:txBody>
                    <a:bodyPr/>
                    <a:lstStyle/>
                    <a:p>
                      <a:r>
                        <a:rPr lang="en-US" sz="700" b="0" i="0" baseline="40000" dirty="0" smtClean="0">
                          <a:solidFill>
                            <a:schemeClr val="accent1"/>
                          </a:solidFill>
                          <a:latin typeface="Arial" panose="020B0604020202020204" pitchFamily="34" charset="0"/>
                          <a:cs typeface="Arial" panose="020B0604020202020204" pitchFamily="34" charset="0"/>
                        </a:rPr>
                        <a:t>17</a:t>
                      </a:r>
                      <a:r>
                        <a:rPr lang="en-US" sz="700" b="0" i="0" baseline="0" dirty="0" smtClean="0">
                          <a:solidFill>
                            <a:schemeClr val="accent1"/>
                          </a:solidFill>
                          <a:latin typeface="Arial" panose="020B0604020202020204" pitchFamily="34" charset="0"/>
                          <a:cs typeface="Arial" panose="020B0604020202020204" pitchFamily="34" charset="0"/>
                        </a:rPr>
                        <a:t> "Overview of </a:t>
                      </a:r>
                      <a:r>
                        <a:rPr lang="en-US" sz="700" b="0" i="0" baseline="0" dirty="0" err="1" smtClean="0">
                          <a:solidFill>
                            <a:schemeClr val="accent1"/>
                          </a:solidFill>
                          <a:latin typeface="Arial" panose="020B0604020202020204" pitchFamily="34" charset="0"/>
                          <a:cs typeface="Arial" panose="020B0604020202020204" pitchFamily="34" charset="0"/>
                        </a:rPr>
                        <a:t>MakerDAO</a:t>
                      </a:r>
                      <a:r>
                        <a:rPr lang="en-US" sz="700" b="0" i="0" baseline="0" dirty="0" smtClean="0">
                          <a:solidFill>
                            <a:schemeClr val="accent1"/>
                          </a:solidFill>
                          <a:latin typeface="Arial" panose="020B0604020202020204" pitchFamily="34" charset="0"/>
                          <a:cs typeface="Arial" panose="020B0604020202020204" pitchFamily="34" charset="0"/>
                        </a:rPr>
                        <a:t> | Dai" GitHub. Accessed November 13, 2018. https://github.com/makerdao/awesome-makerdao/blob/master/README.md.</a:t>
                      </a:r>
                    </a:p>
                  </a:txBody>
                  <a:tcPr marL="72000" marR="0" marT="72000" marB="0">
                    <a:lnL w="12700" cmpd="sng">
                      <a:noFill/>
                    </a:lnL>
                    <a:lnR w="12700" cmpd="sng">
                      <a:noFill/>
                    </a:lnR>
                    <a:lnT w="12700"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81593119"/>
                  </a:ext>
                </a:extLst>
              </a:tr>
            </a:tbl>
          </a:graphicData>
        </a:graphic>
      </p:graphicFrame>
      <p:sp>
        <p:nvSpPr>
          <p:cNvPr id="4" name="内容占位符 3"/>
          <p:cNvSpPr>
            <a:spLocks noGrp="1"/>
          </p:cNvSpPr>
          <p:nvPr>
            <p:ph sz="half" idx="2"/>
          </p:nvPr>
        </p:nvSpPr>
        <p:spPr>
          <a:xfrm>
            <a:off x="1202850" y="408739"/>
            <a:ext cx="2854800" cy="8380820"/>
          </a:xfrm>
        </p:spPr>
        <p:txBody>
          <a:bodyPr/>
          <a:lstStyle/>
          <a:p>
            <a:r>
              <a:rPr lang="en-US" altLang="zh-CN" dirty="0"/>
              <a:t>With licensed </a:t>
            </a:r>
            <a:r>
              <a:rPr lang="en-US" altLang="zh-CN" dirty="0" err="1"/>
              <a:t>stablecoin</a:t>
            </a:r>
            <a:r>
              <a:rPr lang="en-US" altLang="zh-CN" dirty="0"/>
              <a:t> sponsors, these tokens lend themselves most easily to implementing KYC/AML and other compliance processes. Remaining on the right side of regulators is a top priority for these systems, so tight control is kept by the issuer. As we will see in section 5, current designs primarily place KYC/AML at the ‘gates’ of the fiat on/off ramps</a:t>
            </a:r>
            <a:r>
              <a:rPr lang="en-US" altLang="zh-CN" dirty="0" smtClean="0"/>
              <a:t>.</a:t>
            </a:r>
            <a:endParaRPr lang="en-US" altLang="zh-CN" dirty="0"/>
          </a:p>
          <a:p>
            <a:r>
              <a:rPr lang="en-US" altLang="zh-CN" dirty="0"/>
              <a:t>It should be noted that many crypto-enthusiasts would refrain from labeling </a:t>
            </a:r>
            <a:r>
              <a:rPr lang="en-US" altLang="zh-CN" dirty="0" err="1"/>
              <a:t>fiatcoins</a:t>
            </a:r>
            <a:r>
              <a:rPr lang="en-US" altLang="zh-CN" dirty="0"/>
              <a:t> as ‘crypto’ at all. To them, these </a:t>
            </a:r>
            <a:r>
              <a:rPr lang="en-US" altLang="zh-CN" dirty="0" err="1"/>
              <a:t>stablecoins</a:t>
            </a:r>
            <a:r>
              <a:rPr lang="en-US" altLang="zh-CN" dirty="0"/>
              <a:t> are simply a better digital representation of fiat currencies; digital dollars, much like we have today in our debit, credit, and PayPal accounts. Even if </a:t>
            </a:r>
            <a:r>
              <a:rPr lang="en-US" altLang="zh-CN" dirty="0" err="1"/>
              <a:t>tokenising</a:t>
            </a:r>
            <a:r>
              <a:rPr lang="en-US" altLang="zh-CN" dirty="0"/>
              <a:t> these dollars on a public </a:t>
            </a:r>
            <a:r>
              <a:rPr lang="en-US" altLang="zh-CN" dirty="0" err="1"/>
              <a:t>blockchain</a:t>
            </a:r>
            <a:r>
              <a:rPr lang="en-US" altLang="zh-CN" dirty="0"/>
              <a:t> like </a:t>
            </a:r>
            <a:r>
              <a:rPr lang="en-US" altLang="zh-CN" dirty="0" err="1"/>
              <a:t>Ethereum</a:t>
            </a:r>
            <a:r>
              <a:rPr lang="en-US" altLang="zh-CN" dirty="0"/>
              <a:t> has benefits versus legacy infrastructure (faster/cheaper transactions, global reach, programmability, etc.) they are still just fiat representations. </a:t>
            </a:r>
          </a:p>
          <a:p>
            <a:pPr>
              <a:spcAft>
                <a:spcPts val="0"/>
              </a:spcAft>
            </a:pPr>
            <a:r>
              <a:rPr lang="en-US" altLang="zh-CN" dirty="0">
                <a:solidFill>
                  <a:schemeClr val="tx2"/>
                </a:solidFill>
              </a:rPr>
              <a:t>2.2 On-Chain Collateral</a:t>
            </a:r>
          </a:p>
          <a:p>
            <a:r>
              <a:rPr lang="en-US" altLang="zh-CN" dirty="0"/>
              <a:t>The other type of </a:t>
            </a:r>
            <a:r>
              <a:rPr lang="en-US" altLang="zh-CN" dirty="0" err="1"/>
              <a:t>collateralised</a:t>
            </a:r>
            <a:r>
              <a:rPr lang="en-US" altLang="zh-CN" dirty="0"/>
              <a:t> </a:t>
            </a:r>
            <a:r>
              <a:rPr lang="en-US" altLang="zh-CN" dirty="0" err="1"/>
              <a:t>stablecoin</a:t>
            </a:r>
            <a:r>
              <a:rPr lang="en-US" altLang="zh-CN" dirty="0"/>
              <a:t> design uses </a:t>
            </a:r>
            <a:r>
              <a:rPr lang="en-US" altLang="zh-CN" dirty="0" smtClean="0"/>
              <a:t/>
            </a:r>
            <a:br>
              <a:rPr lang="en-US" altLang="zh-CN" dirty="0" smtClean="0"/>
            </a:br>
            <a:r>
              <a:rPr lang="en-US" altLang="zh-CN" dirty="0" smtClean="0"/>
              <a:t>on-chain </a:t>
            </a:r>
            <a:r>
              <a:rPr lang="en-US" altLang="zh-CN" dirty="0"/>
              <a:t>assets, such as ether (ETH), as collateral. </a:t>
            </a:r>
          </a:p>
          <a:p>
            <a:r>
              <a:rPr lang="en-US" altLang="zh-CN" dirty="0"/>
              <a:t>The solution typically involves </a:t>
            </a:r>
            <a:r>
              <a:rPr lang="en-US" altLang="zh-CN" dirty="0" err="1"/>
              <a:t>overcollateralisation</a:t>
            </a:r>
            <a:r>
              <a:rPr lang="en-US" altLang="zh-CN" dirty="0"/>
              <a:t>, such as requiring $2 worth of ETH for every $1 worth of </a:t>
            </a:r>
            <a:r>
              <a:rPr lang="en-US" altLang="zh-CN" dirty="0" err="1"/>
              <a:t>stablecoin</a:t>
            </a:r>
            <a:r>
              <a:rPr lang="en-US" altLang="zh-CN" dirty="0"/>
              <a:t> issued. This builds in a buffer against downward price swings and protects the peg from being breached. If the collateral value sinks past some threshold, say, $1.50, the system requires turning in the </a:t>
            </a:r>
            <a:r>
              <a:rPr lang="en-US" altLang="zh-CN" dirty="0" err="1"/>
              <a:t>stablecoin</a:t>
            </a:r>
            <a:r>
              <a:rPr lang="en-US" altLang="zh-CN" dirty="0"/>
              <a:t>, and getting back your ETH. If not ‘liquidated’ by the user, this process can be enforced automatically by smart contract logic. </a:t>
            </a:r>
          </a:p>
          <a:p>
            <a:r>
              <a:rPr lang="en-US" altLang="zh-CN" dirty="0"/>
              <a:t>This stability mechanism is not distinct for the</a:t>
            </a:r>
            <a:r>
              <a:rPr lang="en-US" altLang="zh-CN" i="1" dirty="0"/>
              <a:t> type </a:t>
            </a:r>
            <a:r>
              <a:rPr lang="en-US" altLang="zh-CN" dirty="0"/>
              <a:t>of collateral per se, but for the fact that collateral and </a:t>
            </a:r>
            <a:r>
              <a:rPr lang="en-US" altLang="zh-CN" dirty="0" err="1"/>
              <a:t>stablecoin</a:t>
            </a:r>
            <a:r>
              <a:rPr lang="en-US" altLang="zh-CN" dirty="0"/>
              <a:t> are both on the </a:t>
            </a:r>
            <a:r>
              <a:rPr lang="en-US" altLang="zh-CN" i="1" dirty="0"/>
              <a:t>same chain</a:t>
            </a:r>
            <a:r>
              <a:rPr lang="en-US" altLang="zh-CN" dirty="0"/>
              <a:t>, so everything is self-contained. That means collateral is also publicly auditable, and logic can be written into the system itself. Like this, mechanisms can run unmediated, kept intact by economic incentives alone. This design can be as </a:t>
            </a:r>
            <a:r>
              <a:rPr lang="en-US" altLang="zh-CN" dirty="0" err="1"/>
              <a:t>decentralised</a:t>
            </a:r>
            <a:r>
              <a:rPr lang="en-US" altLang="zh-CN" dirty="0"/>
              <a:t> as the underlying </a:t>
            </a:r>
            <a:r>
              <a:rPr lang="en-US" altLang="zh-CN" dirty="0" err="1"/>
              <a:t>blockchain</a:t>
            </a:r>
            <a:r>
              <a:rPr lang="en-US" altLang="zh-CN" dirty="0"/>
              <a:t>, with no requirements to trust a single counterparty. </a:t>
            </a:r>
          </a:p>
          <a:p>
            <a:r>
              <a:rPr lang="en-US" altLang="zh-CN" dirty="0"/>
              <a:t>Much of this stability solution depends on the assets being held as collateral. The more stable the collateral, the more stable the system. Even better than low volatility assets backing the peg is a diverse </a:t>
            </a:r>
            <a:r>
              <a:rPr lang="en-US" altLang="zh-CN" i="1" dirty="0"/>
              <a:t>portfolio</a:t>
            </a:r>
            <a:r>
              <a:rPr lang="en-US" altLang="zh-CN" dirty="0"/>
              <a:t> of low volatility assets. A diversified, low volatility collateral pool can absorb shocks, and effectively prevent the more ‘failsafe’ features from being </a:t>
            </a:r>
            <a:r>
              <a:rPr lang="en-US" altLang="zh-CN" dirty="0" smtClean="0"/>
              <a:t>relied </a:t>
            </a:r>
            <a:r>
              <a:rPr lang="en-US" altLang="zh-CN" dirty="0"/>
              <a:t>upon. </a:t>
            </a:r>
          </a:p>
          <a:p>
            <a:r>
              <a:rPr lang="en-US" altLang="zh-CN" dirty="0"/>
              <a:t>On its own, however, </a:t>
            </a:r>
            <a:r>
              <a:rPr lang="en-US" altLang="zh-CN" dirty="0" err="1"/>
              <a:t>overcollateralisation</a:t>
            </a:r>
            <a:r>
              <a:rPr lang="en-US" altLang="zh-CN" dirty="0"/>
              <a:t> isn’t sufficient. In addition to the extra padding, there must be a mechanism to defend against black swan risk, and specifically against accelerated price decreases. It’s also imperative that participants in the system be able to respond quickly and effectuate the processes that protect the peg. In </a:t>
            </a:r>
            <a:r>
              <a:rPr lang="en-US" altLang="zh-CN" dirty="0" err="1"/>
              <a:t>MakerDAO’s</a:t>
            </a:r>
            <a:r>
              <a:rPr lang="en-US" altLang="zh-CN" dirty="0"/>
              <a:t> case, the last line of defense is called ‘global settlement’ — essentially a sweeping unwinding and returning of the collateral</a:t>
            </a:r>
            <a:r>
              <a:rPr lang="en-US" altLang="zh-CN" dirty="0" smtClean="0"/>
              <a:t>.</a:t>
            </a:r>
            <a:endParaRPr lang="en-US" altLang="zh-CN" dirty="0"/>
          </a:p>
        </p:txBody>
      </p:sp>
      <p:sp>
        <p:nvSpPr>
          <p:cNvPr id="5" name="内容占位符 4"/>
          <p:cNvSpPr>
            <a:spLocks noGrp="1"/>
          </p:cNvSpPr>
          <p:nvPr>
            <p:ph sz="half" idx="3"/>
          </p:nvPr>
        </p:nvSpPr>
        <p:spPr>
          <a:xfrm>
            <a:off x="4263550" y="408739"/>
            <a:ext cx="2854800" cy="8164736"/>
          </a:xfrm>
        </p:spPr>
        <p:txBody>
          <a:bodyPr/>
          <a:lstStyle/>
          <a:p>
            <a:r>
              <a:rPr lang="en-US" altLang="zh-CN" dirty="0" err="1"/>
              <a:t>MakerDAO’s</a:t>
            </a:r>
            <a:r>
              <a:rPr lang="en-US" altLang="zh-CN" dirty="0"/>
              <a:t> DAI is the leading example of an on-chain </a:t>
            </a:r>
            <a:r>
              <a:rPr lang="en-US" altLang="zh-CN" dirty="0" err="1"/>
              <a:t>collateralised</a:t>
            </a:r>
            <a:r>
              <a:rPr lang="en-US" altLang="zh-CN" dirty="0"/>
              <a:t> stablecoin.</a:t>
            </a:r>
            <a:r>
              <a:rPr lang="en-US" altLang="zh-CN" baseline="40000" dirty="0"/>
              <a:t>17</a:t>
            </a:r>
            <a:r>
              <a:rPr lang="en-US" altLang="zh-CN" dirty="0"/>
              <a:t> DAI is pegged to 1 USD through a system of smart contracts, excess collateral, dynamic feedback mechanisms, and incentive structures incorporating MKR, its non-stable </a:t>
            </a:r>
            <a:r>
              <a:rPr lang="en-US" altLang="zh-CN" dirty="0" smtClean="0"/>
              <a:t>governance </a:t>
            </a:r>
            <a:r>
              <a:rPr lang="en-US" altLang="zh-CN" dirty="0"/>
              <a:t>token. </a:t>
            </a:r>
          </a:p>
          <a:p>
            <a:r>
              <a:rPr lang="en-US" altLang="zh-CN" dirty="0"/>
              <a:t>Anyone can create DAI by locking up their ETH (in future, other assets as well) in a smart contract known as a </a:t>
            </a:r>
            <a:r>
              <a:rPr lang="en-US" altLang="zh-CN" dirty="0" err="1"/>
              <a:t>Collateralised</a:t>
            </a:r>
            <a:r>
              <a:rPr lang="en-US" altLang="zh-CN" dirty="0"/>
              <a:t> Debt Position (CDP). These CDPs basically hold a user’s ETH in escrow and issue DAI against it. A user must lockup ETH that is more valuable than the total amount of DAI they will receive, currently minimum 150% of the DAI value. For a user to retrieve their ETH, they turn in their DAI, which is then removed from circulation. Of course, any user can also buy/use DAI without knowledge of the backend intricacies</a:t>
            </a:r>
            <a:r>
              <a:rPr lang="en-US" altLang="zh-CN" dirty="0" smtClean="0"/>
              <a:t>.</a:t>
            </a:r>
            <a:endParaRPr lang="en-US" altLang="zh-CN" dirty="0"/>
          </a:p>
          <a:p>
            <a:r>
              <a:rPr lang="en-US" altLang="zh-CN" dirty="0"/>
              <a:t>Creating DAI from a CDP requires paying interest, or ‘stability fee’, currently at 0.5% per year. Interest is paid in MKR tokens to MKR holders. For this earning potential, along with ability to govern over protocol parameters, MKR holders take the risk that, in the case that global settlement would be unable to return $1 worth of ETH to every DAI holder, MKR tokens would be issued (inflated) and auctioned off to pay the difference. </a:t>
            </a:r>
          </a:p>
          <a:p>
            <a:r>
              <a:rPr lang="en-US" altLang="zh-CN" dirty="0"/>
              <a:t>Creators of CDPs must keep above the minimum 150% </a:t>
            </a:r>
            <a:r>
              <a:rPr lang="en-US" altLang="zh-CN" dirty="0" err="1"/>
              <a:t>collateralisation</a:t>
            </a:r>
            <a:r>
              <a:rPr lang="en-US" altLang="zh-CN" dirty="0"/>
              <a:t> ratio. If they fail to do so, they are liquidated (ETH auctioned off) and must pay a 13% </a:t>
            </a:r>
            <a:r>
              <a:rPr lang="en-US" altLang="zh-CN" dirty="0" smtClean="0"/>
              <a:t/>
            </a:r>
            <a:br>
              <a:rPr lang="en-US" altLang="zh-CN" dirty="0" smtClean="0"/>
            </a:br>
            <a:r>
              <a:rPr lang="en-US" altLang="zh-CN" dirty="0" smtClean="0"/>
              <a:t>penalty </a:t>
            </a:r>
            <a:r>
              <a:rPr lang="en-US" altLang="zh-CN" dirty="0"/>
              <a:t>fee</a:t>
            </a:r>
            <a:r>
              <a:rPr lang="en-US" altLang="zh-CN" dirty="0" smtClean="0"/>
              <a:t>.</a:t>
            </a:r>
            <a:endParaRPr lang="en-US" altLang="zh-CN" dirty="0"/>
          </a:p>
          <a:p>
            <a:r>
              <a:rPr lang="en-US" altLang="zh-CN" dirty="0"/>
              <a:t>It’s interesting to note that besides its utility as a </a:t>
            </a:r>
            <a:r>
              <a:rPr lang="en-US" altLang="zh-CN" dirty="0" err="1"/>
              <a:t>stablecoin</a:t>
            </a:r>
            <a:r>
              <a:rPr lang="en-US" altLang="zh-CN" dirty="0"/>
              <a:t>, this system allows ETH holders to margin trade. Consider the example of locking up $200 worth of ETH, drawing $100 worth of DAI from a CDP, and buying $100 worth of ETH with said DAI; $300 ETH </a:t>
            </a:r>
            <a:r>
              <a:rPr lang="en-US" altLang="zh-CN" dirty="0" smtClean="0"/>
              <a:t>total </a:t>
            </a:r>
            <a:r>
              <a:rPr lang="en-US" altLang="zh-CN" dirty="0"/>
              <a:t>exposure</a:t>
            </a:r>
            <a:r>
              <a:rPr lang="en-US" altLang="zh-CN" dirty="0" smtClean="0"/>
              <a:t>.</a:t>
            </a:r>
            <a:endParaRPr lang="en-US" altLang="zh-CN" dirty="0"/>
          </a:p>
          <a:p>
            <a:r>
              <a:rPr lang="en-US" altLang="zh-CN" dirty="0"/>
              <a:t>While these mechanisms support stability, the first line of defense is simply traders having faith in the system, and being willing to arbitrage away any deviations. </a:t>
            </a:r>
          </a:p>
          <a:p>
            <a:r>
              <a:rPr lang="en-US" altLang="zh-CN" dirty="0"/>
              <a:t>One negative to </a:t>
            </a:r>
            <a:r>
              <a:rPr lang="en-US" altLang="zh-CN" dirty="0" err="1"/>
              <a:t>overcollateralised</a:t>
            </a:r>
            <a:r>
              <a:rPr lang="en-US" altLang="zh-CN" dirty="0"/>
              <a:t> on-chain systems is their capital inefficiency. By definition, the </a:t>
            </a:r>
            <a:r>
              <a:rPr lang="en-US" altLang="zh-CN" dirty="0" err="1"/>
              <a:t>stablecoin</a:t>
            </a:r>
            <a:r>
              <a:rPr lang="en-US" altLang="zh-CN" dirty="0"/>
              <a:t> is backed by a greater value of assets, thus requiring more resources to achieve its goal. Locking up these assets has opportunity costs</a:t>
            </a:r>
            <a:r>
              <a:rPr lang="en-US" altLang="zh-CN" dirty="0" smtClean="0"/>
              <a:t>.</a:t>
            </a:r>
            <a:endParaRPr lang="en-US" altLang="zh-CN" dirty="0"/>
          </a:p>
          <a:p>
            <a:pPr>
              <a:spcAft>
                <a:spcPts val="0"/>
              </a:spcAft>
            </a:pPr>
            <a:r>
              <a:rPr lang="en-US" altLang="zh-CN" dirty="0">
                <a:solidFill>
                  <a:schemeClr val="tx2"/>
                </a:solidFill>
              </a:rPr>
              <a:t>2.3 Algorithmic </a:t>
            </a:r>
          </a:p>
          <a:p>
            <a:r>
              <a:rPr lang="en-US" altLang="zh-CN" dirty="0" err="1"/>
              <a:t>Uncollateralised</a:t>
            </a:r>
            <a:r>
              <a:rPr lang="en-US" altLang="zh-CN" dirty="0"/>
              <a:t> </a:t>
            </a:r>
            <a:r>
              <a:rPr lang="en-US" altLang="zh-CN" dirty="0" err="1"/>
              <a:t>stablecoins</a:t>
            </a:r>
            <a:r>
              <a:rPr lang="en-US" altLang="zh-CN" dirty="0"/>
              <a:t> do not have any assets backing them up and instead rely on mathematical mechanisms. Price stability is achieved by algorithmically increasing or contracting the coin supply to offset changes in coin demand. </a:t>
            </a:r>
          </a:p>
          <a:p>
            <a:r>
              <a:rPr lang="en-US" altLang="zh-CN" dirty="0"/>
              <a:t>Say the peg is to 1 USD: if the price of the coin goes above $1, new coins are issued to devalue each one; if the price of the coin goes below $1, coins are removed from supply to increase the value of each one. With flexible demand and flexible supply, </a:t>
            </a:r>
            <a:r>
              <a:rPr lang="en-US" altLang="zh-CN" i="1" dirty="0"/>
              <a:t>price</a:t>
            </a:r>
            <a:r>
              <a:rPr lang="en-US" altLang="zh-CN" dirty="0"/>
              <a:t> can be the fixed variable. </a:t>
            </a:r>
            <a:endParaRPr lang="zh-CN" altLang="en-US" dirty="0"/>
          </a:p>
        </p:txBody>
      </p:sp>
      <p:sp>
        <p:nvSpPr>
          <p:cNvPr id="3" name="Slide Number Placeholder 2"/>
          <p:cNvSpPr>
            <a:spLocks noGrp="1"/>
          </p:cNvSpPr>
          <p:nvPr>
            <p:ph type="sldNum" sz="quarter" idx="7"/>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27884897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PwC Orange">
      <a:dk1>
        <a:srgbClr val="000000"/>
      </a:dk1>
      <a:lt1>
        <a:srgbClr val="FFFFFF"/>
      </a:lt1>
      <a:dk2>
        <a:srgbClr val="DC6900"/>
      </a:dk2>
      <a:lt2>
        <a:srgbClr val="FFFFFF"/>
      </a:lt2>
      <a:accent1>
        <a:srgbClr val="DC6900"/>
      </a:accent1>
      <a:accent2>
        <a:srgbClr val="FFB600"/>
      </a:accent2>
      <a:accent3>
        <a:srgbClr val="602320"/>
      </a:accent3>
      <a:accent4>
        <a:srgbClr val="DB536A"/>
      </a:accent4>
      <a:accent5>
        <a:srgbClr val="A32020"/>
      </a:accent5>
      <a:accent6>
        <a:srgbClr val="E0301E"/>
      </a:accent6>
      <a:hlink>
        <a:srgbClr val="DC6900"/>
      </a:hlink>
      <a:folHlink>
        <a:srgbClr val="DC69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3740</TotalTime>
  <Words>15271</Words>
  <Application>Microsoft Office PowerPoint</Application>
  <PresentationFormat>自定义</PresentationFormat>
  <Paragraphs>908</Paragraphs>
  <Slides>29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29</vt:i4>
      </vt:variant>
    </vt:vector>
  </HeadingPairs>
  <TitlesOfParts>
    <vt:vector size="38" baseType="lpstr">
      <vt:lpstr>Avenir Black</vt:lpstr>
      <vt:lpstr>Helvetica 45 Light</vt:lpstr>
      <vt:lpstr>ITC Charter Com</vt:lpstr>
      <vt:lpstr>宋体</vt:lpstr>
      <vt:lpstr>黑体</vt:lpstr>
      <vt:lpstr>Arial</vt:lpstr>
      <vt:lpstr>Calibri</vt:lpstr>
      <vt:lpstr>Georgia</vt:lpstr>
      <vt:lpstr>Office Theme</vt:lpstr>
      <vt:lpstr>Emergence of Stable Value Coins and A Trust Framework For Fiat-Backed Versions</vt:lpstr>
      <vt:lpstr>Content</vt:lpstr>
      <vt:lpstr>Executive Summary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Contacts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Cover headline:  36/38 ITC Charter  Regular placer at  prod dolor nam  eim assum</dc:title>
  <dc:creator>Delney Chua</dc:creator>
  <cp:lastModifiedBy>Demi Liu</cp:lastModifiedBy>
  <cp:revision>172</cp:revision>
  <dcterms:created xsi:type="dcterms:W3CDTF">2018-10-29T06:14:00Z</dcterms:created>
  <dcterms:modified xsi:type="dcterms:W3CDTF">2019-02-12T01:32:09Z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2018-10-02T00:00:00Z</vt:filetime>
  </property>
  <property fmtid="{D5CDD505-2E9C-101B-9397-08002B2CF9AE}" pid="3" name="Creator">
    <vt:lpwstr>Adobe InDesign CC 13.1 (Macintosh)</vt:lpwstr>
  </property>
  <property fmtid="{D5CDD505-2E9C-101B-9397-08002B2CF9AE}" pid="4" name="LastSaved">
    <vt:filetime>2018-10-29T00:00:00Z</vt:filetime>
  </property>
</Properties>
</file>